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105"/>
  </p:notesMasterIdLst>
  <p:handoutMasterIdLst>
    <p:handoutMasterId r:id="rId106"/>
  </p:handoutMasterIdLst>
  <p:sldIdLst>
    <p:sldId id="256" r:id="rId5"/>
    <p:sldId id="460" r:id="rId6"/>
    <p:sldId id="465" r:id="rId7"/>
    <p:sldId id="472" r:id="rId8"/>
    <p:sldId id="467" r:id="rId9"/>
    <p:sldId id="468" r:id="rId10"/>
    <p:sldId id="469" r:id="rId11"/>
    <p:sldId id="471" r:id="rId12"/>
    <p:sldId id="473" r:id="rId13"/>
    <p:sldId id="474" r:id="rId14"/>
    <p:sldId id="475" r:id="rId15"/>
    <p:sldId id="476" r:id="rId16"/>
    <p:sldId id="477" r:id="rId17"/>
    <p:sldId id="478" r:id="rId18"/>
    <p:sldId id="479" r:id="rId19"/>
    <p:sldId id="480" r:id="rId20"/>
    <p:sldId id="481" r:id="rId21"/>
    <p:sldId id="482" r:id="rId22"/>
    <p:sldId id="483" r:id="rId23"/>
    <p:sldId id="484" r:id="rId24"/>
    <p:sldId id="485" r:id="rId25"/>
    <p:sldId id="486" r:id="rId26"/>
    <p:sldId id="487" r:id="rId27"/>
    <p:sldId id="488" r:id="rId28"/>
    <p:sldId id="489" r:id="rId29"/>
    <p:sldId id="490" r:id="rId30"/>
    <p:sldId id="491" r:id="rId31"/>
    <p:sldId id="492" r:id="rId32"/>
    <p:sldId id="493" r:id="rId33"/>
    <p:sldId id="494" r:id="rId34"/>
    <p:sldId id="495" r:id="rId35"/>
    <p:sldId id="496" r:id="rId36"/>
    <p:sldId id="497" r:id="rId37"/>
    <p:sldId id="498" r:id="rId38"/>
    <p:sldId id="499" r:id="rId39"/>
    <p:sldId id="500" r:id="rId40"/>
    <p:sldId id="501" r:id="rId41"/>
    <p:sldId id="502" r:id="rId42"/>
    <p:sldId id="503" r:id="rId43"/>
    <p:sldId id="504" r:id="rId44"/>
    <p:sldId id="505" r:id="rId45"/>
    <p:sldId id="506" r:id="rId46"/>
    <p:sldId id="507" r:id="rId47"/>
    <p:sldId id="508" r:id="rId48"/>
    <p:sldId id="509" r:id="rId49"/>
    <p:sldId id="510" r:id="rId50"/>
    <p:sldId id="511" r:id="rId51"/>
    <p:sldId id="512" r:id="rId52"/>
    <p:sldId id="513" r:id="rId53"/>
    <p:sldId id="514" r:id="rId54"/>
    <p:sldId id="515" r:id="rId55"/>
    <p:sldId id="516" r:id="rId56"/>
    <p:sldId id="517" r:id="rId57"/>
    <p:sldId id="518" r:id="rId58"/>
    <p:sldId id="519" r:id="rId59"/>
    <p:sldId id="520" r:id="rId60"/>
    <p:sldId id="521" r:id="rId61"/>
    <p:sldId id="522" r:id="rId62"/>
    <p:sldId id="523" r:id="rId63"/>
    <p:sldId id="524" r:id="rId64"/>
    <p:sldId id="525" r:id="rId65"/>
    <p:sldId id="526" r:id="rId66"/>
    <p:sldId id="527" r:id="rId67"/>
    <p:sldId id="528" r:id="rId68"/>
    <p:sldId id="529" r:id="rId69"/>
    <p:sldId id="530" r:id="rId70"/>
    <p:sldId id="531" r:id="rId71"/>
    <p:sldId id="532" r:id="rId72"/>
    <p:sldId id="533" r:id="rId73"/>
    <p:sldId id="534" r:id="rId74"/>
    <p:sldId id="537" r:id="rId75"/>
    <p:sldId id="535" r:id="rId76"/>
    <p:sldId id="538" r:id="rId77"/>
    <p:sldId id="539" r:id="rId78"/>
    <p:sldId id="540" r:id="rId79"/>
    <p:sldId id="541" r:id="rId80"/>
    <p:sldId id="543" r:id="rId81"/>
    <p:sldId id="542" r:id="rId82"/>
    <p:sldId id="544" r:id="rId83"/>
    <p:sldId id="536" r:id="rId84"/>
    <p:sldId id="545" r:id="rId85"/>
    <p:sldId id="547" r:id="rId86"/>
    <p:sldId id="546" r:id="rId87"/>
    <p:sldId id="548" r:id="rId88"/>
    <p:sldId id="549" r:id="rId89"/>
    <p:sldId id="550" r:id="rId90"/>
    <p:sldId id="551" r:id="rId91"/>
    <p:sldId id="552" r:id="rId92"/>
    <p:sldId id="554" r:id="rId93"/>
    <p:sldId id="553" r:id="rId94"/>
    <p:sldId id="555" r:id="rId95"/>
    <p:sldId id="556" r:id="rId96"/>
    <p:sldId id="557" r:id="rId97"/>
    <p:sldId id="558" r:id="rId98"/>
    <p:sldId id="559" r:id="rId99"/>
    <p:sldId id="560" r:id="rId100"/>
    <p:sldId id="561" r:id="rId101"/>
    <p:sldId id="562" r:id="rId102"/>
    <p:sldId id="563" r:id="rId103"/>
    <p:sldId id="564" r:id="rId104"/>
  </p:sldIdLst>
  <p:sldSz cx="9144000" cy="6858000" type="screen4x3"/>
  <p:notesSz cx="9928225" cy="6797675"/>
  <p:custDataLst>
    <p:tags r:id="rId107"/>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3939"/>
    <a:srgbClr val="F5FC9A"/>
    <a:srgbClr val="C9CDD9"/>
    <a:srgbClr val="AAE1FA"/>
    <a:srgbClr val="927AAE"/>
    <a:srgbClr val="B21212"/>
    <a:srgbClr val="C1D6FF"/>
    <a:srgbClr val="6699FF"/>
    <a:srgbClr val="A7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59" autoAdjust="0"/>
    <p:restoredTop sz="94935" autoAdjust="0"/>
  </p:normalViewPr>
  <p:slideViewPr>
    <p:cSldViewPr>
      <p:cViewPr varScale="1">
        <p:scale>
          <a:sx n="79" d="100"/>
          <a:sy n="79" d="100"/>
        </p:scale>
        <p:origin x="1308"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07" Type="http://schemas.openxmlformats.org/officeDocument/2006/relationships/tags" Target="tags/tag1.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presProps" Target="presProp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handoutMaster" Target="handoutMasters/handout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viewProps" Target="viewProps.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theme" Target="theme/theme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01/08/2018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8/1/2018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66822508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100</a:t>
            </a:fld>
            <a:endParaRPr lang="en-GB" dirty="0"/>
          </a:p>
        </p:txBody>
      </p:sp>
    </p:spTree>
    <p:extLst>
      <p:ext uri="{BB962C8B-B14F-4D97-AF65-F5344CB8AC3E}">
        <p14:creationId xmlns:p14="http://schemas.microsoft.com/office/powerpoint/2010/main" val="20335043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9502382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794552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15998553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5414875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31484231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1208191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6566960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2643716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20033027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39738265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11924028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37620548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8373489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4490250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31422424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22755179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10391329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3443728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25396743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2233564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1669364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8617964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15898745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1330060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24547207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25355859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35907452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34226887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30138735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3783124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38641236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36751251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36518320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42838940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25409066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981706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291066773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7046631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40245783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2391309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32926731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104890806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5806708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272388070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68964717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413193449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218263207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11480066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245681022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3160796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7822665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394125389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296419581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398685281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344000010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107583874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22617974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106523507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13475806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83332069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3037372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307546365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93497923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234495289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401052885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98133394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95328520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215301990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356196564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77</a:t>
            </a:fld>
            <a:endParaRPr lang="en-GB" dirty="0"/>
          </a:p>
        </p:txBody>
      </p:sp>
    </p:spTree>
    <p:extLst>
      <p:ext uri="{BB962C8B-B14F-4D97-AF65-F5344CB8AC3E}">
        <p14:creationId xmlns:p14="http://schemas.microsoft.com/office/powerpoint/2010/main" val="342255978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78</a:t>
            </a:fld>
            <a:endParaRPr lang="en-GB" dirty="0"/>
          </a:p>
        </p:txBody>
      </p:sp>
    </p:spTree>
    <p:extLst>
      <p:ext uri="{BB962C8B-B14F-4D97-AF65-F5344CB8AC3E}">
        <p14:creationId xmlns:p14="http://schemas.microsoft.com/office/powerpoint/2010/main" val="346552347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79</a:t>
            </a:fld>
            <a:endParaRPr lang="en-GB" dirty="0"/>
          </a:p>
        </p:txBody>
      </p:sp>
    </p:spTree>
    <p:extLst>
      <p:ext uri="{BB962C8B-B14F-4D97-AF65-F5344CB8AC3E}">
        <p14:creationId xmlns:p14="http://schemas.microsoft.com/office/powerpoint/2010/main" val="34510356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418423890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80</a:t>
            </a:fld>
            <a:endParaRPr lang="en-GB" dirty="0"/>
          </a:p>
        </p:txBody>
      </p:sp>
    </p:spTree>
    <p:extLst>
      <p:ext uri="{BB962C8B-B14F-4D97-AF65-F5344CB8AC3E}">
        <p14:creationId xmlns:p14="http://schemas.microsoft.com/office/powerpoint/2010/main" val="126948735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81</a:t>
            </a:fld>
            <a:endParaRPr lang="en-GB" dirty="0"/>
          </a:p>
        </p:txBody>
      </p:sp>
    </p:spTree>
    <p:extLst>
      <p:ext uri="{BB962C8B-B14F-4D97-AF65-F5344CB8AC3E}">
        <p14:creationId xmlns:p14="http://schemas.microsoft.com/office/powerpoint/2010/main" val="294813298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82</a:t>
            </a:fld>
            <a:endParaRPr lang="en-GB" dirty="0"/>
          </a:p>
        </p:txBody>
      </p:sp>
    </p:spTree>
    <p:extLst>
      <p:ext uri="{BB962C8B-B14F-4D97-AF65-F5344CB8AC3E}">
        <p14:creationId xmlns:p14="http://schemas.microsoft.com/office/powerpoint/2010/main" val="308293278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83</a:t>
            </a:fld>
            <a:endParaRPr lang="en-GB" dirty="0"/>
          </a:p>
        </p:txBody>
      </p:sp>
    </p:spTree>
    <p:extLst>
      <p:ext uri="{BB962C8B-B14F-4D97-AF65-F5344CB8AC3E}">
        <p14:creationId xmlns:p14="http://schemas.microsoft.com/office/powerpoint/2010/main" val="23129682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84</a:t>
            </a:fld>
            <a:endParaRPr lang="en-GB" dirty="0"/>
          </a:p>
        </p:txBody>
      </p:sp>
    </p:spTree>
    <p:extLst>
      <p:ext uri="{BB962C8B-B14F-4D97-AF65-F5344CB8AC3E}">
        <p14:creationId xmlns:p14="http://schemas.microsoft.com/office/powerpoint/2010/main" val="339874371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85</a:t>
            </a:fld>
            <a:endParaRPr lang="en-GB" dirty="0"/>
          </a:p>
        </p:txBody>
      </p:sp>
    </p:spTree>
    <p:extLst>
      <p:ext uri="{BB962C8B-B14F-4D97-AF65-F5344CB8AC3E}">
        <p14:creationId xmlns:p14="http://schemas.microsoft.com/office/powerpoint/2010/main" val="26269067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86</a:t>
            </a:fld>
            <a:endParaRPr lang="en-GB" dirty="0"/>
          </a:p>
        </p:txBody>
      </p:sp>
    </p:spTree>
    <p:extLst>
      <p:ext uri="{BB962C8B-B14F-4D97-AF65-F5344CB8AC3E}">
        <p14:creationId xmlns:p14="http://schemas.microsoft.com/office/powerpoint/2010/main" val="190728924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87</a:t>
            </a:fld>
            <a:endParaRPr lang="en-GB" dirty="0"/>
          </a:p>
        </p:txBody>
      </p:sp>
    </p:spTree>
    <p:extLst>
      <p:ext uri="{BB962C8B-B14F-4D97-AF65-F5344CB8AC3E}">
        <p14:creationId xmlns:p14="http://schemas.microsoft.com/office/powerpoint/2010/main" val="307999325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88</a:t>
            </a:fld>
            <a:endParaRPr lang="en-GB" dirty="0"/>
          </a:p>
        </p:txBody>
      </p:sp>
    </p:spTree>
    <p:extLst>
      <p:ext uri="{BB962C8B-B14F-4D97-AF65-F5344CB8AC3E}">
        <p14:creationId xmlns:p14="http://schemas.microsoft.com/office/powerpoint/2010/main" val="252043149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89</a:t>
            </a:fld>
            <a:endParaRPr lang="en-GB" dirty="0"/>
          </a:p>
        </p:txBody>
      </p:sp>
    </p:spTree>
    <p:extLst>
      <p:ext uri="{BB962C8B-B14F-4D97-AF65-F5344CB8AC3E}">
        <p14:creationId xmlns:p14="http://schemas.microsoft.com/office/powerpoint/2010/main" val="6033755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83050583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90</a:t>
            </a:fld>
            <a:endParaRPr lang="en-GB" dirty="0"/>
          </a:p>
        </p:txBody>
      </p:sp>
    </p:spTree>
    <p:extLst>
      <p:ext uri="{BB962C8B-B14F-4D97-AF65-F5344CB8AC3E}">
        <p14:creationId xmlns:p14="http://schemas.microsoft.com/office/powerpoint/2010/main" val="192843943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91</a:t>
            </a:fld>
            <a:endParaRPr lang="en-GB" dirty="0"/>
          </a:p>
        </p:txBody>
      </p:sp>
    </p:spTree>
    <p:extLst>
      <p:ext uri="{BB962C8B-B14F-4D97-AF65-F5344CB8AC3E}">
        <p14:creationId xmlns:p14="http://schemas.microsoft.com/office/powerpoint/2010/main" val="377728457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92</a:t>
            </a:fld>
            <a:endParaRPr lang="en-GB" dirty="0"/>
          </a:p>
        </p:txBody>
      </p:sp>
    </p:spTree>
    <p:extLst>
      <p:ext uri="{BB962C8B-B14F-4D97-AF65-F5344CB8AC3E}">
        <p14:creationId xmlns:p14="http://schemas.microsoft.com/office/powerpoint/2010/main" val="377815828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93</a:t>
            </a:fld>
            <a:endParaRPr lang="en-GB" dirty="0"/>
          </a:p>
        </p:txBody>
      </p:sp>
    </p:spTree>
    <p:extLst>
      <p:ext uri="{BB962C8B-B14F-4D97-AF65-F5344CB8AC3E}">
        <p14:creationId xmlns:p14="http://schemas.microsoft.com/office/powerpoint/2010/main" val="418295606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94</a:t>
            </a:fld>
            <a:endParaRPr lang="en-GB" dirty="0"/>
          </a:p>
        </p:txBody>
      </p:sp>
    </p:spTree>
    <p:extLst>
      <p:ext uri="{BB962C8B-B14F-4D97-AF65-F5344CB8AC3E}">
        <p14:creationId xmlns:p14="http://schemas.microsoft.com/office/powerpoint/2010/main" val="360425310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95</a:t>
            </a:fld>
            <a:endParaRPr lang="en-GB" dirty="0"/>
          </a:p>
        </p:txBody>
      </p:sp>
    </p:spTree>
    <p:extLst>
      <p:ext uri="{BB962C8B-B14F-4D97-AF65-F5344CB8AC3E}">
        <p14:creationId xmlns:p14="http://schemas.microsoft.com/office/powerpoint/2010/main" val="21598279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96</a:t>
            </a:fld>
            <a:endParaRPr lang="en-GB" dirty="0"/>
          </a:p>
        </p:txBody>
      </p:sp>
    </p:spTree>
    <p:extLst>
      <p:ext uri="{BB962C8B-B14F-4D97-AF65-F5344CB8AC3E}">
        <p14:creationId xmlns:p14="http://schemas.microsoft.com/office/powerpoint/2010/main" val="394347648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97</a:t>
            </a:fld>
            <a:endParaRPr lang="en-GB" dirty="0"/>
          </a:p>
        </p:txBody>
      </p:sp>
    </p:spTree>
    <p:extLst>
      <p:ext uri="{BB962C8B-B14F-4D97-AF65-F5344CB8AC3E}">
        <p14:creationId xmlns:p14="http://schemas.microsoft.com/office/powerpoint/2010/main" val="411323421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98</a:t>
            </a:fld>
            <a:endParaRPr lang="en-GB" dirty="0"/>
          </a:p>
        </p:txBody>
      </p:sp>
    </p:spTree>
    <p:extLst>
      <p:ext uri="{BB962C8B-B14F-4D97-AF65-F5344CB8AC3E}">
        <p14:creationId xmlns:p14="http://schemas.microsoft.com/office/powerpoint/2010/main" val="3836623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99</a:t>
            </a:fld>
            <a:endParaRPr lang="en-GB" dirty="0"/>
          </a:p>
        </p:txBody>
      </p:sp>
    </p:spTree>
    <p:extLst>
      <p:ext uri="{BB962C8B-B14F-4D97-AF65-F5344CB8AC3E}">
        <p14:creationId xmlns:p14="http://schemas.microsoft.com/office/powerpoint/2010/main" val="39835877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slide" Target="../slides/slide51.xml"/><Relationship Id="rId3" Type="http://schemas.openxmlformats.org/officeDocument/2006/relationships/slide" Target="../slides/slide18.xml"/><Relationship Id="rId7" Type="http://schemas.openxmlformats.org/officeDocument/2006/relationships/slide" Target="../slides/slide44.xml"/><Relationship Id="rId2" Type="http://schemas.openxmlformats.org/officeDocument/2006/relationships/slide" Target="../slides/slide11.xml"/><Relationship Id="rId1" Type="http://schemas.openxmlformats.org/officeDocument/2006/relationships/slideMaster" Target="../slideMasters/slideMaster1.xml"/><Relationship Id="rId6" Type="http://schemas.openxmlformats.org/officeDocument/2006/relationships/slide" Target="../slides/slide37.xml"/><Relationship Id="rId11" Type="http://schemas.openxmlformats.org/officeDocument/2006/relationships/image" Target="../media/image2.jpeg"/><Relationship Id="rId5" Type="http://schemas.openxmlformats.org/officeDocument/2006/relationships/slide" Target="../slides/slide30.xml"/><Relationship Id="rId10" Type="http://schemas.openxmlformats.org/officeDocument/2006/relationships/slide" Target="../slides/slide64.xml"/><Relationship Id="rId4" Type="http://schemas.openxmlformats.org/officeDocument/2006/relationships/slide" Target="../slides/slide24.xml"/><Relationship Id="rId9" Type="http://schemas.openxmlformats.org/officeDocument/2006/relationships/slide" Target="../slides/slide5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07505" y="691790"/>
            <a:ext cx="86314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700" b="1" dirty="0" smtClean="0">
                <a:latin typeface="Arial" panose="020B0604020202020204" pitchFamily="34" charset="0"/>
                <a:cs typeface="Arial" panose="020B0604020202020204" pitchFamily="34" charset="0"/>
              </a:rPr>
              <a:t>16.1 – Hydrogen, Nitrogen, Ammonia</a:t>
            </a:r>
            <a:endParaRPr lang="en-GB" sz="7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000766" y="691790"/>
            <a:ext cx="92824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700" b="1" dirty="0" smtClean="0">
                <a:latin typeface="Arial" panose="020B0604020202020204" pitchFamily="34" charset="0"/>
                <a:cs typeface="Arial" panose="020B0604020202020204" pitchFamily="34" charset="0"/>
              </a:rPr>
              <a:t>16.2 – Making Ammonia in Industry</a:t>
            </a:r>
            <a:endParaRPr lang="en-GB" sz="7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1959130" y="691790"/>
            <a:ext cx="47886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700" b="1" dirty="0" smtClean="0">
                <a:latin typeface="Arial" panose="020B0604020202020204" pitchFamily="34" charset="0"/>
                <a:cs typeface="Arial" panose="020B0604020202020204" pitchFamily="34" charset="0"/>
              </a:rPr>
              <a:t>16.3 - Fertilisers</a:t>
            </a:r>
            <a:endParaRPr lang="en-GB" sz="70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2468117" y="691790"/>
            <a:ext cx="68257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700" b="1" dirty="0" smtClean="0">
                <a:latin typeface="Arial" panose="020B0604020202020204" pitchFamily="34" charset="0"/>
                <a:cs typeface="Arial" panose="020B0604020202020204" pitchFamily="34" charset="0"/>
              </a:rPr>
              <a:t>16.4 – Sulfur</a:t>
            </a:r>
            <a:r>
              <a:rPr lang="en-GB" sz="700" b="1" baseline="0" dirty="0" smtClean="0">
                <a:latin typeface="Arial" panose="020B0604020202020204" pitchFamily="34" charset="0"/>
                <a:cs typeface="Arial" panose="020B0604020202020204" pitchFamily="34" charset="0"/>
              </a:rPr>
              <a:t> &amp; Sulfur Dioxide</a:t>
            </a:r>
            <a:endParaRPr lang="en-GB" sz="700" b="1" dirty="0">
              <a:latin typeface="Arial" panose="020B0604020202020204" pitchFamily="34" charset="0"/>
              <a:cs typeface="Arial" panose="020B0604020202020204" pitchFamily="34" charset="0"/>
            </a:endParaRPr>
          </a:p>
        </p:txBody>
      </p:sp>
      <p:sp>
        <p:nvSpPr>
          <p:cNvPr id="12" name="Round Same Side Corner Rectangle 11">
            <a:hlinkClick r:id="rId6" action="ppaction://hlinksldjump"/>
          </p:cNvPr>
          <p:cNvSpPr/>
          <p:nvPr userDrawn="1"/>
        </p:nvSpPr>
        <p:spPr>
          <a:xfrm>
            <a:off x="3180812" y="691790"/>
            <a:ext cx="60192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700" b="1" dirty="0" smtClean="0">
                <a:latin typeface="Arial" panose="020B0604020202020204" pitchFamily="34" charset="0"/>
                <a:cs typeface="Arial" panose="020B0604020202020204" pitchFamily="34" charset="0"/>
              </a:rPr>
              <a:t>16.5 – Sulfuric Acid</a:t>
            </a:r>
            <a:endParaRPr lang="en-GB" sz="700" b="1" dirty="0">
              <a:latin typeface="Arial" panose="020B0604020202020204" pitchFamily="34" charset="0"/>
              <a:cs typeface="Arial" panose="020B0604020202020204" pitchFamily="34" charset="0"/>
            </a:endParaRPr>
          </a:p>
        </p:txBody>
      </p:sp>
      <p:sp>
        <p:nvSpPr>
          <p:cNvPr id="10" name="Round Same Side Corner Rectangle 9">
            <a:hlinkClick r:id="rId7" action="ppaction://hlinksldjump"/>
          </p:cNvPr>
          <p:cNvSpPr/>
          <p:nvPr userDrawn="1"/>
        </p:nvSpPr>
        <p:spPr>
          <a:xfrm>
            <a:off x="3812853" y="691790"/>
            <a:ext cx="84268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700" b="1" dirty="0" smtClean="0">
                <a:latin typeface="Arial" panose="020B0604020202020204" pitchFamily="34" charset="0"/>
                <a:cs typeface="Arial" panose="020B0604020202020204" pitchFamily="34" charset="0"/>
              </a:rPr>
              <a:t>16.6 – Carbon &amp; the Carbon Cycles</a:t>
            </a:r>
            <a:endParaRPr lang="en-GB" sz="700" b="1" dirty="0">
              <a:latin typeface="Arial" panose="020B0604020202020204" pitchFamily="34" charset="0"/>
              <a:cs typeface="Arial" panose="020B0604020202020204" pitchFamily="34" charset="0"/>
            </a:endParaRPr>
          </a:p>
        </p:txBody>
      </p:sp>
      <p:sp>
        <p:nvSpPr>
          <p:cNvPr id="13" name="Round Same Side Corner Rectangle 12">
            <a:hlinkClick r:id="rId8" action="ppaction://hlinksldjump"/>
          </p:cNvPr>
          <p:cNvSpPr/>
          <p:nvPr userDrawn="1"/>
        </p:nvSpPr>
        <p:spPr>
          <a:xfrm>
            <a:off x="4685662" y="691790"/>
            <a:ext cx="9028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700" b="1" dirty="0" smtClean="0">
                <a:latin typeface="Arial" panose="020B0604020202020204" pitchFamily="34" charset="0"/>
                <a:cs typeface="Arial" panose="020B0604020202020204" pitchFamily="34" charset="0"/>
              </a:rPr>
              <a:t>16.7 – Some Carbon Compounds</a:t>
            </a:r>
            <a:endParaRPr lang="en-GB" sz="700" b="1" dirty="0">
              <a:latin typeface="Arial" panose="020B0604020202020204" pitchFamily="34" charset="0"/>
              <a:cs typeface="Arial" panose="020B0604020202020204" pitchFamily="34" charset="0"/>
            </a:endParaRPr>
          </a:p>
        </p:txBody>
      </p:sp>
      <p:sp>
        <p:nvSpPr>
          <p:cNvPr id="14" name="Round Same Side Corner Rectangle 13">
            <a:hlinkClick r:id="rId9" action="ppaction://hlinksldjump"/>
          </p:cNvPr>
          <p:cNvSpPr/>
          <p:nvPr userDrawn="1"/>
        </p:nvSpPr>
        <p:spPr>
          <a:xfrm>
            <a:off x="5618663" y="691790"/>
            <a:ext cx="108345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700" b="1" dirty="0" smtClean="0">
                <a:latin typeface="Arial" panose="020B0604020202020204" pitchFamily="34" charset="0"/>
                <a:cs typeface="Arial" panose="020B0604020202020204" pitchFamily="34" charset="0"/>
              </a:rPr>
              <a:t>16.8 – Greenhouse</a:t>
            </a:r>
            <a:r>
              <a:rPr lang="en-GB" sz="700" b="1" baseline="0" dirty="0" smtClean="0">
                <a:latin typeface="Arial" panose="020B0604020202020204" pitchFamily="34" charset="0"/>
                <a:cs typeface="Arial" panose="020B0604020202020204" pitchFamily="34" charset="0"/>
              </a:rPr>
              <a:t> Gases &amp; Global Warming</a:t>
            </a:r>
            <a:endParaRPr lang="en-GB" sz="700" b="1" dirty="0">
              <a:latin typeface="Arial" panose="020B0604020202020204" pitchFamily="34" charset="0"/>
              <a:cs typeface="Arial" panose="020B0604020202020204" pitchFamily="34" charset="0"/>
            </a:endParaRPr>
          </a:p>
        </p:txBody>
      </p:sp>
      <p:sp>
        <p:nvSpPr>
          <p:cNvPr id="16" name="Round Same Side Corner Rectangle 15">
            <a:hlinkClick r:id="rId10" action="ppaction://hlinksldjump"/>
          </p:cNvPr>
          <p:cNvSpPr/>
          <p:nvPr userDrawn="1"/>
        </p:nvSpPr>
        <p:spPr>
          <a:xfrm>
            <a:off x="6732240" y="691790"/>
            <a:ext cx="4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700" b="1" dirty="0" smtClean="0">
                <a:latin typeface="Arial" panose="020B0604020202020204" pitchFamily="34" charset="0"/>
                <a:cs typeface="Arial" panose="020B0604020202020204" pitchFamily="34" charset="0"/>
              </a:rPr>
              <a:t>16.9 - Limestone</a:t>
            </a:r>
            <a:endParaRPr lang="en-GB" sz="7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859391"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7" name="Picture 16"/>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8100392" y="44625"/>
            <a:ext cx="1008112" cy="968208"/>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slide" Target="slide80.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slide" Target="slide80.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slide" Target="slide80.xml"/><Relationship Id="rId4" Type="http://schemas.openxmlformats.org/officeDocument/2006/relationships/hyperlink" Target="Unit%2016/16.1%20-%20Fountain%20experiment.mp4"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slide" Target="slide80.xml"/></Relationships>
</file>

<file path=ppt/slides/_rels/slide17.xml.rels><?xml version="1.0" encoding="UTF-8" standalone="yes"?>
<Relationships xmlns="http://schemas.openxmlformats.org/package/2006/relationships"><Relationship Id="rId3" Type="http://schemas.openxmlformats.org/officeDocument/2006/relationships/hyperlink" Target="Unit%2016/16.1%20&#8211;%20Hydrogen,%20Nitrogen,%20and%20Ammonia.docx"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slide" Target="slide80.xml"/></Relationships>
</file>

<file path=ppt/slides/_rels/slide1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slide" Target="slide82.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slide" Target="slide82.xml"/><Relationship Id="rId3" Type="http://schemas.openxmlformats.org/officeDocument/2006/relationships/slideLayout" Target="../slideLayouts/slideLayout2.xml"/><Relationship Id="rId7" Type="http://schemas.openxmlformats.org/officeDocument/2006/relationships/image" Target="../media/image11.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Unit%2016/16.2%20-%20Haber%20Process.mp4" TargetMode="External"/><Relationship Id="rId5" Type="http://schemas.openxmlformats.org/officeDocument/2006/relationships/image" Target="../media/image10.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slide" Target="slide82.xml"/><Relationship Id="rId5" Type="http://schemas.openxmlformats.org/officeDocument/2006/relationships/image" Target="../media/image11.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slide" Target="slide82.xml"/><Relationship Id="rId5" Type="http://schemas.openxmlformats.org/officeDocument/2006/relationships/image" Target="../media/image11.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hyperlink" Target="Unit%2016/16.2%20&#8211;%20Making%20Ammonia%20in%20Industry.docx"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slide" Target="slide82.xml"/></Relationships>
</file>

<file path=ppt/slides/_rels/slide2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slide" Target="slide84.xml"/><Relationship Id="rId5" Type="http://schemas.openxmlformats.org/officeDocument/2006/relationships/image" Target="../media/image14.emf"/><Relationship Id="rId4" Type="http://schemas.openxmlformats.org/officeDocument/2006/relationships/image" Target="../media/image13.emf"/></Relationships>
</file>

<file path=ppt/slides/_rels/slide25.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Layout" Target="../slideLayouts/slideLayout2.xml"/><Relationship Id="rId7" Type="http://schemas.openxmlformats.org/officeDocument/2006/relationships/hyperlink" Target="Unit%2016" TargetMode="Externa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slide" Target="slide84.xml"/><Relationship Id="rId4" Type="http://schemas.openxmlformats.org/officeDocument/2006/relationships/image" Target="../media/image18.emf"/></Relationships>
</file>

<file path=ppt/slides/_rels/slide27.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slide" Target="slide84.xml"/><Relationship Id="rId4" Type="http://schemas.openxmlformats.org/officeDocument/2006/relationships/hyperlink" Target="Unit%2016/16.3%20-%20Timelapse%20%20algae%20growth.mp4"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Unit%2016/16.3%20-%20Fertilisers.docx"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slide" Target="slide8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slide" Target="slide87.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slide" Target="slide87.xml"/></Relationships>
</file>

<file path=ppt/slides/_rels/slide3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slide" Target="slide87.xml"/></Relationships>
</file>

<file path=ppt/slides/_rels/slide3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slide" Target="slide87.xml"/></Relationships>
</file>

<file path=ppt/slides/_rels/slide34.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slide" Target="slide87.xml"/></Relationships>
</file>

<file path=ppt/slides/_rels/slide3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slide" Target="slide87.xml"/><Relationship Id="rId4" Type="http://schemas.openxmlformats.org/officeDocument/2006/relationships/image" Target="../media/image26.emf"/></Relationships>
</file>

<file path=ppt/slides/_rels/slide36.xml.rels><?xml version="1.0" encoding="UTF-8" standalone="yes"?>
<Relationships xmlns="http://schemas.openxmlformats.org/package/2006/relationships"><Relationship Id="rId3" Type="http://schemas.openxmlformats.org/officeDocument/2006/relationships/hyperlink" Target="Unit%2016/16.4%20-%20Sulfur%20and%20Sulfur%20Dioxide.docx"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slide" Target="slide87.xml"/></Relationships>
</file>

<file path=ppt/slides/_rels/slide37.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slide" Target="slide89.xml"/><Relationship Id="rId4" Type="http://schemas.openxmlformats.org/officeDocument/2006/relationships/image" Target="../media/image28.emf"/></Relationships>
</file>

<file path=ppt/slides/_rels/slide39.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slide" Target="slide89.xml"/><Relationship Id="rId4" Type="http://schemas.openxmlformats.org/officeDocument/2006/relationships/hyperlink" Target="Unit%2016/16.5%20-%20Sugar%20and%20Sulfuric%20Acid.mp4" TargetMode="External"/></Relationships>
</file>

<file path=ppt/slides/_rels/slide41.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slide" Target="slide89.xml"/></Relationships>
</file>

<file path=ppt/slides/_rels/slide43.xml.rels><?xml version="1.0" encoding="UTF-8" standalone="yes"?>
<Relationships xmlns="http://schemas.openxmlformats.org/package/2006/relationships"><Relationship Id="rId3" Type="http://schemas.openxmlformats.org/officeDocument/2006/relationships/hyperlink" Target="Unit%2016/16.5%20&#8211;%20Sulfuric%20Acid.docx"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slide" Target="slide89.xml"/></Relationships>
</file>

<file path=ppt/slides/_rels/slide4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slide" Target="slide91.xml"/><Relationship Id="rId4" Type="http://schemas.openxmlformats.org/officeDocument/2006/relationships/image" Target="../media/image32.jpeg"/></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slide" Target="slide91.xml"/></Relationships>
</file>

<file path=ppt/slides/_rels/slide46.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slide" Target="slide91.xml"/></Relationships>
</file>

<file path=ppt/slides/_rels/slide47.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slide" Target="slide91.xml"/><Relationship Id="rId3" Type="http://schemas.openxmlformats.org/officeDocument/2006/relationships/slideLayout" Target="../slideLayouts/slideLayout2.xml"/><Relationship Id="rId7" Type="http://schemas.openxmlformats.org/officeDocument/2006/relationships/image" Target="../media/image36.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hyperlink" Target="Unit%2016/16.6%20-%20The%20Carbon%20Cycle.mp4" TargetMode="External"/><Relationship Id="rId5" Type="http://schemas.openxmlformats.org/officeDocument/2006/relationships/image" Target="../media/image35.emf"/><Relationship Id="rId4"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Unit%2016/16.6%20&#8211;%20Carbon%20and%20the%20Carbon%20Cycle.docx"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slide" Target="slide91.xml"/></Relationships>
</file>

<file path=ppt/slides/_rels/slide51.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slide" Target="slide93.xml"/></Relationships>
</file>

<file path=ppt/slides/_rels/slide52.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slide" Target="slide93.xml"/></Relationships>
</file>

<file path=ppt/slides/_rels/slide54.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slide" Target="slide93.xml"/><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55.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slide" Target="slide93.xml"/></Relationships>
</file>

<file path=ppt/slides/_rels/slide56.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56.xml"/><Relationship Id="rId1" Type="http://schemas.openxmlformats.org/officeDocument/2006/relationships/slideLayout" Target="../slideLayouts/slideLayout2.xml"/><Relationship Id="rId5" Type="http://schemas.openxmlformats.org/officeDocument/2006/relationships/slide" Target="slide93.xml"/><Relationship Id="rId4" Type="http://schemas.openxmlformats.org/officeDocument/2006/relationships/image" Target="../media/image45.emf"/></Relationships>
</file>

<file path=ppt/slides/_rels/slide57.xml.rels><?xml version="1.0" encoding="UTF-8" standalone="yes"?>
<Relationships xmlns="http://schemas.openxmlformats.org/package/2006/relationships"><Relationship Id="rId3" Type="http://schemas.openxmlformats.org/officeDocument/2006/relationships/hyperlink" Target="Unit%2016/16.7%20&#8211;%20Some%20Carbon%20Compounds.docx" TargetMode="External"/><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slide" Target="slide93.xml"/></Relationships>
</file>

<file path=ppt/slides/_rels/slide5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slide" Target="slide97.xml"/></Relationships>
</file>

<file path=ppt/slides/_rels/slide59.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slide" Target="slide97.xml"/><Relationship Id="rId4" Type="http://schemas.openxmlformats.org/officeDocument/2006/relationships/image" Target="../media/image4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slide" Target="slide97.xml"/><Relationship Id="rId4" Type="http://schemas.openxmlformats.org/officeDocument/2006/relationships/image" Target="../media/image49.png"/></Relationships>
</file>

<file path=ppt/slides/_rels/slide61.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slide" Target="slide97.xml"/><Relationship Id="rId4" Type="http://schemas.openxmlformats.org/officeDocument/2006/relationships/hyperlink" Target="Unit%2016/16.8%20-%20Climate%20Change%20Explained.mp4" TargetMode="External"/></Relationships>
</file>

<file path=ppt/slides/_rels/slide62.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slide" Target="slide97.xml"/></Relationships>
</file>

<file path=ppt/slides/_rels/slide63.xml.rels><?xml version="1.0" encoding="UTF-8" standalone="yes"?>
<Relationships xmlns="http://schemas.openxmlformats.org/package/2006/relationships"><Relationship Id="rId3" Type="http://schemas.openxmlformats.org/officeDocument/2006/relationships/hyperlink" Target="Unit%2016/16.8%20&#8211;%20Greenhouse%20Gases,%20and%20Global%20Warming.docx" TargetMode="External"/><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slide" Target="slide97.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99.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53.png"/><Relationship Id="rId5" Type="http://schemas.openxmlformats.org/officeDocument/2006/relationships/image" Target="../media/image52.emf"/><Relationship Id="rId4"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slide" Target="slide99.xml"/><Relationship Id="rId4" Type="http://schemas.openxmlformats.org/officeDocument/2006/relationships/hyperlink" Target="Unit%2016/16.9%20-%20Lime%20Kiln.mp4" TargetMode="External"/></Relationships>
</file>

<file path=ppt/slides/_rels/slide67.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slide" Target="slide99.xml"/></Relationships>
</file>

<file path=ppt/slides/_rels/slide68.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slide" Target="slide99.xml"/></Relationships>
</file>

<file path=ppt/slides/_rels/slide69.xml.rels><?xml version="1.0" encoding="UTF-8" standalone="yes"?>
<Relationships xmlns="http://schemas.openxmlformats.org/package/2006/relationships"><Relationship Id="rId3" Type="http://schemas.openxmlformats.org/officeDocument/2006/relationships/hyperlink" Target="Unit%2016/16.9%20&#8211;%20Limestone.docx" TargetMode="External"/><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slide" Target="slide9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5301208"/>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16 - Some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Non-Metals </a:t>
            </a:r>
            <a:b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and </a:t>
            </a:r>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their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Compounds</a:t>
            </a:r>
            <a:endParaRPr lang="en-GB"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640960"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1547664" y="332656"/>
            <a:ext cx="705678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Cambridge Chemistry - iGCSE</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2017-19</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09-10</a:t>
            </a:r>
            <a:endParaRPr lang="en-GB" sz="3600" b="1" dirty="0">
              <a:solidFill>
                <a:schemeClr val="tx1">
                  <a:lumMod val="50000"/>
                  <a:lumOff val="50000"/>
                </a:schemeClr>
              </a:solidFill>
            </a:endParaRPr>
          </a:p>
        </p:txBody>
      </p:sp>
      <p:pic>
        <p:nvPicPr>
          <p:cNvPr id="1026" name="Picture 2" descr="Related image"/>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4860032" y="2114171"/>
            <a:ext cx="4032448" cy="303636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308606"/>
            <a:ext cx="1678981" cy="1612521"/>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323527" y="1124744"/>
            <a:ext cx="8424935" cy="923330"/>
          </a:xfrm>
          <a:prstGeom prst="rect">
            <a:avLst/>
          </a:prstGeom>
        </p:spPr>
        <p:txBody>
          <a:bodyPr wrap="square">
            <a:spAutoFit/>
          </a:bodyPr>
          <a:lstStyle/>
          <a:p>
            <a:pPr>
              <a:buClr>
                <a:srgbClr val="0070C0"/>
              </a:buClr>
            </a:pPr>
            <a:r>
              <a:rPr lang="en-US" b="1" dirty="0"/>
              <a:t>Relationship between assessment objectives and components</a:t>
            </a:r>
          </a:p>
          <a:p>
            <a:pPr marL="457200" indent="-457200">
              <a:buClr>
                <a:srgbClr val="0070C0"/>
              </a:buClr>
              <a:buFont typeface="Wingdings 3" panose="05040102010807070707" pitchFamily="18" charset="2"/>
              <a:buChar char=""/>
            </a:pPr>
            <a:r>
              <a:rPr lang="en-US" dirty="0"/>
              <a:t>The approximate weightings allocated to each of the assessment objectives are </a:t>
            </a:r>
            <a:r>
              <a:rPr lang="en-US" dirty="0" err="1"/>
              <a:t>summarised</a:t>
            </a:r>
            <a:r>
              <a:rPr lang="en-US" dirty="0"/>
              <a:t> in the </a:t>
            </a:r>
            <a:r>
              <a:rPr lang="en-US" dirty="0" smtClean="0"/>
              <a:t>table below</a:t>
            </a:r>
            <a:r>
              <a:rPr lang="en-US" dirty="0"/>
              <a:t>.</a:t>
            </a:r>
          </a:p>
        </p:txBody>
      </p:sp>
      <p:graphicFrame>
        <p:nvGraphicFramePr>
          <p:cNvPr id="2" name="Table 1"/>
          <p:cNvGraphicFramePr>
            <a:graphicFrameLocks noGrp="1"/>
          </p:cNvGraphicFramePr>
          <p:nvPr>
            <p:extLst>
              <p:ext uri="{D42A27DB-BD31-4B8C-83A1-F6EECF244321}">
                <p14:modId xmlns:p14="http://schemas.microsoft.com/office/powerpoint/2010/main" val="355141110"/>
              </p:ext>
            </p:extLst>
          </p:nvPr>
        </p:nvGraphicFramePr>
        <p:xfrm>
          <a:off x="323526" y="2064924"/>
          <a:ext cx="8424935" cy="4388411"/>
        </p:xfrm>
        <a:graphic>
          <a:graphicData uri="http://schemas.openxmlformats.org/drawingml/2006/table">
            <a:tbl>
              <a:tblPr firstRow="1" bandRow="1">
                <a:tableStyleId>{5C22544A-7EE6-4342-B048-85BDC9FD1C3A}</a:tableStyleId>
              </a:tblPr>
              <a:tblGrid>
                <a:gridCol w="2952330"/>
                <a:gridCol w="1224136"/>
                <a:gridCol w="1368152"/>
                <a:gridCol w="1008112"/>
                <a:gridCol w="1872205"/>
              </a:tblGrid>
              <a:tr h="1072723">
                <a:tc>
                  <a:txBody>
                    <a:bodyPr/>
                    <a:lstStyle/>
                    <a:p>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Assessment objective</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1 and 2</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3 and 4</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5 and 6</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Weighting of</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AO in overall</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qualification</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AO1: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Knowledge with understanding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endParaRPr lang="en-GB" sz="200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50%</a:t>
                      </a:r>
                      <a:endParaRPr lang="en-GB" sz="2000" dirty="0">
                        <a:latin typeface="Arial" panose="020B0604020202020204" pitchFamily="34" charset="0"/>
                        <a:cs typeface="Arial" panose="020B0604020202020204" pitchFamily="34" charset="0"/>
                      </a:endParaRPr>
                    </a:p>
                  </a:txBody>
                  <a:tcPr/>
                </a:tc>
              </a:tr>
              <a:tr h="1072723">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AO2: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Handling information and problem solving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AO3: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Experimental skills and investigations</a:t>
                      </a:r>
                      <a:endParaRPr lang="en-GB" sz="2000" dirty="0">
                        <a:latin typeface="Arial" panose="020B0604020202020204" pitchFamily="34" charset="0"/>
                        <a:cs typeface="Arial" panose="020B0604020202020204" pitchFamily="34" charset="0"/>
                      </a:endParaRPr>
                    </a:p>
                  </a:txBody>
                  <a:tcPr/>
                </a:tc>
                <a:tc>
                  <a:txBody>
                    <a:bodyPr/>
                    <a:lstStyle/>
                    <a:p>
                      <a:pPr algn="ctr"/>
                      <a:endParaRPr lang="en-GB" sz="2000">
                        <a:latin typeface="Arial" panose="020B0604020202020204" pitchFamily="34" charset="0"/>
                        <a:cs typeface="Arial" panose="020B0604020202020204" pitchFamily="34" charset="0"/>
                      </a:endParaRPr>
                    </a:p>
                  </a:txBody>
                  <a:tcPr/>
                </a:tc>
                <a:tc>
                  <a:txBody>
                    <a:bodyPr/>
                    <a:lstStyle/>
                    <a:p>
                      <a:pPr algn="ctr"/>
                      <a:endParaRPr lang="en-GB" sz="200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100%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Weighting of paper in overall qualification</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50%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c>
                  <a:txBody>
                    <a:bodyPr/>
                    <a:lstStyle/>
                    <a:p>
                      <a:pPr algn="ct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50265810"/>
      </p:ext>
    </p:extLst>
  </p:cSld>
  <p:clrMapOvr>
    <a:masterClrMapping/>
  </p:clrMapOvr>
  <p:transition advClick="0"/>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16.9 – Workbook Questions</a:t>
            </a:r>
            <a:endParaRPr lang="en-GB" b="1" dirty="0" smtClean="0"/>
          </a:p>
        </p:txBody>
      </p:sp>
      <p:sp>
        <p:nvSpPr>
          <p:cNvPr id="6" name="Rectangle 33"/>
          <p:cNvSpPr/>
          <p:nvPr/>
        </p:nvSpPr>
        <p:spPr>
          <a:xfrm>
            <a:off x="179512" y="1109057"/>
            <a:ext cx="8784976" cy="5401479"/>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49263" indent="-449263">
              <a:buClr>
                <a:srgbClr val="C00000"/>
              </a:buClr>
              <a:buFont typeface="+mj-lt"/>
              <a:buAutoNum type="arabicPeriod"/>
              <a:tabLst>
                <a:tab pos="898525" algn="l"/>
                <a:tab pos="2605088" algn="l"/>
                <a:tab pos="8523288" algn="r"/>
              </a:tabLst>
            </a:pPr>
            <a:r>
              <a:rPr lang="en-US" sz="2300" b="1" dirty="0"/>
              <a:t>d.</a:t>
            </a:r>
            <a:r>
              <a:rPr lang="en-US" sz="2300" dirty="0"/>
              <a:t> The equation shows the thermal decomposition of calcium </a:t>
            </a:r>
            <a:r>
              <a:rPr lang="en-US" sz="2300" dirty="0" smtClean="0"/>
              <a:t>carbonate:</a:t>
            </a:r>
            <a:br>
              <a:rPr lang="en-US" sz="2300" dirty="0" smtClean="0"/>
            </a:br>
            <a:r>
              <a:rPr lang="en-US" sz="2300" dirty="0" smtClean="0"/>
              <a:t>		</a:t>
            </a:r>
            <a:r>
              <a:rPr lang="en-US" sz="2300" b="1" dirty="0" smtClean="0">
                <a:solidFill>
                  <a:srgbClr val="F53939"/>
                </a:solidFill>
              </a:rPr>
              <a:t>CaCO</a:t>
            </a:r>
            <a:r>
              <a:rPr lang="en-US" sz="2300" b="1" baseline="-25000" dirty="0" smtClean="0">
                <a:solidFill>
                  <a:srgbClr val="F53939"/>
                </a:solidFill>
              </a:rPr>
              <a:t>3 </a:t>
            </a:r>
            <a:r>
              <a:rPr lang="en-US" sz="2300" b="1" dirty="0" smtClean="0">
                <a:solidFill>
                  <a:srgbClr val="F53939"/>
                </a:solidFill>
              </a:rPr>
              <a:t>(</a:t>
            </a:r>
            <a:r>
              <a:rPr lang="en-US" sz="2300" b="1" i="1" dirty="0" smtClean="0">
                <a:solidFill>
                  <a:srgbClr val="F53939"/>
                </a:solidFill>
              </a:rPr>
              <a:t>s</a:t>
            </a:r>
            <a:r>
              <a:rPr lang="en-US" sz="2300" b="1" dirty="0">
                <a:solidFill>
                  <a:srgbClr val="F53939"/>
                </a:solidFill>
              </a:rPr>
              <a:t>) </a:t>
            </a:r>
            <a:r>
              <a:rPr lang="en-US" sz="2300" b="1" dirty="0" smtClean="0">
                <a:solidFill>
                  <a:srgbClr val="F53939"/>
                </a:solidFill>
              </a:rPr>
              <a:t>        </a:t>
            </a:r>
            <a:r>
              <a:rPr lang="en-US" sz="2300" b="1" dirty="0" err="1" smtClean="0">
                <a:solidFill>
                  <a:srgbClr val="F53939"/>
                </a:solidFill>
              </a:rPr>
              <a:t>CaO</a:t>
            </a:r>
            <a:r>
              <a:rPr lang="en-US" sz="2300" b="1" dirty="0" smtClean="0">
                <a:solidFill>
                  <a:srgbClr val="F53939"/>
                </a:solidFill>
              </a:rPr>
              <a:t> (</a:t>
            </a:r>
            <a:r>
              <a:rPr lang="en-US" sz="2300" b="1" i="1" dirty="0">
                <a:solidFill>
                  <a:srgbClr val="F53939"/>
                </a:solidFill>
              </a:rPr>
              <a:t>s</a:t>
            </a:r>
            <a:r>
              <a:rPr lang="en-US" sz="2300" b="1" dirty="0">
                <a:solidFill>
                  <a:srgbClr val="F53939"/>
                </a:solidFill>
              </a:rPr>
              <a:t>) + </a:t>
            </a:r>
            <a:r>
              <a:rPr lang="en-US" sz="2300" b="1" dirty="0" smtClean="0">
                <a:solidFill>
                  <a:srgbClr val="F53939"/>
                </a:solidFill>
              </a:rPr>
              <a:t>CO</a:t>
            </a:r>
            <a:r>
              <a:rPr lang="en-US" sz="2300" b="1" baseline="-25000" dirty="0" smtClean="0">
                <a:solidFill>
                  <a:srgbClr val="F53939"/>
                </a:solidFill>
              </a:rPr>
              <a:t>2 </a:t>
            </a:r>
            <a:r>
              <a:rPr lang="en-US" sz="2300" b="1" dirty="0" smtClean="0">
                <a:solidFill>
                  <a:srgbClr val="F53939"/>
                </a:solidFill>
              </a:rPr>
              <a:t>(g</a:t>
            </a:r>
            <a:r>
              <a:rPr lang="en-US" sz="2300" b="1" dirty="0">
                <a:solidFill>
                  <a:srgbClr val="F53939"/>
                </a:solidFill>
              </a:rPr>
              <a:t>) </a:t>
            </a:r>
            <a:r>
              <a:rPr lang="en-US" sz="2300" b="1" dirty="0" smtClean="0">
                <a:solidFill>
                  <a:srgbClr val="F53939"/>
                </a:solidFill>
              </a:rPr>
              <a:t/>
            </a:r>
            <a:br>
              <a:rPr lang="en-US" sz="2300" b="1" dirty="0" smtClean="0">
                <a:solidFill>
                  <a:srgbClr val="F53939"/>
                </a:solidFill>
              </a:rPr>
            </a:br>
            <a:r>
              <a:rPr lang="en-US" sz="2300" dirty="0" smtClean="0"/>
              <a:t>Explain </a:t>
            </a:r>
            <a:r>
              <a:rPr lang="en-US" sz="2300" dirty="0"/>
              <a:t>why the backward reaction is unlikely to occur in the lime kiln</a:t>
            </a:r>
            <a:r>
              <a:rPr lang="en-US" sz="2300" dirty="0" smtClean="0"/>
              <a:t>. __________________________________________</a:t>
            </a:r>
            <a:br>
              <a:rPr lang="en-US" sz="2300" dirty="0" smtClean="0"/>
            </a:br>
            <a:r>
              <a:rPr lang="en-US" sz="2300" dirty="0" smtClean="0"/>
              <a:t>_________________________________________________________________________________________________	 </a:t>
            </a:r>
            <a:r>
              <a:rPr lang="en-US" sz="2300" dirty="0"/>
              <a:t>[3]</a:t>
            </a:r>
          </a:p>
          <a:p>
            <a:pPr marL="449263" indent="-449263">
              <a:buClr>
                <a:srgbClr val="C00000"/>
              </a:buClr>
              <a:buFont typeface="+mj-lt"/>
              <a:buAutoNum type="arabicPeriod"/>
              <a:tabLst>
                <a:tab pos="898525" algn="l"/>
                <a:tab pos="2605088" algn="l"/>
                <a:tab pos="8523288" algn="r"/>
              </a:tabLst>
            </a:pPr>
            <a:r>
              <a:rPr lang="en-US" sz="2300" dirty="0" smtClean="0"/>
              <a:t>Flue </a:t>
            </a:r>
            <a:r>
              <a:rPr lang="en-US" sz="2300" dirty="0"/>
              <a:t>gas </a:t>
            </a:r>
            <a:r>
              <a:rPr lang="en-US" sz="2300" dirty="0" err="1"/>
              <a:t>desulfurisation</a:t>
            </a:r>
            <a:r>
              <a:rPr lang="en-US" sz="2300" dirty="0"/>
              <a:t> is a process that removes sulfur dioxide from waste gases in power stations. Explain how this process works</a:t>
            </a:r>
            <a:r>
              <a:rPr lang="en-US" sz="2300" dirty="0" smtClean="0"/>
              <a:t>.		[</a:t>
            </a:r>
            <a:r>
              <a:rPr lang="en-US" sz="2300" dirty="0"/>
              <a:t>4]</a:t>
            </a:r>
          </a:p>
          <a:p>
            <a:pPr>
              <a:buClr>
                <a:srgbClr val="C00000"/>
              </a:buClr>
              <a:tabLst>
                <a:tab pos="898525" algn="l"/>
                <a:tab pos="2605088" algn="l"/>
                <a:tab pos="8523288" algn="r"/>
              </a:tabLst>
            </a:pPr>
            <a:r>
              <a:rPr lang="en-US" sz="2300" b="1" dirty="0" smtClean="0"/>
              <a:t>Extension</a:t>
            </a:r>
          </a:p>
          <a:p>
            <a:pPr marL="457200" indent="-457200">
              <a:buClr>
                <a:srgbClr val="C00000"/>
              </a:buClr>
              <a:buFont typeface="+mj-lt"/>
              <a:buAutoNum type="arabicPeriod" startAt="3"/>
              <a:tabLst>
                <a:tab pos="898525" algn="l"/>
                <a:tab pos="2605088" algn="l"/>
                <a:tab pos="8523288" algn="r"/>
              </a:tabLst>
            </a:pPr>
            <a:r>
              <a:rPr lang="en-US" sz="2300" dirty="0" smtClean="0"/>
              <a:t>When </a:t>
            </a:r>
            <a:r>
              <a:rPr lang="en-US" sz="2300" dirty="0"/>
              <a:t>you bubble carbon dioxide through limewater, the limewater first goes cloudy (milky) and then the cloudiness disappears. Use books or the internet to help you explain these observations</a:t>
            </a:r>
            <a:r>
              <a:rPr lang="en-US" sz="2300" dirty="0" smtClean="0"/>
              <a:t>.</a:t>
            </a:r>
            <a:r>
              <a:rPr lang="en-US" sz="2300" dirty="0"/>
              <a:t> </a:t>
            </a:r>
            <a:r>
              <a:rPr lang="en-US" sz="2300" dirty="0" smtClean="0"/>
              <a:t>                                                          [</a:t>
            </a:r>
            <a:r>
              <a:rPr lang="en-US" sz="2300" dirty="0"/>
              <a:t>4]</a:t>
            </a:r>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96</a:t>
            </a:r>
            <a:endParaRPr lang="en-GB" sz="960" b="1" dirty="0">
              <a:latin typeface="Arial" panose="020B0604020202020204" pitchFamily="34" charset="0"/>
              <a:cs typeface="Arial" panose="020B0604020202020204" pitchFamily="34" charset="0"/>
            </a:endParaRPr>
          </a:p>
        </p:txBody>
      </p:sp>
      <p:grpSp>
        <p:nvGrpSpPr>
          <p:cNvPr id="8" name="Group 7"/>
          <p:cNvGrpSpPr/>
          <p:nvPr/>
        </p:nvGrpSpPr>
        <p:grpSpPr>
          <a:xfrm>
            <a:off x="4427984" y="1916832"/>
            <a:ext cx="288032" cy="216024"/>
            <a:chOff x="6804248" y="4869160"/>
            <a:chExt cx="1080120" cy="432048"/>
          </a:xfrm>
        </p:grpSpPr>
        <p:grpSp>
          <p:nvGrpSpPr>
            <p:cNvPr id="10" name="Group 9"/>
            <p:cNvGrpSpPr/>
            <p:nvPr/>
          </p:nvGrpSpPr>
          <p:grpSpPr>
            <a:xfrm>
              <a:off x="6804248" y="4869160"/>
              <a:ext cx="1080120" cy="144016"/>
              <a:chOff x="6804248" y="4869160"/>
              <a:chExt cx="1080120" cy="144016"/>
            </a:xfrm>
          </p:grpSpPr>
          <p:cxnSp>
            <p:nvCxnSpPr>
              <p:cNvPr id="14" name="Straight Connector 13"/>
              <p:cNvCxnSpPr/>
              <p:nvPr/>
            </p:nvCxnSpPr>
            <p:spPr>
              <a:xfrm>
                <a:off x="6804248" y="5013176"/>
                <a:ext cx="10801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668344" y="4869160"/>
                <a:ext cx="216024"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rot="10800000">
              <a:off x="6804248" y="5157192"/>
              <a:ext cx="1080120" cy="144016"/>
              <a:chOff x="6804248" y="4869160"/>
              <a:chExt cx="1080120" cy="144016"/>
            </a:xfrm>
          </p:grpSpPr>
          <p:cxnSp>
            <p:nvCxnSpPr>
              <p:cNvPr id="12" name="Straight Connector 11"/>
              <p:cNvCxnSpPr/>
              <p:nvPr/>
            </p:nvCxnSpPr>
            <p:spPr>
              <a:xfrm>
                <a:off x="6804248" y="5013176"/>
                <a:ext cx="10801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668344" y="4869160"/>
                <a:ext cx="216024"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458354237"/>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300" dirty="0" smtClean="0"/>
              <a:t>16.1 – </a:t>
            </a:r>
            <a:r>
              <a:rPr lang="en-GB" sz="3300" dirty="0"/>
              <a:t>Hydrogen, </a:t>
            </a:r>
            <a:r>
              <a:rPr lang="en-GB" sz="3300" dirty="0" smtClean="0"/>
              <a:t>Nitrogen</a:t>
            </a:r>
            <a:r>
              <a:rPr lang="en-GB" sz="3300" dirty="0"/>
              <a:t>, and </a:t>
            </a:r>
            <a:r>
              <a:rPr lang="en-GB" sz="3300" dirty="0" smtClean="0"/>
              <a:t>Ammonia</a:t>
            </a:r>
            <a:endParaRPr lang="en-GB" sz="3300" b="1" dirty="0" smtClean="0"/>
          </a:p>
        </p:txBody>
      </p:sp>
      <p:sp>
        <p:nvSpPr>
          <p:cNvPr id="34" name="Rectangle 33"/>
          <p:cNvSpPr/>
          <p:nvPr/>
        </p:nvSpPr>
        <p:spPr>
          <a:xfrm>
            <a:off x="179512" y="1124744"/>
            <a:ext cx="6120680" cy="5632311"/>
          </a:xfrm>
          <a:prstGeom prst="rect">
            <a:avLst/>
          </a:prstGeom>
        </p:spPr>
        <p:txBody>
          <a:bodyPr wrap="square">
            <a:spAutoFit/>
          </a:bodyPr>
          <a:lstStyle/>
          <a:p>
            <a:pPr>
              <a:buClr>
                <a:srgbClr val="0070C0"/>
              </a:buClr>
            </a:pPr>
            <a:r>
              <a:rPr lang="en-US" sz="2000" b="1" dirty="0" smtClean="0">
                <a:solidFill>
                  <a:srgbClr val="C00000"/>
                </a:solidFill>
              </a:rPr>
              <a:t>Hydrogen</a:t>
            </a:r>
            <a:r>
              <a:rPr lang="en-US" sz="2000" b="1" dirty="0">
                <a:solidFill>
                  <a:srgbClr val="C00000"/>
                </a:solidFill>
              </a:rPr>
              <a:t>: the lightest element</a:t>
            </a:r>
          </a:p>
          <a:p>
            <a:pPr marL="355600" indent="-355600">
              <a:buClr>
                <a:srgbClr val="0070C0"/>
              </a:buClr>
              <a:buFont typeface="Wingdings 3" panose="05040102010807070707" pitchFamily="18" charset="2"/>
              <a:buChar char=""/>
            </a:pPr>
            <a:r>
              <a:rPr lang="en-US" sz="2000" dirty="0"/>
              <a:t>Hydrogen is the lightest of all the elements. It is so light that there is </a:t>
            </a:r>
            <a:r>
              <a:rPr lang="en-US" sz="2000" dirty="0" smtClean="0"/>
              <a:t>none in </a:t>
            </a:r>
            <a:r>
              <a:rPr lang="en-US" sz="2000" dirty="0"/>
              <a:t>the air: it has escaped from the Earth’s atmosphere.</a:t>
            </a:r>
          </a:p>
          <a:p>
            <a:pPr marL="355600" indent="-355600">
              <a:buClr>
                <a:srgbClr val="0070C0"/>
              </a:buClr>
              <a:buFont typeface="Wingdings 3" panose="05040102010807070707" pitchFamily="18" charset="2"/>
              <a:buChar char=""/>
            </a:pPr>
            <a:r>
              <a:rPr lang="en-US" sz="2000" dirty="0"/>
              <a:t>But out in space, it is the most common element in the universe. </a:t>
            </a:r>
            <a:r>
              <a:rPr lang="en-US" sz="2000" dirty="0" smtClean="0"/>
              <a:t>Inside the </a:t>
            </a:r>
            <a:r>
              <a:rPr lang="en-US" sz="2000" dirty="0"/>
              <a:t>sun, hydrogen atoms fuse to form helium atoms. The energy given </a:t>
            </a:r>
            <a:r>
              <a:rPr lang="en-US" sz="2000" dirty="0" smtClean="0"/>
              <a:t>out provides </a:t>
            </a:r>
            <a:r>
              <a:rPr lang="en-US" sz="2000" dirty="0"/>
              <a:t>the Earth with heat and light. We could not live without it.</a:t>
            </a:r>
          </a:p>
          <a:p>
            <a:pPr>
              <a:buClr>
                <a:srgbClr val="0070C0"/>
              </a:buClr>
            </a:pPr>
            <a:r>
              <a:rPr lang="en-US" sz="2000" b="1" dirty="0">
                <a:solidFill>
                  <a:srgbClr val="C00000"/>
                </a:solidFill>
              </a:rPr>
              <a:t>Making hydrogen in the lab</a:t>
            </a:r>
          </a:p>
          <a:p>
            <a:pPr marL="355600" indent="-355600">
              <a:buClr>
                <a:srgbClr val="0070C0"/>
              </a:buClr>
              <a:buFont typeface="Wingdings 3" panose="05040102010807070707" pitchFamily="18" charset="2"/>
              <a:buChar char=""/>
            </a:pPr>
            <a:r>
              <a:rPr lang="en-US" sz="2000" dirty="0"/>
              <a:t>Hydrogen is made in the lab by using a metal to drive it out or displace </a:t>
            </a:r>
            <a:r>
              <a:rPr lang="en-US" sz="2000" dirty="0" smtClean="0"/>
              <a:t>it from </a:t>
            </a:r>
            <a:r>
              <a:rPr lang="en-US" sz="2000" dirty="0"/>
              <a:t>dilute acid. Zinc and dilute sulfuric acid are the usual choice.</a:t>
            </a:r>
          </a:p>
          <a:p>
            <a:pPr marL="355600" indent="-355600">
              <a:buClr>
                <a:srgbClr val="0070C0"/>
              </a:buClr>
              <a:buFont typeface="Wingdings 3" panose="05040102010807070707" pitchFamily="18" charset="2"/>
              <a:buChar char=""/>
            </a:pPr>
            <a:r>
              <a:rPr lang="en-US" sz="2000" dirty="0"/>
              <a:t>The apparatus is shown on the right, below. The reaction </a:t>
            </a:r>
            <a:r>
              <a:rPr lang="en-US" sz="2000" dirty="0" smtClean="0"/>
              <a:t>is:</a:t>
            </a:r>
            <a:br>
              <a:rPr lang="en-US" sz="2000" dirty="0" smtClean="0"/>
            </a:br>
            <a:r>
              <a:rPr lang="en-US" sz="2000" b="1" dirty="0" smtClean="0">
                <a:solidFill>
                  <a:srgbClr val="FF0000"/>
                </a:solidFill>
              </a:rPr>
              <a:t>Zn </a:t>
            </a:r>
            <a:r>
              <a:rPr lang="en-US" sz="2000" b="1" dirty="0">
                <a:solidFill>
                  <a:srgbClr val="FF0000"/>
                </a:solidFill>
              </a:rPr>
              <a:t>(</a:t>
            </a:r>
            <a:r>
              <a:rPr lang="en-US" sz="2000" b="1" i="1" dirty="0">
                <a:solidFill>
                  <a:srgbClr val="FF0000"/>
                </a:solidFill>
              </a:rPr>
              <a:t>s</a:t>
            </a:r>
            <a:r>
              <a:rPr lang="en-US" sz="2000" b="1" dirty="0">
                <a:solidFill>
                  <a:srgbClr val="FF0000"/>
                </a:solidFill>
              </a:rPr>
              <a:t>) </a:t>
            </a:r>
            <a:r>
              <a:rPr lang="en-US" sz="2000" b="1" dirty="0" smtClean="0">
                <a:solidFill>
                  <a:srgbClr val="FF0000"/>
                </a:solidFill>
              </a:rPr>
              <a:t>+ </a:t>
            </a:r>
            <a:r>
              <a:rPr lang="en-US" sz="2000" b="1" dirty="0">
                <a:solidFill>
                  <a:srgbClr val="FF0000"/>
                </a:solidFill>
              </a:rPr>
              <a:t>H</a:t>
            </a:r>
            <a:r>
              <a:rPr lang="en-US" sz="2000" b="1" baseline="-25000" dirty="0">
                <a:solidFill>
                  <a:srgbClr val="FF0000"/>
                </a:solidFill>
              </a:rPr>
              <a:t>2</a:t>
            </a:r>
            <a:r>
              <a:rPr lang="en-US" sz="2000" b="1" dirty="0">
                <a:solidFill>
                  <a:srgbClr val="FF0000"/>
                </a:solidFill>
              </a:rPr>
              <a:t>SO</a:t>
            </a:r>
            <a:r>
              <a:rPr lang="en-US" sz="2000" b="1" baseline="-25000" dirty="0">
                <a:solidFill>
                  <a:srgbClr val="FF0000"/>
                </a:solidFill>
              </a:rPr>
              <a:t>4</a:t>
            </a:r>
            <a:r>
              <a:rPr lang="en-US" sz="2000" b="1" dirty="0">
                <a:solidFill>
                  <a:srgbClr val="FF0000"/>
                </a:solidFill>
              </a:rPr>
              <a:t> (</a:t>
            </a:r>
            <a:r>
              <a:rPr lang="en-US" sz="2000" b="1" i="1" dirty="0" err="1">
                <a:solidFill>
                  <a:srgbClr val="FF0000"/>
                </a:solidFill>
              </a:rPr>
              <a:t>aq</a:t>
            </a:r>
            <a:r>
              <a:rPr lang="en-US" sz="2000" b="1" dirty="0">
                <a:solidFill>
                  <a:srgbClr val="FF0000"/>
                </a:solidFill>
              </a:rPr>
              <a:t>) </a:t>
            </a:r>
            <a:r>
              <a:rPr lang="en-US" sz="2000" b="1" dirty="0" smtClean="0">
                <a:solidFill>
                  <a:srgbClr val="FF0000"/>
                </a:solidFill>
              </a:rPr>
              <a:t>→ ZnSO</a:t>
            </a:r>
            <a:r>
              <a:rPr lang="en-US" sz="2000" b="1" baseline="-25000" dirty="0" smtClean="0">
                <a:solidFill>
                  <a:srgbClr val="FF0000"/>
                </a:solidFill>
              </a:rPr>
              <a:t>4</a:t>
            </a:r>
            <a:r>
              <a:rPr lang="en-US" sz="2000" b="1" dirty="0" smtClean="0">
                <a:solidFill>
                  <a:srgbClr val="FF0000"/>
                </a:solidFill>
              </a:rPr>
              <a:t> </a:t>
            </a:r>
            <a:r>
              <a:rPr lang="en-US" sz="2000" b="1" dirty="0">
                <a:solidFill>
                  <a:srgbClr val="FF0000"/>
                </a:solidFill>
              </a:rPr>
              <a:t>(</a:t>
            </a:r>
            <a:r>
              <a:rPr lang="en-US" sz="2000" b="1" i="1" dirty="0" err="1">
                <a:solidFill>
                  <a:srgbClr val="FF0000"/>
                </a:solidFill>
              </a:rPr>
              <a:t>aq</a:t>
            </a:r>
            <a:r>
              <a:rPr lang="en-US" sz="2000" b="1" dirty="0">
                <a:solidFill>
                  <a:srgbClr val="FF0000"/>
                </a:solidFill>
              </a:rPr>
              <a:t>) </a:t>
            </a:r>
            <a:r>
              <a:rPr lang="en-US" sz="2000" b="1" dirty="0" smtClean="0">
                <a:solidFill>
                  <a:srgbClr val="FF0000"/>
                </a:solidFill>
              </a:rPr>
              <a:t> +    H</a:t>
            </a:r>
            <a:r>
              <a:rPr lang="en-US" sz="2000" b="1" baseline="-25000" dirty="0" smtClean="0">
                <a:solidFill>
                  <a:srgbClr val="FF0000"/>
                </a:solidFill>
              </a:rPr>
              <a:t>2</a:t>
            </a:r>
            <a:r>
              <a:rPr lang="en-US" sz="2000" b="1" dirty="0" smtClean="0">
                <a:solidFill>
                  <a:srgbClr val="FF0000"/>
                </a:solidFill>
              </a:rPr>
              <a:t> </a:t>
            </a:r>
            <a:r>
              <a:rPr lang="en-US" sz="2000" b="1" dirty="0">
                <a:solidFill>
                  <a:srgbClr val="FF0000"/>
                </a:solidFill>
              </a:rPr>
              <a:t>(</a:t>
            </a:r>
            <a:r>
              <a:rPr lang="en-US" sz="2000" b="1" i="1" dirty="0" smtClean="0">
                <a:solidFill>
                  <a:srgbClr val="FF0000"/>
                </a:solidFill>
              </a:rPr>
              <a:t>g</a:t>
            </a:r>
            <a:r>
              <a:rPr lang="en-US" sz="2000" b="1" dirty="0" smtClean="0">
                <a:solidFill>
                  <a:srgbClr val="FF0000"/>
                </a:solidFill>
              </a:rPr>
              <a:t>)</a:t>
            </a:r>
            <a:br>
              <a:rPr lang="en-US" sz="2000" b="1" dirty="0" smtClean="0">
                <a:solidFill>
                  <a:srgbClr val="FF0000"/>
                </a:solidFill>
              </a:rPr>
            </a:br>
            <a:r>
              <a:rPr lang="en-US" sz="2000" b="1" dirty="0" smtClean="0">
                <a:solidFill>
                  <a:srgbClr val="FF0000"/>
                </a:solidFill>
              </a:rPr>
              <a:t>  </a:t>
            </a:r>
            <a:r>
              <a:rPr lang="en-US" sz="2000" dirty="0" smtClean="0"/>
              <a:t>zinc           dilute            zinc               hydrogen</a:t>
            </a:r>
            <a:br>
              <a:rPr lang="en-US" sz="2000" dirty="0" smtClean="0"/>
            </a:br>
            <a:r>
              <a:rPr lang="en-US" sz="2000" dirty="0" smtClean="0"/>
              <a:t>sulfuric         acid           sulfate</a:t>
            </a:r>
            <a:r>
              <a:rPr lang="en-US" sz="2000" dirty="0"/>
              <a:t>.</a:t>
            </a:r>
          </a:p>
        </p:txBody>
      </p:sp>
      <p:pic>
        <p:nvPicPr>
          <p:cNvPr id="2" name="Picture 1"/>
          <p:cNvPicPr>
            <a:picLocks noChangeAspect="1"/>
          </p:cNvPicPr>
          <p:nvPr/>
        </p:nvPicPr>
        <p:blipFill>
          <a:blip r:embed="rId3"/>
          <a:stretch>
            <a:fillRect/>
          </a:stretch>
        </p:blipFill>
        <p:spPr>
          <a:xfrm>
            <a:off x="6372200" y="1171924"/>
            <a:ext cx="2448272" cy="2450240"/>
          </a:xfrm>
          <a:prstGeom prst="rect">
            <a:avLst/>
          </a:prstGeom>
        </p:spPr>
      </p:pic>
      <p:sp>
        <p:nvSpPr>
          <p:cNvPr id="12" name="Rectangle 11"/>
          <p:cNvSpPr/>
          <p:nvPr/>
        </p:nvSpPr>
        <p:spPr>
          <a:xfrm>
            <a:off x="6372200" y="3669344"/>
            <a:ext cx="2448272" cy="646331"/>
          </a:xfrm>
          <a:prstGeom prst="rect">
            <a:avLst/>
          </a:prstGeom>
        </p:spPr>
        <p:txBody>
          <a:bodyPr wrap="square">
            <a:spAutoFit/>
          </a:bodyPr>
          <a:lstStyle/>
          <a:p>
            <a:pPr indent="355600">
              <a:buClr>
                <a:srgbClr val="C00000"/>
              </a:buClr>
              <a:buFontTx/>
              <a:buChar char="▲"/>
            </a:pPr>
            <a:r>
              <a:rPr lang="en-GB" dirty="0" smtClean="0">
                <a:latin typeface="FrutigerLTStd-Light"/>
              </a:rPr>
              <a:t>Sunshine</a:t>
            </a:r>
            <a:r>
              <a:rPr lang="en-GB" dirty="0">
                <a:latin typeface="FrutigerLTStd-Light"/>
              </a:rPr>
              <a:t>, thanks to hydrogen!</a:t>
            </a:r>
            <a:endParaRPr lang="en-GB" dirty="0"/>
          </a:p>
        </p:txBody>
      </p:sp>
      <p:pic>
        <p:nvPicPr>
          <p:cNvPr id="13" name="Picture 12"/>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372200" y="4293096"/>
            <a:ext cx="2464164" cy="1724915"/>
          </a:xfrm>
          <a:prstGeom prst="rect">
            <a:avLst/>
          </a:prstGeom>
        </p:spPr>
      </p:pic>
      <p:sp>
        <p:nvSpPr>
          <p:cNvPr id="6" name="TextBox 5">
            <a:hlinkClick r:id="rId5" action="ppaction://hlinksldjump"/>
          </p:cNvPr>
          <p:cNvSpPr txBox="1"/>
          <p:nvPr/>
        </p:nvSpPr>
        <p:spPr>
          <a:xfrm>
            <a:off x="8228516" y="403816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
        <p:nvSpPr>
          <p:cNvPr id="16" name="Rectangle 15"/>
          <p:cNvSpPr/>
          <p:nvPr/>
        </p:nvSpPr>
        <p:spPr>
          <a:xfrm>
            <a:off x="6388092" y="6021288"/>
            <a:ext cx="2448272" cy="646331"/>
          </a:xfrm>
          <a:prstGeom prst="rect">
            <a:avLst/>
          </a:prstGeom>
        </p:spPr>
        <p:txBody>
          <a:bodyPr wrap="square">
            <a:spAutoFit/>
          </a:bodyPr>
          <a:lstStyle/>
          <a:p>
            <a:pPr indent="355600">
              <a:buClr>
                <a:srgbClr val="C00000"/>
              </a:buClr>
              <a:buFontTx/>
              <a:buChar char="▲"/>
            </a:pPr>
            <a:r>
              <a:rPr lang="en-US" dirty="0">
                <a:latin typeface="FrutigerLTStd-Light"/>
              </a:rPr>
              <a:t>One way to make hydrogen in the lab.</a:t>
            </a:r>
            <a:endParaRPr lang="en-GB" dirty="0"/>
          </a:p>
        </p:txBody>
      </p:sp>
      <p:sp>
        <p:nvSpPr>
          <p:cNvPr id="17" name="Round Same Side Corner Rectangle 16">
            <a:hlinkClick r:id="" action="ppaction://noaction"/>
          </p:cNvPr>
          <p:cNvSpPr/>
          <p:nvPr/>
        </p:nvSpPr>
        <p:spPr>
          <a:xfrm>
            <a:off x="7254000" y="692696"/>
            <a:ext cx="432048"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224</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6925886"/>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300" dirty="0" smtClean="0"/>
              <a:t>16.1 – </a:t>
            </a:r>
            <a:r>
              <a:rPr lang="en-GB" sz="3300" dirty="0"/>
              <a:t>Hydrogen, </a:t>
            </a:r>
            <a:r>
              <a:rPr lang="en-GB" sz="3300" dirty="0" smtClean="0"/>
              <a:t>Nitrogen</a:t>
            </a:r>
            <a:r>
              <a:rPr lang="en-GB" sz="3300" dirty="0"/>
              <a:t>, and </a:t>
            </a:r>
            <a:r>
              <a:rPr lang="en-GB" sz="3300" dirty="0" smtClean="0"/>
              <a:t>Ammonia</a:t>
            </a:r>
            <a:endParaRPr lang="en-GB" sz="3300" b="1" dirty="0" smtClean="0"/>
          </a:p>
        </p:txBody>
      </p:sp>
      <p:sp>
        <p:nvSpPr>
          <p:cNvPr id="34" name="Rectangle 33"/>
          <p:cNvSpPr/>
          <p:nvPr/>
        </p:nvSpPr>
        <p:spPr>
          <a:xfrm>
            <a:off x="179512" y="1124744"/>
            <a:ext cx="6120680" cy="5403018"/>
          </a:xfrm>
          <a:prstGeom prst="rect">
            <a:avLst/>
          </a:prstGeom>
        </p:spPr>
        <p:txBody>
          <a:bodyPr wrap="square">
            <a:spAutoFit/>
          </a:bodyPr>
          <a:lstStyle/>
          <a:p>
            <a:pPr>
              <a:buClr>
                <a:srgbClr val="0070C0"/>
              </a:buClr>
            </a:pPr>
            <a:r>
              <a:rPr lang="en-US" sz="2030" b="1" dirty="0" smtClean="0">
                <a:solidFill>
                  <a:srgbClr val="C00000"/>
                </a:solidFill>
              </a:rPr>
              <a:t>The </a:t>
            </a:r>
            <a:r>
              <a:rPr lang="en-US" sz="2030" b="1" dirty="0">
                <a:solidFill>
                  <a:srgbClr val="C00000"/>
                </a:solidFill>
              </a:rPr>
              <a:t>properties of hydrogen</a:t>
            </a:r>
          </a:p>
          <a:p>
            <a:pPr marL="355600" indent="-355600">
              <a:buClr>
                <a:srgbClr val="0070C0"/>
              </a:buClr>
              <a:buFont typeface="+mj-lt"/>
              <a:buAutoNum type="arabicPeriod"/>
            </a:pPr>
            <a:r>
              <a:rPr lang="en-US" sz="2030" dirty="0" smtClean="0"/>
              <a:t>It </a:t>
            </a:r>
            <a:r>
              <a:rPr lang="en-US" sz="2030" dirty="0"/>
              <a:t>is the lightest of all gases – about 20 times lighter than air.</a:t>
            </a:r>
          </a:p>
          <a:p>
            <a:pPr marL="355600" indent="-355600">
              <a:buClr>
                <a:srgbClr val="0070C0"/>
              </a:buClr>
              <a:buFont typeface="+mj-lt"/>
              <a:buAutoNum type="arabicPeriod"/>
            </a:pPr>
            <a:r>
              <a:rPr lang="en-US" sz="2030" dirty="0" smtClean="0"/>
              <a:t>It </a:t>
            </a:r>
            <a:r>
              <a:rPr lang="en-US" sz="2030" dirty="0"/>
              <a:t>is </a:t>
            </a:r>
            <a:r>
              <a:rPr lang="en-US" sz="2030" dirty="0" err="1"/>
              <a:t>colourless</a:t>
            </a:r>
            <a:r>
              <a:rPr lang="en-US" sz="2030" dirty="0"/>
              <a:t>, with no smell.</a:t>
            </a:r>
          </a:p>
          <a:p>
            <a:pPr marL="355600" indent="-355600">
              <a:buClr>
                <a:srgbClr val="0070C0"/>
              </a:buClr>
              <a:buFont typeface="+mj-lt"/>
              <a:buAutoNum type="arabicPeriod"/>
            </a:pPr>
            <a:r>
              <a:rPr lang="en-US" sz="2030" dirty="0" smtClean="0"/>
              <a:t>It </a:t>
            </a:r>
            <a:r>
              <a:rPr lang="en-US" sz="2030" dirty="0"/>
              <a:t>combines with oxygen to form </a:t>
            </a:r>
            <a:r>
              <a:rPr lang="en-US" sz="2030" dirty="0" smtClean="0"/>
              <a:t>water.</a:t>
            </a:r>
            <a:br>
              <a:rPr lang="en-US" sz="2030" dirty="0" smtClean="0"/>
            </a:br>
            <a:r>
              <a:rPr lang="en-US" sz="2030" dirty="0" smtClean="0"/>
              <a:t>A </a:t>
            </a:r>
            <a:r>
              <a:rPr lang="en-US" sz="2030" dirty="0"/>
              <a:t>mixture of the two gases will explode when </a:t>
            </a:r>
            <a:r>
              <a:rPr lang="en-US" sz="2030" dirty="0" smtClean="0"/>
              <a:t>lit</a:t>
            </a:r>
            <a:br>
              <a:rPr lang="en-US" sz="2030" dirty="0" smtClean="0"/>
            </a:br>
            <a:r>
              <a:rPr lang="en-US" sz="2030" dirty="0" smtClean="0"/>
              <a:t>The </a:t>
            </a:r>
            <a:r>
              <a:rPr lang="en-US" sz="2030" dirty="0"/>
              <a:t>reaction </a:t>
            </a:r>
            <a:r>
              <a:rPr lang="en-US" sz="2030" dirty="0" smtClean="0"/>
              <a:t>is:</a:t>
            </a:r>
            <a:br>
              <a:rPr lang="en-US" sz="2030" dirty="0" smtClean="0"/>
            </a:br>
            <a:r>
              <a:rPr lang="en-US" sz="2030" b="1" dirty="0" smtClean="0">
                <a:solidFill>
                  <a:srgbClr val="FF0000"/>
                </a:solidFill>
              </a:rPr>
              <a:t>       2H</a:t>
            </a:r>
            <a:r>
              <a:rPr lang="en-US" sz="2030" b="1" baseline="-25000" dirty="0" smtClean="0">
                <a:solidFill>
                  <a:srgbClr val="FF0000"/>
                </a:solidFill>
              </a:rPr>
              <a:t>2</a:t>
            </a:r>
            <a:r>
              <a:rPr lang="en-US" sz="2030" b="1" dirty="0" smtClean="0">
                <a:solidFill>
                  <a:srgbClr val="FF0000"/>
                </a:solidFill>
              </a:rPr>
              <a:t> </a:t>
            </a:r>
            <a:r>
              <a:rPr lang="en-US" sz="2030" b="1" dirty="0">
                <a:solidFill>
                  <a:srgbClr val="FF0000"/>
                </a:solidFill>
              </a:rPr>
              <a:t>(</a:t>
            </a:r>
            <a:r>
              <a:rPr lang="en-US" sz="2030" b="1" i="1" dirty="0">
                <a:solidFill>
                  <a:srgbClr val="FF0000"/>
                </a:solidFill>
              </a:rPr>
              <a:t>g</a:t>
            </a:r>
            <a:r>
              <a:rPr lang="en-US" sz="2030" b="1" dirty="0">
                <a:solidFill>
                  <a:srgbClr val="FF0000"/>
                </a:solidFill>
              </a:rPr>
              <a:t>) </a:t>
            </a:r>
            <a:r>
              <a:rPr lang="en-US" sz="2030" b="1" dirty="0" smtClean="0">
                <a:solidFill>
                  <a:srgbClr val="FF0000"/>
                </a:solidFill>
              </a:rPr>
              <a:t>+ </a:t>
            </a:r>
            <a:r>
              <a:rPr lang="en-US" sz="2030" b="1" dirty="0">
                <a:solidFill>
                  <a:srgbClr val="FF0000"/>
                </a:solidFill>
              </a:rPr>
              <a:t>O</a:t>
            </a:r>
            <a:r>
              <a:rPr lang="en-US" sz="2030" b="1" baseline="-25000" dirty="0">
                <a:solidFill>
                  <a:srgbClr val="FF0000"/>
                </a:solidFill>
              </a:rPr>
              <a:t>2</a:t>
            </a:r>
            <a:r>
              <a:rPr lang="en-US" sz="2030" b="1" dirty="0">
                <a:solidFill>
                  <a:srgbClr val="FF0000"/>
                </a:solidFill>
              </a:rPr>
              <a:t> (</a:t>
            </a:r>
            <a:r>
              <a:rPr lang="en-US" sz="2030" b="1" i="1" dirty="0">
                <a:solidFill>
                  <a:srgbClr val="FF0000"/>
                </a:solidFill>
              </a:rPr>
              <a:t>g</a:t>
            </a:r>
            <a:r>
              <a:rPr lang="en-US" sz="2030" b="1" dirty="0">
                <a:solidFill>
                  <a:srgbClr val="FF0000"/>
                </a:solidFill>
              </a:rPr>
              <a:t>) </a:t>
            </a:r>
            <a:r>
              <a:rPr lang="en-US" sz="2030" b="1" dirty="0" smtClean="0">
                <a:solidFill>
                  <a:srgbClr val="FF0000"/>
                </a:solidFill>
              </a:rPr>
              <a:t>→ 2H</a:t>
            </a:r>
            <a:r>
              <a:rPr lang="en-US" sz="2030" b="1" baseline="-25000" dirty="0" smtClean="0">
                <a:solidFill>
                  <a:srgbClr val="FF0000"/>
                </a:solidFill>
              </a:rPr>
              <a:t>2</a:t>
            </a:r>
            <a:r>
              <a:rPr lang="en-US" sz="2030" b="1" dirty="0" smtClean="0">
                <a:solidFill>
                  <a:srgbClr val="FF0000"/>
                </a:solidFill>
              </a:rPr>
              <a:t>O </a:t>
            </a:r>
            <a:r>
              <a:rPr lang="en-US" sz="2030" b="1" dirty="0">
                <a:solidFill>
                  <a:srgbClr val="FF0000"/>
                </a:solidFill>
              </a:rPr>
              <a:t>(</a:t>
            </a:r>
            <a:r>
              <a:rPr lang="en-US" sz="2030" b="1" i="1" dirty="0" smtClean="0">
                <a:solidFill>
                  <a:srgbClr val="FF0000"/>
                </a:solidFill>
              </a:rPr>
              <a:t>l</a:t>
            </a:r>
            <a:r>
              <a:rPr lang="en-US" sz="2030" b="1" dirty="0" smtClean="0">
                <a:solidFill>
                  <a:srgbClr val="FF0000"/>
                </a:solidFill>
              </a:rPr>
              <a:t>)</a:t>
            </a:r>
            <a:br>
              <a:rPr lang="en-US" sz="2030" b="1" dirty="0" smtClean="0">
                <a:solidFill>
                  <a:srgbClr val="FF0000"/>
                </a:solidFill>
              </a:rPr>
            </a:br>
            <a:r>
              <a:rPr lang="en-US" sz="2030" dirty="0" smtClean="0"/>
              <a:t>It </a:t>
            </a:r>
            <a:r>
              <a:rPr lang="en-US" sz="2030" dirty="0"/>
              <a:t>gives out so much energy that it is used to fuel space </a:t>
            </a:r>
            <a:r>
              <a:rPr lang="en-US" sz="2030" dirty="0" smtClean="0"/>
              <a:t>rockets. The </a:t>
            </a:r>
            <a:r>
              <a:rPr lang="en-US" sz="2030" dirty="0"/>
              <a:t>same overall reaction takes place in hydrogen fuel cells, </a:t>
            </a:r>
            <a:r>
              <a:rPr lang="en-US" sz="2030" dirty="0" smtClean="0"/>
              <a:t>without burning</a:t>
            </a:r>
            <a:r>
              <a:rPr lang="en-US" sz="2030" dirty="0"/>
              <a:t>, and gives energy in the form of electricity (page 121).</a:t>
            </a:r>
          </a:p>
          <a:p>
            <a:pPr marL="355600" indent="-355600">
              <a:buClr>
                <a:srgbClr val="0070C0"/>
              </a:buClr>
              <a:buFont typeface="+mj-lt"/>
              <a:buAutoNum type="arabicPeriod"/>
            </a:pPr>
            <a:r>
              <a:rPr lang="en-US" sz="2030" dirty="0" smtClean="0"/>
              <a:t>Hydrogen </a:t>
            </a:r>
            <a:r>
              <a:rPr lang="en-US" sz="2030" dirty="0"/>
              <a:t>is more reactive than copper, as you can see from the </a:t>
            </a:r>
            <a:r>
              <a:rPr lang="en-US" sz="2030" dirty="0" smtClean="0"/>
              <a:t>panel. So </a:t>
            </a:r>
            <a:r>
              <a:rPr lang="en-US" sz="2030" dirty="0"/>
              <a:t>it will take oxygen from copper(II) oxide, reducing it to </a:t>
            </a:r>
            <a:r>
              <a:rPr lang="en-US" sz="2030" dirty="0" smtClean="0"/>
              <a:t>copper. The </a:t>
            </a:r>
            <a:r>
              <a:rPr lang="en-US" sz="2030" dirty="0"/>
              <a:t>hydrogen is itself </a:t>
            </a:r>
            <a:r>
              <a:rPr lang="en-US" sz="2030" dirty="0" err="1" smtClean="0"/>
              <a:t>oxidised</a:t>
            </a:r>
            <a:r>
              <a:rPr lang="en-US" sz="2030" dirty="0" smtClean="0"/>
              <a:t>:</a:t>
            </a:r>
            <a:br>
              <a:rPr lang="en-US" sz="2030" dirty="0" smtClean="0"/>
            </a:br>
            <a:r>
              <a:rPr lang="en-US" sz="2030" b="1" dirty="0" smtClean="0">
                <a:solidFill>
                  <a:srgbClr val="FF0000"/>
                </a:solidFill>
              </a:rPr>
              <a:t>    </a:t>
            </a:r>
            <a:r>
              <a:rPr lang="en-US" sz="2030" b="1" dirty="0" err="1" smtClean="0">
                <a:solidFill>
                  <a:srgbClr val="FF0000"/>
                </a:solidFill>
              </a:rPr>
              <a:t>CuO</a:t>
            </a:r>
            <a:r>
              <a:rPr lang="en-US" sz="2030" b="1" dirty="0" smtClean="0">
                <a:solidFill>
                  <a:srgbClr val="FF0000"/>
                </a:solidFill>
              </a:rPr>
              <a:t> </a:t>
            </a:r>
            <a:r>
              <a:rPr lang="en-US" sz="2030" b="1" dirty="0">
                <a:solidFill>
                  <a:srgbClr val="FF0000"/>
                </a:solidFill>
              </a:rPr>
              <a:t>(</a:t>
            </a:r>
            <a:r>
              <a:rPr lang="en-US" sz="2030" b="1" i="1" dirty="0">
                <a:solidFill>
                  <a:srgbClr val="FF0000"/>
                </a:solidFill>
              </a:rPr>
              <a:t>s</a:t>
            </a:r>
            <a:r>
              <a:rPr lang="en-US" sz="2030" b="1" dirty="0">
                <a:solidFill>
                  <a:srgbClr val="FF0000"/>
                </a:solidFill>
              </a:rPr>
              <a:t>) </a:t>
            </a:r>
            <a:r>
              <a:rPr lang="en-US" sz="2030" b="1" dirty="0" smtClean="0">
                <a:solidFill>
                  <a:srgbClr val="FF0000"/>
                </a:solidFill>
              </a:rPr>
              <a:t>+ </a:t>
            </a:r>
            <a:r>
              <a:rPr lang="en-US" sz="2030" b="1" dirty="0">
                <a:solidFill>
                  <a:srgbClr val="FF0000"/>
                </a:solidFill>
              </a:rPr>
              <a:t>H</a:t>
            </a:r>
            <a:r>
              <a:rPr lang="en-US" sz="2030" b="1" baseline="-25000" dirty="0">
                <a:solidFill>
                  <a:srgbClr val="FF0000"/>
                </a:solidFill>
              </a:rPr>
              <a:t>2</a:t>
            </a:r>
            <a:r>
              <a:rPr lang="en-US" sz="2030" b="1" dirty="0">
                <a:solidFill>
                  <a:srgbClr val="FF0000"/>
                </a:solidFill>
              </a:rPr>
              <a:t> (</a:t>
            </a:r>
            <a:r>
              <a:rPr lang="en-US" sz="2030" b="1" i="1" dirty="0">
                <a:solidFill>
                  <a:srgbClr val="FF0000"/>
                </a:solidFill>
              </a:rPr>
              <a:t>g</a:t>
            </a:r>
            <a:r>
              <a:rPr lang="en-US" sz="2030" b="1" dirty="0">
                <a:solidFill>
                  <a:srgbClr val="FF0000"/>
                </a:solidFill>
              </a:rPr>
              <a:t>) → </a:t>
            </a:r>
            <a:r>
              <a:rPr lang="en-US" sz="2030" b="1" dirty="0" smtClean="0">
                <a:solidFill>
                  <a:srgbClr val="FF0000"/>
                </a:solidFill>
              </a:rPr>
              <a:t> Cu </a:t>
            </a:r>
            <a:r>
              <a:rPr lang="en-US" sz="2030" b="1" dirty="0">
                <a:solidFill>
                  <a:srgbClr val="FF0000"/>
                </a:solidFill>
              </a:rPr>
              <a:t>(</a:t>
            </a:r>
            <a:r>
              <a:rPr lang="en-US" sz="2030" b="1" i="1" dirty="0">
                <a:solidFill>
                  <a:srgbClr val="FF0000"/>
                </a:solidFill>
              </a:rPr>
              <a:t>s</a:t>
            </a:r>
            <a:r>
              <a:rPr lang="en-US" sz="2030" b="1" dirty="0">
                <a:solidFill>
                  <a:srgbClr val="FF0000"/>
                </a:solidFill>
              </a:rPr>
              <a:t>) </a:t>
            </a:r>
            <a:r>
              <a:rPr lang="en-US" sz="2030" b="1" dirty="0" smtClean="0">
                <a:solidFill>
                  <a:srgbClr val="FF0000"/>
                </a:solidFill>
              </a:rPr>
              <a:t>+ </a:t>
            </a:r>
            <a:r>
              <a:rPr lang="en-US" sz="2030" b="1" dirty="0">
                <a:solidFill>
                  <a:srgbClr val="FF0000"/>
                </a:solidFill>
              </a:rPr>
              <a:t>H</a:t>
            </a:r>
            <a:r>
              <a:rPr lang="en-US" sz="2030" b="1" baseline="-25000" dirty="0">
                <a:solidFill>
                  <a:srgbClr val="FF0000"/>
                </a:solidFill>
              </a:rPr>
              <a:t>2</a:t>
            </a:r>
            <a:r>
              <a:rPr lang="en-US" sz="2030" b="1" dirty="0">
                <a:solidFill>
                  <a:srgbClr val="FF0000"/>
                </a:solidFill>
              </a:rPr>
              <a:t>O (</a:t>
            </a:r>
            <a:r>
              <a:rPr lang="en-US" sz="2030" b="1" i="1" dirty="0">
                <a:solidFill>
                  <a:srgbClr val="FF0000"/>
                </a:solidFill>
              </a:rPr>
              <a:t>l</a:t>
            </a:r>
            <a:r>
              <a:rPr lang="en-US" sz="2030" b="1" dirty="0">
                <a:solidFill>
                  <a:srgbClr val="FF0000"/>
                </a:solidFill>
              </a:rPr>
              <a:t>)</a:t>
            </a:r>
          </a:p>
        </p:txBody>
      </p:sp>
      <p:sp>
        <p:nvSpPr>
          <p:cNvPr id="9" name="Round Same Side Corner Rectangle 8">
            <a:hlinkClick r:id="" action="ppaction://noaction"/>
          </p:cNvPr>
          <p:cNvSpPr/>
          <p:nvPr/>
        </p:nvSpPr>
        <p:spPr>
          <a:xfrm>
            <a:off x="7254000" y="692696"/>
            <a:ext cx="432048"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224</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6372200" y="1171924"/>
            <a:ext cx="2448272" cy="2450240"/>
          </a:xfrm>
          <a:prstGeom prst="rect">
            <a:avLst/>
          </a:prstGeom>
        </p:spPr>
      </p:pic>
      <p:sp>
        <p:nvSpPr>
          <p:cNvPr id="12" name="Rectangle 11"/>
          <p:cNvSpPr/>
          <p:nvPr/>
        </p:nvSpPr>
        <p:spPr>
          <a:xfrm>
            <a:off x="6372200" y="3669344"/>
            <a:ext cx="2448272" cy="646331"/>
          </a:xfrm>
          <a:prstGeom prst="rect">
            <a:avLst/>
          </a:prstGeom>
        </p:spPr>
        <p:txBody>
          <a:bodyPr wrap="square">
            <a:spAutoFit/>
          </a:bodyPr>
          <a:lstStyle/>
          <a:p>
            <a:pPr indent="355600">
              <a:buClr>
                <a:srgbClr val="C00000"/>
              </a:buClr>
              <a:buFontTx/>
              <a:buChar char="▲"/>
            </a:pPr>
            <a:r>
              <a:rPr lang="en-GB" dirty="0" smtClean="0">
                <a:latin typeface="FrutigerLTStd-Light"/>
              </a:rPr>
              <a:t>Sunshine</a:t>
            </a:r>
            <a:r>
              <a:rPr lang="en-GB" dirty="0">
                <a:latin typeface="FrutigerLTStd-Light"/>
              </a:rPr>
              <a:t>, thanks to hydrogen!</a:t>
            </a:r>
            <a:endParaRPr lang="en-GB" dirty="0"/>
          </a:p>
        </p:txBody>
      </p:sp>
      <p:pic>
        <p:nvPicPr>
          <p:cNvPr id="13" name="Picture 12"/>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372200" y="4293096"/>
            <a:ext cx="2464164" cy="1724915"/>
          </a:xfrm>
          <a:prstGeom prst="rect">
            <a:avLst/>
          </a:prstGeom>
        </p:spPr>
      </p:pic>
      <p:sp>
        <p:nvSpPr>
          <p:cNvPr id="16" name="Rectangle 15"/>
          <p:cNvSpPr/>
          <p:nvPr/>
        </p:nvSpPr>
        <p:spPr>
          <a:xfrm>
            <a:off x="6388092" y="6021288"/>
            <a:ext cx="2448272" cy="646331"/>
          </a:xfrm>
          <a:prstGeom prst="rect">
            <a:avLst/>
          </a:prstGeom>
        </p:spPr>
        <p:txBody>
          <a:bodyPr wrap="square">
            <a:spAutoFit/>
          </a:bodyPr>
          <a:lstStyle/>
          <a:p>
            <a:pPr indent="355600">
              <a:buClr>
                <a:srgbClr val="C00000"/>
              </a:buClr>
              <a:buFontTx/>
              <a:buChar char="▲"/>
            </a:pPr>
            <a:r>
              <a:rPr lang="en-US" dirty="0">
                <a:latin typeface="FrutigerLTStd-Light"/>
              </a:rPr>
              <a:t>One way to make hydrogen in the lab.</a:t>
            </a:r>
            <a:endParaRPr lang="en-GB" dirty="0"/>
          </a:p>
        </p:txBody>
      </p:sp>
      <p:sp>
        <p:nvSpPr>
          <p:cNvPr id="10" name="TextBox 9">
            <a:hlinkClick r:id="rId5" action="ppaction://hlinksldjump"/>
          </p:cNvPr>
          <p:cNvSpPr txBox="1"/>
          <p:nvPr/>
        </p:nvSpPr>
        <p:spPr>
          <a:xfrm>
            <a:off x="8228516" y="403816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185081417"/>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300" dirty="0" smtClean="0"/>
              <a:t>16.1 – </a:t>
            </a:r>
            <a:r>
              <a:rPr lang="en-GB" sz="3300" dirty="0"/>
              <a:t>Hydrogen, </a:t>
            </a:r>
            <a:r>
              <a:rPr lang="en-GB" sz="3300" dirty="0" smtClean="0"/>
              <a:t>Nitrogen</a:t>
            </a:r>
            <a:r>
              <a:rPr lang="en-GB" sz="3300" dirty="0"/>
              <a:t>, and </a:t>
            </a:r>
            <a:r>
              <a:rPr lang="en-GB" sz="3300" dirty="0" smtClean="0"/>
              <a:t>Ammonia</a:t>
            </a:r>
            <a:endParaRPr lang="en-GB" sz="3300" b="1" dirty="0" smtClean="0"/>
          </a:p>
        </p:txBody>
      </p:sp>
      <p:sp>
        <p:nvSpPr>
          <p:cNvPr id="34" name="Rectangle 33"/>
          <p:cNvSpPr/>
          <p:nvPr/>
        </p:nvSpPr>
        <p:spPr>
          <a:xfrm>
            <a:off x="179512" y="1124744"/>
            <a:ext cx="4824536" cy="5693866"/>
          </a:xfrm>
          <a:prstGeom prst="rect">
            <a:avLst/>
          </a:prstGeom>
        </p:spPr>
        <p:txBody>
          <a:bodyPr wrap="square">
            <a:spAutoFit/>
          </a:bodyPr>
          <a:lstStyle/>
          <a:p>
            <a:pPr>
              <a:buClr>
                <a:srgbClr val="C00000"/>
              </a:buClr>
              <a:buSzPct val="80000"/>
            </a:pPr>
            <a:r>
              <a:rPr lang="en-US" sz="2600" b="1" dirty="0">
                <a:solidFill>
                  <a:srgbClr val="B21212"/>
                </a:solidFill>
              </a:rPr>
              <a:t>Nitrogen</a:t>
            </a:r>
          </a:p>
          <a:p>
            <a:pPr marL="342900" indent="-342900">
              <a:buClr>
                <a:srgbClr val="C00000"/>
              </a:buClr>
              <a:buSzPct val="80000"/>
              <a:buFont typeface="Arial" panose="020B0604020202020204" pitchFamily="34" charset="0"/>
              <a:buChar char="►"/>
            </a:pPr>
            <a:r>
              <a:rPr lang="en-US" sz="2600" dirty="0"/>
              <a:t>Nitrogen is a </a:t>
            </a:r>
            <a:r>
              <a:rPr lang="en-US" sz="2600" dirty="0" err="1"/>
              <a:t>colourless</a:t>
            </a:r>
            <a:r>
              <a:rPr lang="en-US" sz="2600" dirty="0"/>
              <a:t>, </a:t>
            </a:r>
            <a:r>
              <a:rPr lang="en-US" sz="2600" dirty="0" err="1"/>
              <a:t>odourless</a:t>
            </a:r>
            <a:r>
              <a:rPr lang="en-US" sz="2600" dirty="0"/>
              <a:t>, unreactive gas, that makes up </a:t>
            </a:r>
            <a:r>
              <a:rPr lang="en-US" sz="2600" dirty="0" smtClean="0"/>
              <a:t>nearly 80</a:t>
            </a:r>
            <a:r>
              <a:rPr lang="en-US" sz="2600" dirty="0"/>
              <a:t>% of the air. You breathe it in – and breathe it out again, unchanged.</a:t>
            </a:r>
          </a:p>
          <a:p>
            <a:pPr marL="342900" indent="-342900">
              <a:buClr>
                <a:srgbClr val="C00000"/>
              </a:buClr>
              <a:buSzPct val="80000"/>
              <a:buFont typeface="Arial" panose="020B0604020202020204" pitchFamily="34" charset="0"/>
              <a:buChar char="►"/>
            </a:pPr>
            <a:r>
              <a:rPr lang="en-US" sz="2600" dirty="0"/>
              <a:t>But you also take in nitrogen in the proteins in your food. Your body </a:t>
            </a:r>
            <a:r>
              <a:rPr lang="en-US" sz="2600" dirty="0" smtClean="0"/>
              <a:t>uses these </a:t>
            </a:r>
            <a:r>
              <a:rPr lang="en-US" sz="2600" dirty="0"/>
              <a:t>to build muscle, bone, skin, hair, blood, and other tissues. In </a:t>
            </a:r>
            <a:r>
              <a:rPr lang="en-US" sz="2600" dirty="0" smtClean="0"/>
              <a:t>fact you </a:t>
            </a:r>
            <a:r>
              <a:rPr lang="en-US" sz="2600" dirty="0"/>
              <a:t>are nearly 3% nitrogen, by mass</a:t>
            </a:r>
            <a:r>
              <a:rPr lang="en-US" sz="2600" dirty="0" smtClean="0"/>
              <a:t>!</a:t>
            </a:r>
            <a:endParaRPr lang="en-US" sz="2600" dirty="0"/>
          </a:p>
        </p:txBody>
      </p:sp>
      <p:sp>
        <p:nvSpPr>
          <p:cNvPr id="9" name="Round Same Side Corner Rectangle 8">
            <a:hlinkClick r:id="" action="ppaction://noaction"/>
          </p:cNvPr>
          <p:cNvSpPr/>
          <p:nvPr/>
        </p:nvSpPr>
        <p:spPr>
          <a:xfrm>
            <a:off x="7254000" y="692696"/>
            <a:ext cx="432048"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224</a:t>
            </a:r>
            <a:endParaRPr lang="en-GB" sz="960" b="1" dirty="0">
              <a:latin typeface="Arial" panose="020B0604020202020204" pitchFamily="34" charset="0"/>
              <a:cs typeface="Arial" panose="020B0604020202020204" pitchFamily="34" charset="0"/>
            </a:endParaRPr>
          </a:p>
        </p:txBody>
      </p:sp>
      <p:sp>
        <p:nvSpPr>
          <p:cNvPr id="14" name="Rectangle 13"/>
          <p:cNvSpPr/>
          <p:nvPr/>
        </p:nvSpPr>
        <p:spPr>
          <a:xfrm>
            <a:off x="5004048" y="1124742"/>
            <a:ext cx="3816424" cy="5078313"/>
          </a:xfrm>
          <a:prstGeom prst="rect">
            <a:avLst/>
          </a:prstGeom>
          <a:solidFill>
            <a:srgbClr val="AAE1FA"/>
          </a:solidFill>
          <a:ln w="57150">
            <a:solidFill>
              <a:srgbClr val="002060"/>
            </a:solidFill>
          </a:ln>
        </p:spPr>
        <p:txBody>
          <a:bodyPr wrap="square" anchor="t" anchorCtr="0">
            <a:spAutoFit/>
          </a:bodyPr>
          <a:lstStyle/>
          <a:p>
            <a:pPr>
              <a:buClr>
                <a:srgbClr val="C00000"/>
              </a:buClr>
              <a:tabLst>
                <a:tab pos="2420938" algn="l"/>
              </a:tabLst>
            </a:pPr>
            <a:r>
              <a:rPr lang="en-US" sz="2400" b="1" dirty="0" smtClean="0">
                <a:solidFill>
                  <a:srgbClr val="B21212"/>
                </a:solidFill>
                <a:latin typeface="Arial" panose="020B0604020202020204" pitchFamily="34" charset="0"/>
                <a:cs typeface="Arial" panose="020B0604020202020204" pitchFamily="34" charset="0"/>
              </a:rPr>
              <a:t>The </a:t>
            </a:r>
            <a:r>
              <a:rPr lang="en-US" sz="2400" b="1" dirty="0">
                <a:solidFill>
                  <a:srgbClr val="B21212"/>
                </a:solidFill>
                <a:latin typeface="Arial" panose="020B0604020202020204" pitchFamily="34" charset="0"/>
                <a:cs typeface="Arial" panose="020B0604020202020204" pitchFamily="34" charset="0"/>
              </a:rPr>
              <a:t>hydrogen displacers</a:t>
            </a:r>
          </a:p>
          <a:p>
            <a:pPr>
              <a:lnSpc>
                <a:spcPts val="3000"/>
              </a:lnSpc>
              <a:buClr>
                <a:srgbClr val="C00000"/>
              </a:buClr>
              <a:tabLst>
                <a:tab pos="2420938" algn="l"/>
              </a:tabLst>
            </a:pPr>
            <a:r>
              <a:rPr lang="en-US" sz="2400" dirty="0">
                <a:latin typeface="Arial" panose="020B0604020202020204" pitchFamily="34" charset="0"/>
                <a:cs typeface="Arial" panose="020B0604020202020204" pitchFamily="34" charset="0"/>
              </a:rPr>
              <a:t>potassium</a:t>
            </a:r>
          </a:p>
          <a:p>
            <a:pPr>
              <a:lnSpc>
                <a:spcPts val="3000"/>
              </a:lnSpc>
              <a:buClr>
                <a:srgbClr val="C00000"/>
              </a:buClr>
              <a:tabLst>
                <a:tab pos="2420938" algn="l"/>
              </a:tabLst>
            </a:pPr>
            <a:r>
              <a:rPr lang="en-US" sz="2400" dirty="0">
                <a:latin typeface="Arial" panose="020B0604020202020204" pitchFamily="34" charset="0"/>
                <a:cs typeface="Arial" panose="020B0604020202020204" pitchFamily="34" charset="0"/>
              </a:rPr>
              <a:t>sodium</a:t>
            </a:r>
          </a:p>
          <a:p>
            <a:pPr>
              <a:lnSpc>
                <a:spcPts val="3000"/>
              </a:lnSpc>
              <a:buClr>
                <a:srgbClr val="C00000"/>
              </a:buClr>
              <a:tabLst>
                <a:tab pos="2420938" algn="l"/>
              </a:tabLst>
            </a:pPr>
            <a:r>
              <a:rPr lang="en-US" sz="2400" dirty="0">
                <a:latin typeface="Arial" panose="020B0604020202020204" pitchFamily="34" charset="0"/>
                <a:cs typeface="Arial" panose="020B0604020202020204" pitchFamily="34" charset="0"/>
              </a:rPr>
              <a:t>calcium</a:t>
            </a:r>
          </a:p>
          <a:p>
            <a:pPr>
              <a:lnSpc>
                <a:spcPts val="3000"/>
              </a:lnSpc>
              <a:buClr>
                <a:srgbClr val="C00000"/>
              </a:buClr>
              <a:tabLst>
                <a:tab pos="2420938" algn="l"/>
              </a:tabLst>
            </a:pPr>
            <a:r>
              <a:rPr lang="en-US" sz="2400" dirty="0">
                <a:latin typeface="Arial" panose="020B0604020202020204" pitchFamily="34" charset="0"/>
                <a:cs typeface="Arial" panose="020B0604020202020204" pitchFamily="34" charset="0"/>
              </a:rPr>
              <a:t>magnesium</a:t>
            </a:r>
          </a:p>
          <a:p>
            <a:pPr>
              <a:lnSpc>
                <a:spcPts val="3000"/>
              </a:lnSpc>
              <a:buClr>
                <a:srgbClr val="C00000"/>
              </a:buClr>
              <a:tabLst>
                <a:tab pos="2420938" algn="l"/>
              </a:tabLst>
            </a:pPr>
            <a:r>
              <a:rPr lang="en-US" sz="2400" dirty="0" err="1">
                <a:latin typeface="Arial" panose="020B0604020202020204" pitchFamily="34" charset="0"/>
                <a:cs typeface="Arial" panose="020B0604020202020204" pitchFamily="34" charset="0"/>
              </a:rPr>
              <a:t>aluminium</a:t>
            </a:r>
            <a:endParaRPr lang="en-US" sz="2400" dirty="0">
              <a:latin typeface="Arial" panose="020B0604020202020204" pitchFamily="34" charset="0"/>
              <a:cs typeface="Arial" panose="020B0604020202020204" pitchFamily="34" charset="0"/>
            </a:endParaRPr>
          </a:p>
          <a:p>
            <a:pPr>
              <a:lnSpc>
                <a:spcPts val="3000"/>
              </a:lnSpc>
              <a:buClr>
                <a:srgbClr val="C00000"/>
              </a:buClr>
              <a:tabLst>
                <a:tab pos="2420938" algn="l"/>
              </a:tabLst>
            </a:pPr>
            <a:r>
              <a:rPr lang="en-US" sz="2400" dirty="0">
                <a:latin typeface="Arial" panose="020B0604020202020204" pitchFamily="34" charset="0"/>
                <a:cs typeface="Arial" panose="020B0604020202020204" pitchFamily="34" charset="0"/>
              </a:rPr>
              <a:t>zinc</a:t>
            </a:r>
          </a:p>
          <a:p>
            <a:pPr>
              <a:lnSpc>
                <a:spcPts val="3000"/>
              </a:lnSpc>
              <a:buClr>
                <a:srgbClr val="C00000"/>
              </a:buClr>
              <a:tabLst>
                <a:tab pos="2420938" algn="l"/>
              </a:tabLst>
            </a:pPr>
            <a:r>
              <a:rPr lang="en-US" sz="2400" dirty="0">
                <a:latin typeface="Arial" panose="020B0604020202020204" pitchFamily="34" charset="0"/>
                <a:cs typeface="Arial" panose="020B0604020202020204" pitchFamily="34" charset="0"/>
              </a:rPr>
              <a:t>iron</a:t>
            </a:r>
          </a:p>
          <a:p>
            <a:pPr>
              <a:lnSpc>
                <a:spcPts val="3000"/>
              </a:lnSpc>
              <a:buClr>
                <a:srgbClr val="C00000"/>
              </a:buClr>
              <a:tabLst>
                <a:tab pos="2420938" algn="l"/>
              </a:tabLst>
            </a:pPr>
            <a:r>
              <a:rPr lang="en-US" sz="2400" dirty="0">
                <a:latin typeface="Arial" panose="020B0604020202020204" pitchFamily="34" charset="0"/>
                <a:cs typeface="Arial" panose="020B0604020202020204" pitchFamily="34" charset="0"/>
              </a:rPr>
              <a:t>lead</a:t>
            </a:r>
          </a:p>
          <a:p>
            <a:pPr>
              <a:lnSpc>
                <a:spcPts val="3000"/>
              </a:lnSpc>
              <a:buClr>
                <a:srgbClr val="C00000"/>
              </a:buClr>
              <a:tabLst>
                <a:tab pos="2420938" algn="l"/>
              </a:tabLst>
            </a:pPr>
            <a:r>
              <a:rPr lang="en-US" sz="2400" dirty="0">
                <a:solidFill>
                  <a:srgbClr val="F53939"/>
                </a:solidFill>
                <a:latin typeface="Arial" panose="020B0604020202020204" pitchFamily="34" charset="0"/>
                <a:cs typeface="Arial" panose="020B0604020202020204" pitchFamily="34" charset="0"/>
              </a:rPr>
              <a:t>hydrogen</a:t>
            </a:r>
          </a:p>
          <a:p>
            <a:pPr>
              <a:lnSpc>
                <a:spcPts val="3000"/>
              </a:lnSpc>
              <a:buClr>
                <a:srgbClr val="C00000"/>
              </a:buClr>
              <a:tabLst>
                <a:tab pos="2420938" algn="l"/>
              </a:tabLst>
            </a:pPr>
            <a:r>
              <a:rPr lang="en-US" sz="2400" dirty="0">
                <a:latin typeface="Arial" panose="020B0604020202020204" pitchFamily="34" charset="0"/>
                <a:cs typeface="Arial" panose="020B0604020202020204" pitchFamily="34" charset="0"/>
              </a:rPr>
              <a:t>copper</a:t>
            </a:r>
          </a:p>
          <a:p>
            <a:pPr>
              <a:lnSpc>
                <a:spcPts val="3000"/>
              </a:lnSpc>
              <a:buClr>
                <a:srgbClr val="C00000"/>
              </a:buClr>
              <a:tabLst>
                <a:tab pos="2420938" algn="l"/>
              </a:tabLst>
            </a:pPr>
            <a:r>
              <a:rPr lang="en-US" sz="2400" dirty="0">
                <a:latin typeface="Arial" panose="020B0604020202020204" pitchFamily="34" charset="0"/>
                <a:cs typeface="Arial" panose="020B0604020202020204" pitchFamily="34" charset="0"/>
              </a:rPr>
              <a:t>silver</a:t>
            </a:r>
          </a:p>
          <a:p>
            <a:pPr>
              <a:lnSpc>
                <a:spcPts val="3000"/>
              </a:lnSpc>
              <a:buClr>
                <a:srgbClr val="C00000"/>
              </a:buClr>
              <a:tabLst>
                <a:tab pos="2420938" algn="l"/>
              </a:tabLst>
            </a:pPr>
            <a:r>
              <a:rPr lang="en-US" sz="2400" dirty="0">
                <a:latin typeface="Arial" panose="020B0604020202020204" pitchFamily="34" charset="0"/>
                <a:cs typeface="Arial" panose="020B0604020202020204" pitchFamily="34" charset="0"/>
              </a:rPr>
              <a:t>gold</a:t>
            </a:r>
          </a:p>
        </p:txBody>
      </p:sp>
      <p:sp>
        <p:nvSpPr>
          <p:cNvPr id="15" name="Oval 14"/>
          <p:cNvSpPr/>
          <p:nvPr/>
        </p:nvSpPr>
        <p:spPr>
          <a:xfrm rot="1792718">
            <a:off x="8624341" y="984402"/>
            <a:ext cx="411236"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
        <p:nvSpPr>
          <p:cNvPr id="10" name="Down Arrow 2"/>
          <p:cNvSpPr/>
          <p:nvPr/>
        </p:nvSpPr>
        <p:spPr>
          <a:xfrm rot="10800000">
            <a:off x="7239017" y="1677512"/>
            <a:ext cx="894061" cy="936104"/>
          </a:xfrm>
          <a:custGeom>
            <a:avLst/>
            <a:gdLst>
              <a:gd name="connsiteX0" fmla="*/ 0 w 648072"/>
              <a:gd name="connsiteY0" fmla="*/ 540060 h 864096"/>
              <a:gd name="connsiteX1" fmla="*/ 162018 w 648072"/>
              <a:gd name="connsiteY1" fmla="*/ 540060 h 864096"/>
              <a:gd name="connsiteX2" fmla="*/ 162018 w 648072"/>
              <a:gd name="connsiteY2" fmla="*/ 0 h 864096"/>
              <a:gd name="connsiteX3" fmla="*/ 486054 w 648072"/>
              <a:gd name="connsiteY3" fmla="*/ 0 h 864096"/>
              <a:gd name="connsiteX4" fmla="*/ 486054 w 648072"/>
              <a:gd name="connsiteY4" fmla="*/ 540060 h 864096"/>
              <a:gd name="connsiteX5" fmla="*/ 648072 w 648072"/>
              <a:gd name="connsiteY5" fmla="*/ 540060 h 864096"/>
              <a:gd name="connsiteX6" fmla="*/ 324036 w 648072"/>
              <a:gd name="connsiteY6" fmla="*/ 864096 h 864096"/>
              <a:gd name="connsiteX7" fmla="*/ 0 w 648072"/>
              <a:gd name="connsiteY7" fmla="*/ 540060 h 864096"/>
              <a:gd name="connsiteX0" fmla="*/ 0 w 743606"/>
              <a:gd name="connsiteY0" fmla="*/ 540060 h 864096"/>
              <a:gd name="connsiteX1" fmla="*/ 162018 w 743606"/>
              <a:gd name="connsiteY1" fmla="*/ 540060 h 864096"/>
              <a:gd name="connsiteX2" fmla="*/ 162018 w 743606"/>
              <a:gd name="connsiteY2" fmla="*/ 0 h 864096"/>
              <a:gd name="connsiteX3" fmla="*/ 486054 w 743606"/>
              <a:gd name="connsiteY3" fmla="*/ 0 h 864096"/>
              <a:gd name="connsiteX4" fmla="*/ 486054 w 743606"/>
              <a:gd name="connsiteY4" fmla="*/ 540060 h 864096"/>
              <a:gd name="connsiteX5" fmla="*/ 743606 w 743606"/>
              <a:gd name="connsiteY5" fmla="*/ 308048 h 864096"/>
              <a:gd name="connsiteX6" fmla="*/ 324036 w 743606"/>
              <a:gd name="connsiteY6" fmla="*/ 864096 h 864096"/>
              <a:gd name="connsiteX7" fmla="*/ 0 w 743606"/>
              <a:gd name="connsiteY7" fmla="*/ 540060 h 864096"/>
              <a:gd name="connsiteX0" fmla="*/ 0 w 743606"/>
              <a:gd name="connsiteY0" fmla="*/ 540060 h 864096"/>
              <a:gd name="connsiteX1" fmla="*/ 162018 w 743606"/>
              <a:gd name="connsiteY1" fmla="*/ 540060 h 864096"/>
              <a:gd name="connsiteX2" fmla="*/ 162018 w 743606"/>
              <a:gd name="connsiteY2" fmla="*/ 0 h 864096"/>
              <a:gd name="connsiteX3" fmla="*/ 486054 w 743606"/>
              <a:gd name="connsiteY3" fmla="*/ 0 h 864096"/>
              <a:gd name="connsiteX4" fmla="*/ 472406 w 743606"/>
              <a:gd name="connsiteY4" fmla="*/ 362639 h 864096"/>
              <a:gd name="connsiteX5" fmla="*/ 743606 w 743606"/>
              <a:gd name="connsiteY5" fmla="*/ 308048 h 864096"/>
              <a:gd name="connsiteX6" fmla="*/ 324036 w 743606"/>
              <a:gd name="connsiteY6" fmla="*/ 864096 h 864096"/>
              <a:gd name="connsiteX7" fmla="*/ 0 w 743606"/>
              <a:gd name="connsiteY7" fmla="*/ 540060 h 864096"/>
              <a:gd name="connsiteX0" fmla="*/ 0 w 743606"/>
              <a:gd name="connsiteY0" fmla="*/ 540060 h 864096"/>
              <a:gd name="connsiteX1" fmla="*/ 202961 w 743606"/>
              <a:gd name="connsiteY1" fmla="*/ 239809 h 864096"/>
              <a:gd name="connsiteX2" fmla="*/ 162018 w 743606"/>
              <a:gd name="connsiteY2" fmla="*/ 0 h 864096"/>
              <a:gd name="connsiteX3" fmla="*/ 486054 w 743606"/>
              <a:gd name="connsiteY3" fmla="*/ 0 h 864096"/>
              <a:gd name="connsiteX4" fmla="*/ 472406 w 743606"/>
              <a:gd name="connsiteY4" fmla="*/ 362639 h 864096"/>
              <a:gd name="connsiteX5" fmla="*/ 743606 w 743606"/>
              <a:gd name="connsiteY5" fmla="*/ 308048 h 864096"/>
              <a:gd name="connsiteX6" fmla="*/ 324036 w 743606"/>
              <a:gd name="connsiteY6" fmla="*/ 864096 h 864096"/>
              <a:gd name="connsiteX7" fmla="*/ 0 w 743606"/>
              <a:gd name="connsiteY7" fmla="*/ 540060 h 864096"/>
              <a:gd name="connsiteX0" fmla="*/ 0 w 743606"/>
              <a:gd name="connsiteY0" fmla="*/ 540060 h 864096"/>
              <a:gd name="connsiteX1" fmla="*/ 202961 w 743606"/>
              <a:gd name="connsiteY1" fmla="*/ 239809 h 864096"/>
              <a:gd name="connsiteX2" fmla="*/ 162018 w 743606"/>
              <a:gd name="connsiteY2" fmla="*/ 0 h 864096"/>
              <a:gd name="connsiteX3" fmla="*/ 486054 w 743606"/>
              <a:gd name="connsiteY3" fmla="*/ 0 h 864096"/>
              <a:gd name="connsiteX4" fmla="*/ 472406 w 743606"/>
              <a:gd name="connsiteY4" fmla="*/ 362639 h 864096"/>
              <a:gd name="connsiteX5" fmla="*/ 743606 w 743606"/>
              <a:gd name="connsiteY5" fmla="*/ 308048 h 864096"/>
              <a:gd name="connsiteX6" fmla="*/ 324036 w 743606"/>
              <a:gd name="connsiteY6" fmla="*/ 864096 h 864096"/>
              <a:gd name="connsiteX7" fmla="*/ 0 w 743606"/>
              <a:gd name="connsiteY7" fmla="*/ 540060 h 864096"/>
              <a:gd name="connsiteX0" fmla="*/ 0 w 798197"/>
              <a:gd name="connsiteY0" fmla="*/ 389935 h 864096"/>
              <a:gd name="connsiteX1" fmla="*/ 257552 w 798197"/>
              <a:gd name="connsiteY1" fmla="*/ 239809 h 864096"/>
              <a:gd name="connsiteX2" fmla="*/ 216609 w 798197"/>
              <a:gd name="connsiteY2" fmla="*/ 0 h 864096"/>
              <a:gd name="connsiteX3" fmla="*/ 540645 w 798197"/>
              <a:gd name="connsiteY3" fmla="*/ 0 h 864096"/>
              <a:gd name="connsiteX4" fmla="*/ 526997 w 798197"/>
              <a:gd name="connsiteY4" fmla="*/ 362639 h 864096"/>
              <a:gd name="connsiteX5" fmla="*/ 798197 w 798197"/>
              <a:gd name="connsiteY5" fmla="*/ 308048 h 864096"/>
              <a:gd name="connsiteX6" fmla="*/ 378627 w 798197"/>
              <a:gd name="connsiteY6" fmla="*/ 864096 h 864096"/>
              <a:gd name="connsiteX7" fmla="*/ 0 w 798197"/>
              <a:gd name="connsiteY7" fmla="*/ 389935 h 864096"/>
              <a:gd name="connsiteX0" fmla="*/ 0 w 798197"/>
              <a:gd name="connsiteY0" fmla="*/ 389935 h 864096"/>
              <a:gd name="connsiteX1" fmla="*/ 257552 w 798197"/>
              <a:gd name="connsiteY1" fmla="*/ 321695 h 864096"/>
              <a:gd name="connsiteX2" fmla="*/ 216609 w 798197"/>
              <a:gd name="connsiteY2" fmla="*/ 0 h 864096"/>
              <a:gd name="connsiteX3" fmla="*/ 540645 w 798197"/>
              <a:gd name="connsiteY3" fmla="*/ 0 h 864096"/>
              <a:gd name="connsiteX4" fmla="*/ 526997 w 798197"/>
              <a:gd name="connsiteY4" fmla="*/ 362639 h 864096"/>
              <a:gd name="connsiteX5" fmla="*/ 798197 w 798197"/>
              <a:gd name="connsiteY5" fmla="*/ 308048 h 864096"/>
              <a:gd name="connsiteX6" fmla="*/ 378627 w 798197"/>
              <a:gd name="connsiteY6" fmla="*/ 864096 h 864096"/>
              <a:gd name="connsiteX7" fmla="*/ 0 w 798197"/>
              <a:gd name="connsiteY7" fmla="*/ 389935 h 864096"/>
              <a:gd name="connsiteX0" fmla="*/ 0 w 798197"/>
              <a:gd name="connsiteY0" fmla="*/ 389935 h 864096"/>
              <a:gd name="connsiteX1" fmla="*/ 257552 w 798197"/>
              <a:gd name="connsiteY1" fmla="*/ 321695 h 864096"/>
              <a:gd name="connsiteX2" fmla="*/ 216609 w 798197"/>
              <a:gd name="connsiteY2" fmla="*/ 0 h 864096"/>
              <a:gd name="connsiteX3" fmla="*/ 540645 w 798197"/>
              <a:gd name="connsiteY3" fmla="*/ 0 h 864096"/>
              <a:gd name="connsiteX4" fmla="*/ 541745 w 798197"/>
              <a:gd name="connsiteY4" fmla="*/ 178285 h 864096"/>
              <a:gd name="connsiteX5" fmla="*/ 798197 w 798197"/>
              <a:gd name="connsiteY5" fmla="*/ 308048 h 864096"/>
              <a:gd name="connsiteX6" fmla="*/ 378627 w 798197"/>
              <a:gd name="connsiteY6" fmla="*/ 864096 h 864096"/>
              <a:gd name="connsiteX7" fmla="*/ 0 w 798197"/>
              <a:gd name="connsiteY7" fmla="*/ 389935 h 864096"/>
              <a:gd name="connsiteX0" fmla="*/ 0 w 857190"/>
              <a:gd name="connsiteY0" fmla="*/ 389935 h 864096"/>
              <a:gd name="connsiteX1" fmla="*/ 257552 w 857190"/>
              <a:gd name="connsiteY1" fmla="*/ 321695 h 864096"/>
              <a:gd name="connsiteX2" fmla="*/ 216609 w 857190"/>
              <a:gd name="connsiteY2" fmla="*/ 0 h 864096"/>
              <a:gd name="connsiteX3" fmla="*/ 540645 w 857190"/>
              <a:gd name="connsiteY3" fmla="*/ 0 h 864096"/>
              <a:gd name="connsiteX4" fmla="*/ 541745 w 857190"/>
              <a:gd name="connsiteY4" fmla="*/ 178285 h 864096"/>
              <a:gd name="connsiteX5" fmla="*/ 857190 w 857190"/>
              <a:gd name="connsiteY5" fmla="*/ 182687 h 864096"/>
              <a:gd name="connsiteX6" fmla="*/ 378627 w 857190"/>
              <a:gd name="connsiteY6" fmla="*/ 864096 h 864096"/>
              <a:gd name="connsiteX7" fmla="*/ 0 w 857190"/>
              <a:gd name="connsiteY7" fmla="*/ 389935 h 864096"/>
              <a:gd name="connsiteX0" fmla="*/ 0 w 857190"/>
              <a:gd name="connsiteY0" fmla="*/ 389935 h 864096"/>
              <a:gd name="connsiteX1" fmla="*/ 242804 w 857190"/>
              <a:gd name="connsiteY1" fmla="*/ 174211 h 864096"/>
              <a:gd name="connsiteX2" fmla="*/ 216609 w 857190"/>
              <a:gd name="connsiteY2" fmla="*/ 0 h 864096"/>
              <a:gd name="connsiteX3" fmla="*/ 540645 w 857190"/>
              <a:gd name="connsiteY3" fmla="*/ 0 h 864096"/>
              <a:gd name="connsiteX4" fmla="*/ 541745 w 857190"/>
              <a:gd name="connsiteY4" fmla="*/ 178285 h 864096"/>
              <a:gd name="connsiteX5" fmla="*/ 857190 w 857190"/>
              <a:gd name="connsiteY5" fmla="*/ 182687 h 864096"/>
              <a:gd name="connsiteX6" fmla="*/ 378627 w 857190"/>
              <a:gd name="connsiteY6" fmla="*/ 864096 h 864096"/>
              <a:gd name="connsiteX7" fmla="*/ 0 w 857190"/>
              <a:gd name="connsiteY7" fmla="*/ 389935 h 864096"/>
              <a:gd name="connsiteX0" fmla="*/ 0 w 879312"/>
              <a:gd name="connsiteY0" fmla="*/ 286696 h 864096"/>
              <a:gd name="connsiteX1" fmla="*/ 264926 w 879312"/>
              <a:gd name="connsiteY1" fmla="*/ 174211 h 864096"/>
              <a:gd name="connsiteX2" fmla="*/ 238731 w 879312"/>
              <a:gd name="connsiteY2" fmla="*/ 0 h 864096"/>
              <a:gd name="connsiteX3" fmla="*/ 562767 w 879312"/>
              <a:gd name="connsiteY3" fmla="*/ 0 h 864096"/>
              <a:gd name="connsiteX4" fmla="*/ 563867 w 879312"/>
              <a:gd name="connsiteY4" fmla="*/ 178285 h 864096"/>
              <a:gd name="connsiteX5" fmla="*/ 879312 w 879312"/>
              <a:gd name="connsiteY5" fmla="*/ 182687 h 864096"/>
              <a:gd name="connsiteX6" fmla="*/ 400749 w 879312"/>
              <a:gd name="connsiteY6" fmla="*/ 864096 h 864096"/>
              <a:gd name="connsiteX7" fmla="*/ 0 w 879312"/>
              <a:gd name="connsiteY7" fmla="*/ 286696 h 864096"/>
              <a:gd name="connsiteX0" fmla="*/ 0 w 894061"/>
              <a:gd name="connsiteY0" fmla="*/ 264574 h 864096"/>
              <a:gd name="connsiteX1" fmla="*/ 279675 w 894061"/>
              <a:gd name="connsiteY1" fmla="*/ 174211 h 864096"/>
              <a:gd name="connsiteX2" fmla="*/ 253480 w 894061"/>
              <a:gd name="connsiteY2" fmla="*/ 0 h 864096"/>
              <a:gd name="connsiteX3" fmla="*/ 577516 w 894061"/>
              <a:gd name="connsiteY3" fmla="*/ 0 h 864096"/>
              <a:gd name="connsiteX4" fmla="*/ 578616 w 894061"/>
              <a:gd name="connsiteY4" fmla="*/ 178285 h 864096"/>
              <a:gd name="connsiteX5" fmla="*/ 894061 w 894061"/>
              <a:gd name="connsiteY5" fmla="*/ 182687 h 864096"/>
              <a:gd name="connsiteX6" fmla="*/ 415498 w 894061"/>
              <a:gd name="connsiteY6" fmla="*/ 864096 h 864096"/>
              <a:gd name="connsiteX7" fmla="*/ 0 w 894061"/>
              <a:gd name="connsiteY7" fmla="*/ 264574 h 86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4061" h="864096">
                <a:moveTo>
                  <a:pt x="0" y="264574"/>
                </a:moveTo>
                <a:cubicBezTo>
                  <a:pt x="67654" y="164490"/>
                  <a:pt x="280260" y="274295"/>
                  <a:pt x="279675" y="174211"/>
                </a:cubicBezTo>
                <a:lnTo>
                  <a:pt x="253480" y="0"/>
                </a:lnTo>
                <a:lnTo>
                  <a:pt x="577516" y="0"/>
                </a:lnTo>
                <a:cubicBezTo>
                  <a:pt x="577883" y="59428"/>
                  <a:pt x="578249" y="118857"/>
                  <a:pt x="578616" y="178285"/>
                </a:cubicBezTo>
                <a:lnTo>
                  <a:pt x="894061" y="182687"/>
                </a:lnTo>
                <a:lnTo>
                  <a:pt x="415498" y="864096"/>
                </a:lnTo>
                <a:lnTo>
                  <a:pt x="0" y="264574"/>
                </a:lnTo>
                <a:close/>
              </a:path>
            </a:pathLst>
          </a:custGeom>
          <a:solidFill>
            <a:srgbClr val="927A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Isosceles Triangle 10"/>
          <p:cNvSpPr/>
          <p:nvPr/>
        </p:nvSpPr>
        <p:spPr>
          <a:xfrm flipV="1">
            <a:off x="7524328" y="3122710"/>
            <a:ext cx="475732" cy="2970586"/>
          </a:xfrm>
          <a:prstGeom prst="triangle">
            <a:avLst>
              <a:gd name="adj" fmla="val 34323"/>
            </a:avLst>
          </a:prstGeom>
          <a:solidFill>
            <a:srgbClr val="927A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p:cNvSpPr/>
          <p:nvPr/>
        </p:nvSpPr>
        <p:spPr>
          <a:xfrm>
            <a:off x="6516216" y="4581128"/>
            <a:ext cx="2232247" cy="1077218"/>
          </a:xfrm>
          <a:prstGeom prst="rect">
            <a:avLst/>
          </a:prstGeom>
          <a:solidFill>
            <a:srgbClr val="AAE1FA"/>
          </a:solidFill>
        </p:spPr>
        <p:txBody>
          <a:bodyPr wrap="square">
            <a:spAutoFit/>
          </a:bodyPr>
          <a:lstStyle/>
          <a:p>
            <a:pPr algn="ctr"/>
            <a:r>
              <a:rPr lang="en-GB" sz="1600" dirty="0">
                <a:solidFill>
                  <a:srgbClr val="FF001A"/>
                </a:solidFill>
                <a:latin typeface="FrutigerLTStd-Light"/>
              </a:rPr>
              <a:t>metals above </a:t>
            </a:r>
            <a:r>
              <a:rPr lang="en-GB" sz="1600" dirty="0" smtClean="0">
                <a:solidFill>
                  <a:srgbClr val="FF001A"/>
                </a:solidFill>
                <a:latin typeface="FrutigerLTStd-Light"/>
              </a:rPr>
              <a:t>hydrogen in </a:t>
            </a:r>
            <a:r>
              <a:rPr lang="en-GB" sz="1600" dirty="0">
                <a:solidFill>
                  <a:srgbClr val="FF001A"/>
                </a:solidFill>
                <a:latin typeface="FrutigerLTStd-Light"/>
              </a:rPr>
              <a:t>the reactivity </a:t>
            </a:r>
            <a:r>
              <a:rPr lang="en-GB" sz="1600" dirty="0" smtClean="0">
                <a:solidFill>
                  <a:srgbClr val="FF001A"/>
                </a:solidFill>
                <a:latin typeface="FrutigerLTStd-Light"/>
              </a:rPr>
              <a:t>series can </a:t>
            </a:r>
            <a:r>
              <a:rPr lang="en-GB" sz="1600" dirty="0">
                <a:solidFill>
                  <a:srgbClr val="FF001A"/>
                </a:solidFill>
                <a:latin typeface="FrutigerLTStd-Light"/>
              </a:rPr>
              <a:t>displace </a:t>
            </a:r>
            <a:r>
              <a:rPr lang="en-GB" sz="1600" dirty="0" smtClean="0">
                <a:solidFill>
                  <a:srgbClr val="FF001A"/>
                </a:solidFill>
                <a:latin typeface="FrutigerLTStd-Light"/>
              </a:rPr>
              <a:t>it from </a:t>
            </a:r>
            <a:r>
              <a:rPr lang="en-GB" sz="1600" dirty="0">
                <a:solidFill>
                  <a:srgbClr val="FF001A"/>
                </a:solidFill>
                <a:latin typeface="FrutigerLTStd-Light"/>
              </a:rPr>
              <a:t>acids</a:t>
            </a:r>
            <a:endParaRPr lang="en-GB" sz="1600" dirty="0"/>
          </a:p>
        </p:txBody>
      </p:sp>
      <p:sp>
        <p:nvSpPr>
          <p:cNvPr id="4" name="Rectangle 3"/>
          <p:cNvSpPr/>
          <p:nvPr/>
        </p:nvSpPr>
        <p:spPr>
          <a:xfrm>
            <a:off x="7087770" y="2553428"/>
            <a:ext cx="1372662" cy="646331"/>
          </a:xfrm>
          <a:prstGeom prst="rect">
            <a:avLst/>
          </a:prstGeom>
        </p:spPr>
        <p:txBody>
          <a:bodyPr wrap="square">
            <a:spAutoFit/>
          </a:bodyPr>
          <a:lstStyle/>
          <a:p>
            <a:pPr algn="ctr"/>
            <a:r>
              <a:rPr lang="en-GB" b="1" dirty="0">
                <a:latin typeface="FrutigerLTStd-Light"/>
              </a:rPr>
              <a:t>increasing</a:t>
            </a:r>
          </a:p>
          <a:p>
            <a:pPr algn="ctr"/>
            <a:r>
              <a:rPr lang="en-GB" b="1" dirty="0">
                <a:latin typeface="FrutigerLTStd-Light"/>
              </a:rPr>
              <a:t>reactivity</a:t>
            </a:r>
            <a:endParaRPr lang="en-GB" b="1" dirty="0"/>
          </a:p>
        </p:txBody>
      </p:sp>
      <p:cxnSp>
        <p:nvCxnSpPr>
          <p:cNvPr id="7" name="Straight Connector 6"/>
          <p:cNvCxnSpPr/>
          <p:nvPr/>
        </p:nvCxnSpPr>
        <p:spPr>
          <a:xfrm>
            <a:off x="5004048" y="4581128"/>
            <a:ext cx="374441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TextBox 11">
            <a:hlinkClick r:id="rId3" action="ppaction://hlinksldjump"/>
          </p:cNvPr>
          <p:cNvSpPr txBox="1"/>
          <p:nvPr/>
        </p:nvSpPr>
        <p:spPr>
          <a:xfrm>
            <a:off x="8228516" y="583836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38004412"/>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300" dirty="0" smtClean="0"/>
              <a:t>16.1 – </a:t>
            </a:r>
            <a:r>
              <a:rPr lang="en-GB" sz="3300" dirty="0"/>
              <a:t>Hydrogen, </a:t>
            </a:r>
            <a:r>
              <a:rPr lang="en-GB" sz="3300" dirty="0" smtClean="0"/>
              <a:t>Nitrogen</a:t>
            </a:r>
            <a:r>
              <a:rPr lang="en-GB" sz="3300" dirty="0"/>
              <a:t>, and </a:t>
            </a:r>
            <a:r>
              <a:rPr lang="en-GB" sz="3300" dirty="0" smtClean="0"/>
              <a:t>Ammonia</a:t>
            </a:r>
            <a:endParaRPr lang="en-GB" sz="3300" b="1" dirty="0" smtClean="0"/>
          </a:p>
        </p:txBody>
      </p:sp>
      <p:sp>
        <p:nvSpPr>
          <p:cNvPr id="34" name="Rectangle 33"/>
          <p:cNvSpPr/>
          <p:nvPr/>
        </p:nvSpPr>
        <p:spPr>
          <a:xfrm>
            <a:off x="179512" y="1124744"/>
            <a:ext cx="5832648" cy="5715411"/>
          </a:xfrm>
          <a:prstGeom prst="rect">
            <a:avLst/>
          </a:prstGeom>
        </p:spPr>
        <p:txBody>
          <a:bodyPr wrap="square">
            <a:spAutoFit/>
          </a:bodyPr>
          <a:lstStyle/>
          <a:p>
            <a:pPr>
              <a:buClr>
                <a:srgbClr val="C00000"/>
              </a:buClr>
              <a:buSzPct val="80000"/>
            </a:pPr>
            <a:r>
              <a:rPr lang="en-US" sz="2030" b="1" dirty="0" smtClean="0">
                <a:solidFill>
                  <a:srgbClr val="B21212"/>
                </a:solidFill>
              </a:rPr>
              <a:t>The </a:t>
            </a:r>
            <a:r>
              <a:rPr lang="en-US" sz="2030" b="1" dirty="0">
                <a:solidFill>
                  <a:srgbClr val="B21212"/>
                </a:solidFill>
              </a:rPr>
              <a:t>properties of nitrogen</a:t>
            </a:r>
          </a:p>
          <a:p>
            <a:pPr marL="355600" indent="-355600">
              <a:buClr>
                <a:srgbClr val="C00000"/>
              </a:buClr>
              <a:buSzPct val="100000"/>
              <a:buFont typeface="+mj-lt"/>
              <a:buAutoNum type="arabicPeriod"/>
            </a:pPr>
            <a:r>
              <a:rPr lang="en-US" sz="2030" dirty="0" smtClean="0"/>
              <a:t>It </a:t>
            </a:r>
            <a:r>
              <a:rPr lang="en-US" sz="2030" dirty="0"/>
              <a:t>is a </a:t>
            </a:r>
            <a:r>
              <a:rPr lang="en-US" sz="2030" dirty="0" err="1"/>
              <a:t>colourless</a:t>
            </a:r>
            <a:r>
              <a:rPr lang="en-US" sz="2030" dirty="0"/>
              <a:t> gas, with no smell.</a:t>
            </a:r>
          </a:p>
          <a:p>
            <a:pPr marL="355600" indent="-355600">
              <a:buClr>
                <a:srgbClr val="C00000"/>
              </a:buClr>
              <a:buSzPct val="100000"/>
              <a:buFont typeface="+mj-lt"/>
              <a:buAutoNum type="arabicPeriod"/>
            </a:pPr>
            <a:r>
              <a:rPr lang="en-US" sz="2030" dirty="0" smtClean="0"/>
              <a:t>It </a:t>
            </a:r>
            <a:r>
              <a:rPr lang="en-US" sz="2030" dirty="0"/>
              <a:t>is only slightly soluble in water.</a:t>
            </a:r>
          </a:p>
          <a:p>
            <a:pPr marL="355600" indent="-355600">
              <a:buClr>
                <a:srgbClr val="C00000"/>
              </a:buClr>
              <a:buSzPct val="100000"/>
              <a:buFont typeface="+mj-lt"/>
              <a:buAutoNum type="arabicPeriod"/>
            </a:pPr>
            <a:r>
              <a:rPr lang="en-US" sz="2030" dirty="0" smtClean="0"/>
              <a:t>It </a:t>
            </a:r>
            <a:r>
              <a:rPr lang="en-US" sz="2030" dirty="0"/>
              <a:t>is very unreactive compared with oxygen.</a:t>
            </a:r>
          </a:p>
          <a:p>
            <a:pPr marL="355600" indent="-355600">
              <a:buClr>
                <a:srgbClr val="C00000"/>
              </a:buClr>
              <a:buSzPct val="100000"/>
              <a:buFont typeface="+mj-lt"/>
              <a:buAutoNum type="arabicPeriod"/>
            </a:pPr>
            <a:r>
              <a:rPr lang="en-US" sz="2030" dirty="0" smtClean="0"/>
              <a:t>But </a:t>
            </a:r>
            <a:r>
              <a:rPr lang="en-US" sz="2030" dirty="0"/>
              <a:t>it will react with hydrogen to form </a:t>
            </a:r>
            <a:r>
              <a:rPr lang="en-US" sz="2030" dirty="0" smtClean="0"/>
              <a:t>ammonia:</a:t>
            </a:r>
            <a:br>
              <a:rPr lang="en-US" sz="2030" dirty="0" smtClean="0"/>
            </a:br>
            <a:r>
              <a:rPr lang="en-US" sz="2030" dirty="0" smtClean="0"/>
              <a:t>	</a:t>
            </a:r>
            <a:r>
              <a:rPr lang="en-US" sz="2030" b="1" dirty="0" smtClean="0">
                <a:solidFill>
                  <a:srgbClr val="F53939"/>
                </a:solidFill>
              </a:rPr>
              <a:t>N</a:t>
            </a:r>
            <a:r>
              <a:rPr lang="en-US" sz="2030" b="1" baseline="-25000" dirty="0" smtClean="0">
                <a:solidFill>
                  <a:srgbClr val="F53939"/>
                </a:solidFill>
              </a:rPr>
              <a:t>2</a:t>
            </a:r>
            <a:r>
              <a:rPr lang="en-US" sz="2030" b="1" dirty="0" smtClean="0">
                <a:solidFill>
                  <a:srgbClr val="F53939"/>
                </a:solidFill>
              </a:rPr>
              <a:t> (</a:t>
            </a:r>
            <a:r>
              <a:rPr lang="en-US" sz="2030" b="1" i="1" dirty="0" smtClean="0">
                <a:solidFill>
                  <a:srgbClr val="F53939"/>
                </a:solidFill>
              </a:rPr>
              <a:t>g</a:t>
            </a:r>
            <a:r>
              <a:rPr lang="en-US" sz="2030" b="1" dirty="0">
                <a:solidFill>
                  <a:srgbClr val="F53939"/>
                </a:solidFill>
              </a:rPr>
              <a:t>) </a:t>
            </a:r>
            <a:r>
              <a:rPr lang="en-US" sz="2030" b="1" dirty="0" smtClean="0">
                <a:solidFill>
                  <a:srgbClr val="F53939"/>
                </a:solidFill>
              </a:rPr>
              <a:t>+ </a:t>
            </a:r>
            <a:r>
              <a:rPr lang="en-US" sz="2030" b="1" dirty="0">
                <a:solidFill>
                  <a:srgbClr val="F53939"/>
                </a:solidFill>
              </a:rPr>
              <a:t>3H</a:t>
            </a:r>
            <a:r>
              <a:rPr lang="en-US" sz="2030" b="1" baseline="-25000" dirty="0">
                <a:solidFill>
                  <a:srgbClr val="F53939"/>
                </a:solidFill>
              </a:rPr>
              <a:t>2</a:t>
            </a:r>
            <a:r>
              <a:rPr lang="en-US" sz="2030" b="1" dirty="0">
                <a:solidFill>
                  <a:srgbClr val="F53939"/>
                </a:solidFill>
              </a:rPr>
              <a:t> </a:t>
            </a:r>
            <a:r>
              <a:rPr lang="en-US" sz="2030" b="1" dirty="0" smtClean="0">
                <a:solidFill>
                  <a:srgbClr val="F53939"/>
                </a:solidFill>
              </a:rPr>
              <a:t>(g</a:t>
            </a:r>
            <a:r>
              <a:rPr lang="en-US" sz="2030" b="1" dirty="0">
                <a:solidFill>
                  <a:srgbClr val="F53939"/>
                </a:solidFill>
              </a:rPr>
              <a:t>) </a:t>
            </a:r>
            <a:r>
              <a:rPr lang="en-US" sz="2030" b="1" dirty="0" smtClean="0">
                <a:solidFill>
                  <a:srgbClr val="F53939"/>
                </a:solidFill>
              </a:rPr>
              <a:t>→ 2NH</a:t>
            </a:r>
            <a:r>
              <a:rPr lang="en-US" sz="2030" b="1" baseline="-25000" dirty="0" smtClean="0">
                <a:solidFill>
                  <a:srgbClr val="F53939"/>
                </a:solidFill>
              </a:rPr>
              <a:t>3</a:t>
            </a:r>
            <a:r>
              <a:rPr lang="en-US" sz="2030" b="1" dirty="0" smtClean="0">
                <a:solidFill>
                  <a:srgbClr val="F53939"/>
                </a:solidFill>
              </a:rPr>
              <a:t> (</a:t>
            </a:r>
            <a:r>
              <a:rPr lang="en-US" sz="2030" b="1" i="1" dirty="0" smtClean="0">
                <a:solidFill>
                  <a:srgbClr val="F53939"/>
                </a:solidFill>
              </a:rPr>
              <a:t>g</a:t>
            </a:r>
            <a:r>
              <a:rPr lang="en-US" sz="2030" b="1" dirty="0" smtClean="0">
                <a:solidFill>
                  <a:srgbClr val="F53939"/>
                </a:solidFill>
              </a:rPr>
              <a:t>)</a:t>
            </a:r>
            <a:br>
              <a:rPr lang="en-US" sz="2030" b="1" dirty="0" smtClean="0">
                <a:solidFill>
                  <a:srgbClr val="F53939"/>
                </a:solidFill>
              </a:rPr>
            </a:br>
            <a:r>
              <a:rPr lang="en-US" sz="2030" dirty="0" smtClean="0"/>
              <a:t>This </a:t>
            </a:r>
            <a:r>
              <a:rPr lang="en-US" sz="2030" dirty="0"/>
              <a:t>reversible reaction is the first step in making nitric acid, </a:t>
            </a:r>
            <a:r>
              <a:rPr lang="en-US" sz="2030" dirty="0" smtClean="0"/>
              <a:t>and nitrogen </a:t>
            </a:r>
            <a:r>
              <a:rPr lang="en-US" sz="2030" dirty="0" err="1"/>
              <a:t>fertilisers</a:t>
            </a:r>
            <a:r>
              <a:rPr lang="en-US" sz="2030" dirty="0"/>
              <a:t>. There is more about it in the next unit.</a:t>
            </a:r>
          </a:p>
          <a:p>
            <a:pPr marL="355600" indent="-355600">
              <a:buClr>
                <a:srgbClr val="C00000"/>
              </a:buClr>
              <a:buSzPct val="100000"/>
              <a:buFont typeface="+mj-lt"/>
              <a:buAutoNum type="arabicPeriod" startAt="5"/>
            </a:pPr>
            <a:r>
              <a:rPr lang="en-US" sz="2030" dirty="0" smtClean="0"/>
              <a:t>Nitrogen </a:t>
            </a:r>
            <a:r>
              <a:rPr lang="en-US" sz="2030" dirty="0"/>
              <a:t>also combines with oxygen at high temperatures to </a:t>
            </a:r>
            <a:r>
              <a:rPr lang="en-US" sz="2030" dirty="0" smtClean="0"/>
              <a:t>form oxides</a:t>
            </a:r>
            <a:r>
              <a:rPr lang="en-US" sz="2030" dirty="0"/>
              <a:t>: nitrogen monoxide (NO) and nitrogen dioxide (NO</a:t>
            </a:r>
            <a:r>
              <a:rPr lang="en-US" sz="2030" baseline="-25000" dirty="0"/>
              <a:t>2</a:t>
            </a:r>
            <a:r>
              <a:rPr lang="en-US" sz="2030" dirty="0" smtClean="0"/>
              <a:t>).</a:t>
            </a:r>
            <a:br>
              <a:rPr lang="en-US" sz="2030" dirty="0" smtClean="0"/>
            </a:br>
            <a:r>
              <a:rPr lang="en-US" sz="2030" dirty="0" smtClean="0"/>
              <a:t>The </a:t>
            </a:r>
            <a:r>
              <a:rPr lang="en-US" sz="2030" dirty="0"/>
              <a:t>reactions occur naturally in the air during lightning – and </a:t>
            </a:r>
            <a:r>
              <a:rPr lang="en-US" sz="2030" dirty="0" smtClean="0"/>
              <a:t>also inside </a:t>
            </a:r>
            <a:r>
              <a:rPr lang="en-US" sz="2030" dirty="0"/>
              <a:t>hot car engines, and power station furnaces. The nitrogen </a:t>
            </a:r>
            <a:r>
              <a:rPr lang="en-US" sz="2030" dirty="0" smtClean="0"/>
              <a:t>oxides are </a:t>
            </a:r>
            <a:r>
              <a:rPr lang="en-US" sz="2030" dirty="0"/>
              <a:t>acidic, and cause air pollution, and acid rain. (See page 214.)</a:t>
            </a:r>
          </a:p>
        </p:txBody>
      </p:sp>
      <p:sp>
        <p:nvSpPr>
          <p:cNvPr id="9" name="Round Same Side Corner Rectangle 8">
            <a:hlinkClick r:id="" action="ppaction://noaction"/>
          </p:cNvPr>
          <p:cNvSpPr/>
          <p:nvPr/>
        </p:nvSpPr>
        <p:spPr>
          <a:xfrm>
            <a:off x="7254000" y="692696"/>
            <a:ext cx="432048"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224</a:t>
            </a:r>
            <a:endParaRPr lang="en-GB" sz="960" b="1" dirty="0">
              <a:latin typeface="Arial" panose="020B0604020202020204" pitchFamily="34" charset="0"/>
              <a:cs typeface="Arial" panose="020B0604020202020204" pitchFamily="34" charset="0"/>
            </a:endParaRPr>
          </a:p>
        </p:txBody>
      </p:sp>
      <p:sp>
        <p:nvSpPr>
          <p:cNvPr id="12" name="Rectangle 11"/>
          <p:cNvSpPr/>
          <p:nvPr/>
        </p:nvSpPr>
        <p:spPr>
          <a:xfrm>
            <a:off x="6012160" y="1124742"/>
            <a:ext cx="2808312" cy="5262979"/>
          </a:xfrm>
          <a:prstGeom prst="rect">
            <a:avLst/>
          </a:prstGeom>
          <a:solidFill>
            <a:srgbClr val="AAE1FA"/>
          </a:solidFill>
          <a:ln w="57150">
            <a:solidFill>
              <a:srgbClr val="002060"/>
            </a:solidFill>
          </a:ln>
        </p:spPr>
        <p:txBody>
          <a:bodyPr wrap="square" anchor="t" anchorCtr="0">
            <a:spAutoFit/>
          </a:bodyPr>
          <a:lstStyle/>
          <a:p>
            <a:pPr>
              <a:buClr>
                <a:srgbClr val="C00000"/>
              </a:buClr>
              <a:tabLst>
                <a:tab pos="2420938" algn="l"/>
              </a:tabLst>
            </a:pPr>
            <a:r>
              <a:rPr lang="en-US" b="1" dirty="0" smtClean="0">
                <a:solidFill>
                  <a:srgbClr val="B21212"/>
                </a:solidFill>
                <a:latin typeface="Arial" panose="020B0604020202020204" pitchFamily="34" charset="0"/>
                <a:cs typeface="Arial" panose="020B0604020202020204" pitchFamily="34" charset="0"/>
              </a:rPr>
              <a:t>The </a:t>
            </a:r>
            <a:r>
              <a:rPr lang="en-US" b="1" dirty="0">
                <a:solidFill>
                  <a:srgbClr val="B21212"/>
                </a:solidFill>
                <a:latin typeface="Arial" panose="020B0604020202020204" pitchFamily="34" charset="0"/>
                <a:cs typeface="Arial" panose="020B0604020202020204" pitchFamily="34" charset="0"/>
              </a:rPr>
              <a:t>hydrogen displacers</a:t>
            </a:r>
          </a:p>
          <a:p>
            <a:pPr>
              <a:lnSpc>
                <a:spcPts val="3000"/>
              </a:lnSpc>
              <a:buClr>
                <a:srgbClr val="C00000"/>
              </a:buClr>
              <a:tabLst>
                <a:tab pos="2420938" algn="l"/>
              </a:tabLst>
            </a:pPr>
            <a:r>
              <a:rPr lang="en-US" dirty="0">
                <a:latin typeface="Arial" panose="020B0604020202020204" pitchFamily="34" charset="0"/>
                <a:cs typeface="Arial" panose="020B0604020202020204" pitchFamily="34" charset="0"/>
              </a:rPr>
              <a:t>potassium</a:t>
            </a:r>
          </a:p>
          <a:p>
            <a:pPr>
              <a:lnSpc>
                <a:spcPts val="3000"/>
              </a:lnSpc>
              <a:buClr>
                <a:srgbClr val="C00000"/>
              </a:buClr>
              <a:tabLst>
                <a:tab pos="2420938" algn="l"/>
              </a:tabLst>
            </a:pPr>
            <a:r>
              <a:rPr lang="en-US" dirty="0">
                <a:latin typeface="Arial" panose="020B0604020202020204" pitchFamily="34" charset="0"/>
                <a:cs typeface="Arial" panose="020B0604020202020204" pitchFamily="34" charset="0"/>
              </a:rPr>
              <a:t>sodium</a:t>
            </a:r>
          </a:p>
          <a:p>
            <a:pPr>
              <a:lnSpc>
                <a:spcPts val="3000"/>
              </a:lnSpc>
              <a:buClr>
                <a:srgbClr val="C00000"/>
              </a:buClr>
              <a:tabLst>
                <a:tab pos="2420938" algn="l"/>
              </a:tabLst>
            </a:pPr>
            <a:r>
              <a:rPr lang="en-US" dirty="0">
                <a:latin typeface="Arial" panose="020B0604020202020204" pitchFamily="34" charset="0"/>
                <a:cs typeface="Arial" panose="020B0604020202020204" pitchFamily="34" charset="0"/>
              </a:rPr>
              <a:t>calcium</a:t>
            </a:r>
          </a:p>
          <a:p>
            <a:pPr>
              <a:lnSpc>
                <a:spcPts val="3000"/>
              </a:lnSpc>
              <a:buClr>
                <a:srgbClr val="C00000"/>
              </a:buClr>
              <a:tabLst>
                <a:tab pos="2420938" algn="l"/>
              </a:tabLst>
            </a:pPr>
            <a:r>
              <a:rPr lang="en-US" dirty="0">
                <a:latin typeface="Arial" panose="020B0604020202020204" pitchFamily="34" charset="0"/>
                <a:cs typeface="Arial" panose="020B0604020202020204" pitchFamily="34" charset="0"/>
              </a:rPr>
              <a:t>magnesium</a:t>
            </a:r>
          </a:p>
          <a:p>
            <a:pPr>
              <a:lnSpc>
                <a:spcPts val="3000"/>
              </a:lnSpc>
              <a:buClr>
                <a:srgbClr val="C00000"/>
              </a:buClr>
              <a:tabLst>
                <a:tab pos="2420938" algn="l"/>
              </a:tabLst>
            </a:pPr>
            <a:r>
              <a:rPr lang="en-US" dirty="0" err="1">
                <a:latin typeface="Arial" panose="020B0604020202020204" pitchFamily="34" charset="0"/>
                <a:cs typeface="Arial" panose="020B0604020202020204" pitchFamily="34" charset="0"/>
              </a:rPr>
              <a:t>aluminium</a:t>
            </a:r>
            <a:endParaRPr lang="en-US" dirty="0">
              <a:latin typeface="Arial" panose="020B0604020202020204" pitchFamily="34" charset="0"/>
              <a:cs typeface="Arial" panose="020B0604020202020204" pitchFamily="34" charset="0"/>
            </a:endParaRPr>
          </a:p>
          <a:p>
            <a:pPr>
              <a:lnSpc>
                <a:spcPts val="3000"/>
              </a:lnSpc>
              <a:buClr>
                <a:srgbClr val="C00000"/>
              </a:buClr>
              <a:tabLst>
                <a:tab pos="2420938" algn="l"/>
              </a:tabLst>
            </a:pPr>
            <a:r>
              <a:rPr lang="en-US" dirty="0">
                <a:latin typeface="Arial" panose="020B0604020202020204" pitchFamily="34" charset="0"/>
                <a:cs typeface="Arial" panose="020B0604020202020204" pitchFamily="34" charset="0"/>
              </a:rPr>
              <a:t>zinc</a:t>
            </a:r>
          </a:p>
          <a:p>
            <a:pPr>
              <a:lnSpc>
                <a:spcPts val="3000"/>
              </a:lnSpc>
              <a:buClr>
                <a:srgbClr val="C00000"/>
              </a:buClr>
              <a:tabLst>
                <a:tab pos="2420938" algn="l"/>
              </a:tabLst>
            </a:pPr>
            <a:r>
              <a:rPr lang="en-US" dirty="0">
                <a:latin typeface="Arial" panose="020B0604020202020204" pitchFamily="34" charset="0"/>
                <a:cs typeface="Arial" panose="020B0604020202020204" pitchFamily="34" charset="0"/>
              </a:rPr>
              <a:t>iron</a:t>
            </a:r>
          </a:p>
          <a:p>
            <a:pPr>
              <a:lnSpc>
                <a:spcPts val="3000"/>
              </a:lnSpc>
              <a:buClr>
                <a:srgbClr val="C00000"/>
              </a:buClr>
              <a:tabLst>
                <a:tab pos="2420938" algn="l"/>
              </a:tabLst>
            </a:pPr>
            <a:r>
              <a:rPr lang="en-US" dirty="0">
                <a:latin typeface="Arial" panose="020B0604020202020204" pitchFamily="34" charset="0"/>
                <a:cs typeface="Arial" panose="020B0604020202020204" pitchFamily="34" charset="0"/>
              </a:rPr>
              <a:t>lead</a:t>
            </a:r>
          </a:p>
          <a:p>
            <a:pPr>
              <a:lnSpc>
                <a:spcPts val="3000"/>
              </a:lnSpc>
              <a:buClr>
                <a:srgbClr val="C00000"/>
              </a:buClr>
              <a:tabLst>
                <a:tab pos="2420938" algn="l"/>
              </a:tabLst>
            </a:pPr>
            <a:r>
              <a:rPr lang="en-US" dirty="0">
                <a:solidFill>
                  <a:srgbClr val="F53939"/>
                </a:solidFill>
                <a:latin typeface="Arial" panose="020B0604020202020204" pitchFamily="34" charset="0"/>
                <a:cs typeface="Arial" panose="020B0604020202020204" pitchFamily="34" charset="0"/>
              </a:rPr>
              <a:t>hydrogen</a:t>
            </a:r>
          </a:p>
          <a:p>
            <a:pPr>
              <a:lnSpc>
                <a:spcPts val="3000"/>
              </a:lnSpc>
              <a:buClr>
                <a:srgbClr val="C00000"/>
              </a:buClr>
              <a:tabLst>
                <a:tab pos="2420938" algn="l"/>
              </a:tabLst>
            </a:pPr>
            <a:r>
              <a:rPr lang="en-US" dirty="0">
                <a:latin typeface="Arial" panose="020B0604020202020204" pitchFamily="34" charset="0"/>
                <a:cs typeface="Arial" panose="020B0604020202020204" pitchFamily="34" charset="0"/>
              </a:rPr>
              <a:t>copper</a:t>
            </a:r>
          </a:p>
          <a:p>
            <a:pPr>
              <a:lnSpc>
                <a:spcPts val="3000"/>
              </a:lnSpc>
              <a:buClr>
                <a:srgbClr val="C00000"/>
              </a:buClr>
              <a:tabLst>
                <a:tab pos="2420938" algn="l"/>
              </a:tabLst>
            </a:pPr>
            <a:r>
              <a:rPr lang="en-US" dirty="0">
                <a:latin typeface="Arial" panose="020B0604020202020204" pitchFamily="34" charset="0"/>
                <a:cs typeface="Arial" panose="020B0604020202020204" pitchFamily="34" charset="0"/>
              </a:rPr>
              <a:t>silver</a:t>
            </a:r>
          </a:p>
          <a:p>
            <a:pPr>
              <a:lnSpc>
                <a:spcPts val="3000"/>
              </a:lnSpc>
              <a:buClr>
                <a:srgbClr val="C00000"/>
              </a:buClr>
              <a:tabLst>
                <a:tab pos="2420938" algn="l"/>
              </a:tabLst>
            </a:pPr>
            <a:r>
              <a:rPr lang="en-US" dirty="0">
                <a:latin typeface="Arial" panose="020B0604020202020204" pitchFamily="34" charset="0"/>
                <a:cs typeface="Arial" panose="020B0604020202020204" pitchFamily="34" charset="0"/>
              </a:rPr>
              <a:t>gold</a:t>
            </a:r>
          </a:p>
        </p:txBody>
      </p:sp>
      <p:sp>
        <p:nvSpPr>
          <p:cNvPr id="13" name="Oval 12"/>
          <p:cNvSpPr/>
          <p:nvPr/>
        </p:nvSpPr>
        <p:spPr>
          <a:xfrm rot="1792718">
            <a:off x="8624341" y="984402"/>
            <a:ext cx="411236"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
        <p:nvSpPr>
          <p:cNvPr id="16" name="Down Arrow 2"/>
          <p:cNvSpPr/>
          <p:nvPr/>
        </p:nvSpPr>
        <p:spPr>
          <a:xfrm rot="10800000">
            <a:off x="7524328" y="1677512"/>
            <a:ext cx="894061" cy="936104"/>
          </a:xfrm>
          <a:custGeom>
            <a:avLst/>
            <a:gdLst>
              <a:gd name="connsiteX0" fmla="*/ 0 w 648072"/>
              <a:gd name="connsiteY0" fmla="*/ 540060 h 864096"/>
              <a:gd name="connsiteX1" fmla="*/ 162018 w 648072"/>
              <a:gd name="connsiteY1" fmla="*/ 540060 h 864096"/>
              <a:gd name="connsiteX2" fmla="*/ 162018 w 648072"/>
              <a:gd name="connsiteY2" fmla="*/ 0 h 864096"/>
              <a:gd name="connsiteX3" fmla="*/ 486054 w 648072"/>
              <a:gd name="connsiteY3" fmla="*/ 0 h 864096"/>
              <a:gd name="connsiteX4" fmla="*/ 486054 w 648072"/>
              <a:gd name="connsiteY4" fmla="*/ 540060 h 864096"/>
              <a:gd name="connsiteX5" fmla="*/ 648072 w 648072"/>
              <a:gd name="connsiteY5" fmla="*/ 540060 h 864096"/>
              <a:gd name="connsiteX6" fmla="*/ 324036 w 648072"/>
              <a:gd name="connsiteY6" fmla="*/ 864096 h 864096"/>
              <a:gd name="connsiteX7" fmla="*/ 0 w 648072"/>
              <a:gd name="connsiteY7" fmla="*/ 540060 h 864096"/>
              <a:gd name="connsiteX0" fmla="*/ 0 w 743606"/>
              <a:gd name="connsiteY0" fmla="*/ 540060 h 864096"/>
              <a:gd name="connsiteX1" fmla="*/ 162018 w 743606"/>
              <a:gd name="connsiteY1" fmla="*/ 540060 h 864096"/>
              <a:gd name="connsiteX2" fmla="*/ 162018 w 743606"/>
              <a:gd name="connsiteY2" fmla="*/ 0 h 864096"/>
              <a:gd name="connsiteX3" fmla="*/ 486054 w 743606"/>
              <a:gd name="connsiteY3" fmla="*/ 0 h 864096"/>
              <a:gd name="connsiteX4" fmla="*/ 486054 w 743606"/>
              <a:gd name="connsiteY4" fmla="*/ 540060 h 864096"/>
              <a:gd name="connsiteX5" fmla="*/ 743606 w 743606"/>
              <a:gd name="connsiteY5" fmla="*/ 308048 h 864096"/>
              <a:gd name="connsiteX6" fmla="*/ 324036 w 743606"/>
              <a:gd name="connsiteY6" fmla="*/ 864096 h 864096"/>
              <a:gd name="connsiteX7" fmla="*/ 0 w 743606"/>
              <a:gd name="connsiteY7" fmla="*/ 540060 h 864096"/>
              <a:gd name="connsiteX0" fmla="*/ 0 w 743606"/>
              <a:gd name="connsiteY0" fmla="*/ 540060 h 864096"/>
              <a:gd name="connsiteX1" fmla="*/ 162018 w 743606"/>
              <a:gd name="connsiteY1" fmla="*/ 540060 h 864096"/>
              <a:gd name="connsiteX2" fmla="*/ 162018 w 743606"/>
              <a:gd name="connsiteY2" fmla="*/ 0 h 864096"/>
              <a:gd name="connsiteX3" fmla="*/ 486054 w 743606"/>
              <a:gd name="connsiteY3" fmla="*/ 0 h 864096"/>
              <a:gd name="connsiteX4" fmla="*/ 472406 w 743606"/>
              <a:gd name="connsiteY4" fmla="*/ 362639 h 864096"/>
              <a:gd name="connsiteX5" fmla="*/ 743606 w 743606"/>
              <a:gd name="connsiteY5" fmla="*/ 308048 h 864096"/>
              <a:gd name="connsiteX6" fmla="*/ 324036 w 743606"/>
              <a:gd name="connsiteY6" fmla="*/ 864096 h 864096"/>
              <a:gd name="connsiteX7" fmla="*/ 0 w 743606"/>
              <a:gd name="connsiteY7" fmla="*/ 540060 h 864096"/>
              <a:gd name="connsiteX0" fmla="*/ 0 w 743606"/>
              <a:gd name="connsiteY0" fmla="*/ 540060 h 864096"/>
              <a:gd name="connsiteX1" fmla="*/ 202961 w 743606"/>
              <a:gd name="connsiteY1" fmla="*/ 239809 h 864096"/>
              <a:gd name="connsiteX2" fmla="*/ 162018 w 743606"/>
              <a:gd name="connsiteY2" fmla="*/ 0 h 864096"/>
              <a:gd name="connsiteX3" fmla="*/ 486054 w 743606"/>
              <a:gd name="connsiteY3" fmla="*/ 0 h 864096"/>
              <a:gd name="connsiteX4" fmla="*/ 472406 w 743606"/>
              <a:gd name="connsiteY4" fmla="*/ 362639 h 864096"/>
              <a:gd name="connsiteX5" fmla="*/ 743606 w 743606"/>
              <a:gd name="connsiteY5" fmla="*/ 308048 h 864096"/>
              <a:gd name="connsiteX6" fmla="*/ 324036 w 743606"/>
              <a:gd name="connsiteY6" fmla="*/ 864096 h 864096"/>
              <a:gd name="connsiteX7" fmla="*/ 0 w 743606"/>
              <a:gd name="connsiteY7" fmla="*/ 540060 h 864096"/>
              <a:gd name="connsiteX0" fmla="*/ 0 w 743606"/>
              <a:gd name="connsiteY0" fmla="*/ 540060 h 864096"/>
              <a:gd name="connsiteX1" fmla="*/ 202961 w 743606"/>
              <a:gd name="connsiteY1" fmla="*/ 239809 h 864096"/>
              <a:gd name="connsiteX2" fmla="*/ 162018 w 743606"/>
              <a:gd name="connsiteY2" fmla="*/ 0 h 864096"/>
              <a:gd name="connsiteX3" fmla="*/ 486054 w 743606"/>
              <a:gd name="connsiteY3" fmla="*/ 0 h 864096"/>
              <a:gd name="connsiteX4" fmla="*/ 472406 w 743606"/>
              <a:gd name="connsiteY4" fmla="*/ 362639 h 864096"/>
              <a:gd name="connsiteX5" fmla="*/ 743606 w 743606"/>
              <a:gd name="connsiteY5" fmla="*/ 308048 h 864096"/>
              <a:gd name="connsiteX6" fmla="*/ 324036 w 743606"/>
              <a:gd name="connsiteY6" fmla="*/ 864096 h 864096"/>
              <a:gd name="connsiteX7" fmla="*/ 0 w 743606"/>
              <a:gd name="connsiteY7" fmla="*/ 540060 h 864096"/>
              <a:gd name="connsiteX0" fmla="*/ 0 w 798197"/>
              <a:gd name="connsiteY0" fmla="*/ 389935 h 864096"/>
              <a:gd name="connsiteX1" fmla="*/ 257552 w 798197"/>
              <a:gd name="connsiteY1" fmla="*/ 239809 h 864096"/>
              <a:gd name="connsiteX2" fmla="*/ 216609 w 798197"/>
              <a:gd name="connsiteY2" fmla="*/ 0 h 864096"/>
              <a:gd name="connsiteX3" fmla="*/ 540645 w 798197"/>
              <a:gd name="connsiteY3" fmla="*/ 0 h 864096"/>
              <a:gd name="connsiteX4" fmla="*/ 526997 w 798197"/>
              <a:gd name="connsiteY4" fmla="*/ 362639 h 864096"/>
              <a:gd name="connsiteX5" fmla="*/ 798197 w 798197"/>
              <a:gd name="connsiteY5" fmla="*/ 308048 h 864096"/>
              <a:gd name="connsiteX6" fmla="*/ 378627 w 798197"/>
              <a:gd name="connsiteY6" fmla="*/ 864096 h 864096"/>
              <a:gd name="connsiteX7" fmla="*/ 0 w 798197"/>
              <a:gd name="connsiteY7" fmla="*/ 389935 h 864096"/>
              <a:gd name="connsiteX0" fmla="*/ 0 w 798197"/>
              <a:gd name="connsiteY0" fmla="*/ 389935 h 864096"/>
              <a:gd name="connsiteX1" fmla="*/ 257552 w 798197"/>
              <a:gd name="connsiteY1" fmla="*/ 321695 h 864096"/>
              <a:gd name="connsiteX2" fmla="*/ 216609 w 798197"/>
              <a:gd name="connsiteY2" fmla="*/ 0 h 864096"/>
              <a:gd name="connsiteX3" fmla="*/ 540645 w 798197"/>
              <a:gd name="connsiteY3" fmla="*/ 0 h 864096"/>
              <a:gd name="connsiteX4" fmla="*/ 526997 w 798197"/>
              <a:gd name="connsiteY4" fmla="*/ 362639 h 864096"/>
              <a:gd name="connsiteX5" fmla="*/ 798197 w 798197"/>
              <a:gd name="connsiteY5" fmla="*/ 308048 h 864096"/>
              <a:gd name="connsiteX6" fmla="*/ 378627 w 798197"/>
              <a:gd name="connsiteY6" fmla="*/ 864096 h 864096"/>
              <a:gd name="connsiteX7" fmla="*/ 0 w 798197"/>
              <a:gd name="connsiteY7" fmla="*/ 389935 h 864096"/>
              <a:gd name="connsiteX0" fmla="*/ 0 w 798197"/>
              <a:gd name="connsiteY0" fmla="*/ 389935 h 864096"/>
              <a:gd name="connsiteX1" fmla="*/ 257552 w 798197"/>
              <a:gd name="connsiteY1" fmla="*/ 321695 h 864096"/>
              <a:gd name="connsiteX2" fmla="*/ 216609 w 798197"/>
              <a:gd name="connsiteY2" fmla="*/ 0 h 864096"/>
              <a:gd name="connsiteX3" fmla="*/ 540645 w 798197"/>
              <a:gd name="connsiteY3" fmla="*/ 0 h 864096"/>
              <a:gd name="connsiteX4" fmla="*/ 541745 w 798197"/>
              <a:gd name="connsiteY4" fmla="*/ 178285 h 864096"/>
              <a:gd name="connsiteX5" fmla="*/ 798197 w 798197"/>
              <a:gd name="connsiteY5" fmla="*/ 308048 h 864096"/>
              <a:gd name="connsiteX6" fmla="*/ 378627 w 798197"/>
              <a:gd name="connsiteY6" fmla="*/ 864096 h 864096"/>
              <a:gd name="connsiteX7" fmla="*/ 0 w 798197"/>
              <a:gd name="connsiteY7" fmla="*/ 389935 h 864096"/>
              <a:gd name="connsiteX0" fmla="*/ 0 w 857190"/>
              <a:gd name="connsiteY0" fmla="*/ 389935 h 864096"/>
              <a:gd name="connsiteX1" fmla="*/ 257552 w 857190"/>
              <a:gd name="connsiteY1" fmla="*/ 321695 h 864096"/>
              <a:gd name="connsiteX2" fmla="*/ 216609 w 857190"/>
              <a:gd name="connsiteY2" fmla="*/ 0 h 864096"/>
              <a:gd name="connsiteX3" fmla="*/ 540645 w 857190"/>
              <a:gd name="connsiteY3" fmla="*/ 0 h 864096"/>
              <a:gd name="connsiteX4" fmla="*/ 541745 w 857190"/>
              <a:gd name="connsiteY4" fmla="*/ 178285 h 864096"/>
              <a:gd name="connsiteX5" fmla="*/ 857190 w 857190"/>
              <a:gd name="connsiteY5" fmla="*/ 182687 h 864096"/>
              <a:gd name="connsiteX6" fmla="*/ 378627 w 857190"/>
              <a:gd name="connsiteY6" fmla="*/ 864096 h 864096"/>
              <a:gd name="connsiteX7" fmla="*/ 0 w 857190"/>
              <a:gd name="connsiteY7" fmla="*/ 389935 h 864096"/>
              <a:gd name="connsiteX0" fmla="*/ 0 w 857190"/>
              <a:gd name="connsiteY0" fmla="*/ 389935 h 864096"/>
              <a:gd name="connsiteX1" fmla="*/ 242804 w 857190"/>
              <a:gd name="connsiteY1" fmla="*/ 174211 h 864096"/>
              <a:gd name="connsiteX2" fmla="*/ 216609 w 857190"/>
              <a:gd name="connsiteY2" fmla="*/ 0 h 864096"/>
              <a:gd name="connsiteX3" fmla="*/ 540645 w 857190"/>
              <a:gd name="connsiteY3" fmla="*/ 0 h 864096"/>
              <a:gd name="connsiteX4" fmla="*/ 541745 w 857190"/>
              <a:gd name="connsiteY4" fmla="*/ 178285 h 864096"/>
              <a:gd name="connsiteX5" fmla="*/ 857190 w 857190"/>
              <a:gd name="connsiteY5" fmla="*/ 182687 h 864096"/>
              <a:gd name="connsiteX6" fmla="*/ 378627 w 857190"/>
              <a:gd name="connsiteY6" fmla="*/ 864096 h 864096"/>
              <a:gd name="connsiteX7" fmla="*/ 0 w 857190"/>
              <a:gd name="connsiteY7" fmla="*/ 389935 h 864096"/>
              <a:gd name="connsiteX0" fmla="*/ 0 w 879312"/>
              <a:gd name="connsiteY0" fmla="*/ 286696 h 864096"/>
              <a:gd name="connsiteX1" fmla="*/ 264926 w 879312"/>
              <a:gd name="connsiteY1" fmla="*/ 174211 h 864096"/>
              <a:gd name="connsiteX2" fmla="*/ 238731 w 879312"/>
              <a:gd name="connsiteY2" fmla="*/ 0 h 864096"/>
              <a:gd name="connsiteX3" fmla="*/ 562767 w 879312"/>
              <a:gd name="connsiteY3" fmla="*/ 0 h 864096"/>
              <a:gd name="connsiteX4" fmla="*/ 563867 w 879312"/>
              <a:gd name="connsiteY4" fmla="*/ 178285 h 864096"/>
              <a:gd name="connsiteX5" fmla="*/ 879312 w 879312"/>
              <a:gd name="connsiteY5" fmla="*/ 182687 h 864096"/>
              <a:gd name="connsiteX6" fmla="*/ 400749 w 879312"/>
              <a:gd name="connsiteY6" fmla="*/ 864096 h 864096"/>
              <a:gd name="connsiteX7" fmla="*/ 0 w 879312"/>
              <a:gd name="connsiteY7" fmla="*/ 286696 h 864096"/>
              <a:gd name="connsiteX0" fmla="*/ 0 w 894061"/>
              <a:gd name="connsiteY0" fmla="*/ 264574 h 864096"/>
              <a:gd name="connsiteX1" fmla="*/ 279675 w 894061"/>
              <a:gd name="connsiteY1" fmla="*/ 174211 h 864096"/>
              <a:gd name="connsiteX2" fmla="*/ 253480 w 894061"/>
              <a:gd name="connsiteY2" fmla="*/ 0 h 864096"/>
              <a:gd name="connsiteX3" fmla="*/ 577516 w 894061"/>
              <a:gd name="connsiteY3" fmla="*/ 0 h 864096"/>
              <a:gd name="connsiteX4" fmla="*/ 578616 w 894061"/>
              <a:gd name="connsiteY4" fmla="*/ 178285 h 864096"/>
              <a:gd name="connsiteX5" fmla="*/ 894061 w 894061"/>
              <a:gd name="connsiteY5" fmla="*/ 182687 h 864096"/>
              <a:gd name="connsiteX6" fmla="*/ 415498 w 894061"/>
              <a:gd name="connsiteY6" fmla="*/ 864096 h 864096"/>
              <a:gd name="connsiteX7" fmla="*/ 0 w 894061"/>
              <a:gd name="connsiteY7" fmla="*/ 264574 h 86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4061" h="864096">
                <a:moveTo>
                  <a:pt x="0" y="264574"/>
                </a:moveTo>
                <a:cubicBezTo>
                  <a:pt x="67654" y="164490"/>
                  <a:pt x="280260" y="274295"/>
                  <a:pt x="279675" y="174211"/>
                </a:cubicBezTo>
                <a:lnTo>
                  <a:pt x="253480" y="0"/>
                </a:lnTo>
                <a:lnTo>
                  <a:pt x="577516" y="0"/>
                </a:lnTo>
                <a:cubicBezTo>
                  <a:pt x="577883" y="59428"/>
                  <a:pt x="578249" y="118857"/>
                  <a:pt x="578616" y="178285"/>
                </a:cubicBezTo>
                <a:lnTo>
                  <a:pt x="894061" y="182687"/>
                </a:lnTo>
                <a:lnTo>
                  <a:pt x="415498" y="864096"/>
                </a:lnTo>
                <a:lnTo>
                  <a:pt x="0" y="264574"/>
                </a:lnTo>
                <a:close/>
              </a:path>
            </a:pathLst>
          </a:custGeom>
          <a:solidFill>
            <a:srgbClr val="927A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Isosceles Triangle 16"/>
          <p:cNvSpPr/>
          <p:nvPr/>
        </p:nvSpPr>
        <p:spPr>
          <a:xfrm flipV="1">
            <a:off x="7812360" y="3122709"/>
            <a:ext cx="475732" cy="3265011"/>
          </a:xfrm>
          <a:prstGeom prst="triangle">
            <a:avLst>
              <a:gd name="adj" fmla="val 34323"/>
            </a:avLst>
          </a:prstGeom>
          <a:solidFill>
            <a:srgbClr val="927A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7182589" y="4841865"/>
            <a:ext cx="1588686" cy="1323439"/>
          </a:xfrm>
          <a:prstGeom prst="rect">
            <a:avLst/>
          </a:prstGeom>
          <a:solidFill>
            <a:srgbClr val="AAE1FA"/>
          </a:solidFill>
        </p:spPr>
        <p:txBody>
          <a:bodyPr wrap="square">
            <a:spAutoFit/>
          </a:bodyPr>
          <a:lstStyle/>
          <a:p>
            <a:pPr algn="ctr"/>
            <a:r>
              <a:rPr lang="en-GB" sz="1600" dirty="0">
                <a:solidFill>
                  <a:srgbClr val="FF001A"/>
                </a:solidFill>
                <a:latin typeface="FrutigerLTStd-Light"/>
              </a:rPr>
              <a:t>metals above </a:t>
            </a:r>
            <a:r>
              <a:rPr lang="en-GB" sz="1600" dirty="0" smtClean="0">
                <a:solidFill>
                  <a:srgbClr val="FF001A"/>
                </a:solidFill>
                <a:latin typeface="FrutigerLTStd-Light"/>
              </a:rPr>
              <a:t>hydrogen in </a:t>
            </a:r>
            <a:r>
              <a:rPr lang="en-GB" sz="1600" dirty="0">
                <a:solidFill>
                  <a:srgbClr val="FF001A"/>
                </a:solidFill>
                <a:latin typeface="FrutigerLTStd-Light"/>
              </a:rPr>
              <a:t>the reactivity </a:t>
            </a:r>
            <a:r>
              <a:rPr lang="en-GB" sz="1600" dirty="0" smtClean="0">
                <a:solidFill>
                  <a:srgbClr val="FF001A"/>
                </a:solidFill>
                <a:latin typeface="FrutigerLTStd-Light"/>
              </a:rPr>
              <a:t>series can </a:t>
            </a:r>
            <a:r>
              <a:rPr lang="en-GB" sz="1600" dirty="0">
                <a:solidFill>
                  <a:srgbClr val="FF001A"/>
                </a:solidFill>
                <a:latin typeface="FrutigerLTStd-Light"/>
              </a:rPr>
              <a:t>displace </a:t>
            </a:r>
            <a:r>
              <a:rPr lang="en-GB" sz="1600" dirty="0" smtClean="0">
                <a:solidFill>
                  <a:srgbClr val="FF001A"/>
                </a:solidFill>
                <a:latin typeface="FrutigerLTStd-Light"/>
              </a:rPr>
              <a:t>it from </a:t>
            </a:r>
            <a:r>
              <a:rPr lang="en-GB" sz="1600" dirty="0">
                <a:solidFill>
                  <a:srgbClr val="FF001A"/>
                </a:solidFill>
                <a:latin typeface="FrutigerLTStd-Light"/>
              </a:rPr>
              <a:t>acids</a:t>
            </a:r>
            <a:endParaRPr lang="en-GB" sz="1600" dirty="0"/>
          </a:p>
        </p:txBody>
      </p:sp>
      <p:sp>
        <p:nvSpPr>
          <p:cNvPr id="19" name="Rectangle 18"/>
          <p:cNvSpPr/>
          <p:nvPr/>
        </p:nvSpPr>
        <p:spPr>
          <a:xfrm>
            <a:off x="7375802" y="2553428"/>
            <a:ext cx="1372662" cy="584775"/>
          </a:xfrm>
          <a:prstGeom prst="rect">
            <a:avLst/>
          </a:prstGeom>
        </p:spPr>
        <p:txBody>
          <a:bodyPr wrap="square">
            <a:spAutoFit/>
          </a:bodyPr>
          <a:lstStyle/>
          <a:p>
            <a:pPr algn="ctr"/>
            <a:r>
              <a:rPr lang="en-GB" sz="1600" b="1" dirty="0">
                <a:latin typeface="FrutigerLTStd-Light"/>
              </a:rPr>
              <a:t>increasing</a:t>
            </a:r>
          </a:p>
          <a:p>
            <a:pPr algn="ctr"/>
            <a:r>
              <a:rPr lang="en-GB" sz="1600" b="1" dirty="0">
                <a:latin typeface="FrutigerLTStd-Light"/>
              </a:rPr>
              <a:t>reactivity</a:t>
            </a:r>
            <a:endParaRPr lang="en-GB" sz="1600" b="1" dirty="0"/>
          </a:p>
        </p:txBody>
      </p:sp>
      <p:cxnSp>
        <p:nvCxnSpPr>
          <p:cNvPr id="20" name="Straight Connector 19"/>
          <p:cNvCxnSpPr/>
          <p:nvPr/>
        </p:nvCxnSpPr>
        <p:spPr>
          <a:xfrm>
            <a:off x="6156176" y="4797152"/>
            <a:ext cx="2573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Box 13">
            <a:hlinkClick r:id="rId3" action="ppaction://hlinksldjump"/>
          </p:cNvPr>
          <p:cNvSpPr txBox="1"/>
          <p:nvPr/>
        </p:nvSpPr>
        <p:spPr>
          <a:xfrm>
            <a:off x="8228516" y="393305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128061406"/>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300" dirty="0" smtClean="0"/>
              <a:t>16.1 – </a:t>
            </a:r>
            <a:r>
              <a:rPr lang="en-GB" sz="3300" dirty="0"/>
              <a:t>Hydrogen, </a:t>
            </a:r>
            <a:r>
              <a:rPr lang="en-GB" sz="3300" dirty="0" smtClean="0"/>
              <a:t>Nitrogen</a:t>
            </a:r>
            <a:r>
              <a:rPr lang="en-GB" sz="3300" dirty="0"/>
              <a:t>, and </a:t>
            </a:r>
            <a:r>
              <a:rPr lang="en-GB" sz="3300" dirty="0" smtClean="0"/>
              <a:t>Ammonia</a:t>
            </a:r>
            <a:endParaRPr lang="en-GB" sz="3300" b="1" dirty="0" smtClean="0"/>
          </a:p>
        </p:txBody>
      </p:sp>
      <p:sp>
        <p:nvSpPr>
          <p:cNvPr id="34" name="Rectangle 33"/>
          <p:cNvSpPr/>
          <p:nvPr/>
        </p:nvSpPr>
        <p:spPr>
          <a:xfrm>
            <a:off x="179513" y="1124744"/>
            <a:ext cx="6408712" cy="4801314"/>
          </a:xfrm>
          <a:prstGeom prst="rect">
            <a:avLst/>
          </a:prstGeom>
        </p:spPr>
        <p:txBody>
          <a:bodyPr wrap="square">
            <a:spAutoFit/>
          </a:bodyPr>
          <a:lstStyle/>
          <a:p>
            <a:pPr>
              <a:buClr>
                <a:srgbClr val="C00000"/>
              </a:buClr>
              <a:buSzPct val="80000"/>
            </a:pPr>
            <a:r>
              <a:rPr lang="en-US" b="1" dirty="0" smtClean="0">
                <a:solidFill>
                  <a:srgbClr val="C00000"/>
                </a:solidFill>
              </a:rPr>
              <a:t>Ammonia</a:t>
            </a:r>
            <a:endParaRPr lang="en-US" b="1" dirty="0">
              <a:solidFill>
                <a:srgbClr val="C00000"/>
              </a:solidFill>
            </a:endParaRPr>
          </a:p>
          <a:p>
            <a:pPr marL="355600" indent="-355600">
              <a:buClr>
                <a:srgbClr val="C00000"/>
              </a:buClr>
              <a:buSzPct val="80000"/>
              <a:buFont typeface="Arial" panose="020B0604020202020204" pitchFamily="34" charset="0"/>
              <a:buChar char="►"/>
            </a:pPr>
            <a:r>
              <a:rPr lang="en-US" dirty="0"/>
              <a:t>Ammonia is a gas with the formula NH3. It is a </a:t>
            </a:r>
            <a:r>
              <a:rPr lang="en-US" dirty="0" smtClean="0"/>
              <a:t>very </a:t>
            </a:r>
            <a:r>
              <a:rPr lang="en-US" dirty="0"/>
              <a:t>important </a:t>
            </a:r>
            <a:r>
              <a:rPr lang="en-US" dirty="0" smtClean="0"/>
              <a:t>compound, because </a:t>
            </a:r>
            <a:r>
              <a:rPr lang="en-US" dirty="0"/>
              <a:t>it is used to </a:t>
            </a:r>
            <a:r>
              <a:rPr lang="en-US" dirty="0" smtClean="0"/>
              <a:t>make </a:t>
            </a:r>
            <a:r>
              <a:rPr lang="en-US" dirty="0" err="1"/>
              <a:t>fertilisers</a:t>
            </a:r>
            <a:r>
              <a:rPr lang="en-US" dirty="0"/>
              <a:t>. It is made in industry by </a:t>
            </a:r>
            <a:r>
              <a:rPr lang="en-US" dirty="0" smtClean="0"/>
              <a:t>reacting nitrogen </a:t>
            </a:r>
            <a:r>
              <a:rPr lang="en-US" dirty="0"/>
              <a:t>with hydrogen. The details are in the </a:t>
            </a:r>
            <a:r>
              <a:rPr lang="en-US" dirty="0" smtClean="0"/>
              <a:t>next </a:t>
            </a:r>
            <a:r>
              <a:rPr lang="en-US" dirty="0"/>
              <a:t>unit.</a:t>
            </a:r>
          </a:p>
          <a:p>
            <a:pPr>
              <a:buClr>
                <a:srgbClr val="C00000"/>
              </a:buClr>
              <a:buSzPct val="80000"/>
            </a:pPr>
            <a:r>
              <a:rPr lang="en-US" b="1" dirty="0">
                <a:solidFill>
                  <a:srgbClr val="C00000"/>
                </a:solidFill>
              </a:rPr>
              <a:t>Making ammonia in the lab</a:t>
            </a:r>
          </a:p>
          <a:p>
            <a:pPr marL="355600" indent="-355600">
              <a:buClr>
                <a:srgbClr val="C00000"/>
              </a:buClr>
              <a:buSzPct val="80000"/>
              <a:buFont typeface="Arial" panose="020B0604020202020204" pitchFamily="34" charset="0"/>
              <a:buChar char="►"/>
            </a:pPr>
            <a:r>
              <a:rPr lang="en-US" dirty="0"/>
              <a:t>You can make ammonia in the lab by heating any ammonium </a:t>
            </a:r>
            <a:r>
              <a:rPr lang="en-US" dirty="0" smtClean="0"/>
              <a:t>compound with </a:t>
            </a:r>
            <a:r>
              <a:rPr lang="en-US" dirty="0"/>
              <a:t>a strong base. The base displaces ammonia from the </a:t>
            </a:r>
            <a:r>
              <a:rPr lang="en-US" dirty="0" smtClean="0"/>
              <a:t>compound.</a:t>
            </a:r>
            <a:br>
              <a:rPr lang="en-US" dirty="0" smtClean="0"/>
            </a:br>
            <a:r>
              <a:rPr lang="en-US" dirty="0" smtClean="0"/>
              <a:t>For example:</a:t>
            </a:r>
            <a:br>
              <a:rPr lang="en-US" dirty="0" smtClean="0"/>
            </a:br>
            <a:r>
              <a:rPr lang="en-US" b="1" dirty="0" smtClean="0">
                <a:solidFill>
                  <a:srgbClr val="FF0000"/>
                </a:solidFill>
              </a:rPr>
              <a:t>2NH</a:t>
            </a:r>
            <a:r>
              <a:rPr lang="en-US" b="1" baseline="-25000" dirty="0" smtClean="0">
                <a:solidFill>
                  <a:srgbClr val="FF0000"/>
                </a:solidFill>
              </a:rPr>
              <a:t>4</a:t>
            </a:r>
            <a:r>
              <a:rPr lang="en-US" b="1" dirty="0" smtClean="0">
                <a:solidFill>
                  <a:srgbClr val="FF0000"/>
                </a:solidFill>
              </a:rPr>
              <a:t>Cl(</a:t>
            </a:r>
            <a:r>
              <a:rPr lang="en-US" b="1" i="1" dirty="0" smtClean="0">
                <a:solidFill>
                  <a:srgbClr val="FF0000"/>
                </a:solidFill>
              </a:rPr>
              <a:t>s</a:t>
            </a:r>
            <a:r>
              <a:rPr lang="en-US" b="1" dirty="0">
                <a:solidFill>
                  <a:srgbClr val="FF0000"/>
                </a:solidFill>
              </a:rPr>
              <a:t>) </a:t>
            </a:r>
            <a:r>
              <a:rPr lang="en-US" b="1" dirty="0" smtClean="0">
                <a:solidFill>
                  <a:srgbClr val="FF0000"/>
                </a:solidFill>
              </a:rPr>
              <a:t>+ Ca(OH)</a:t>
            </a:r>
            <a:r>
              <a:rPr lang="en-US" b="1" baseline="-25000" dirty="0" smtClean="0">
                <a:solidFill>
                  <a:srgbClr val="FF0000"/>
                </a:solidFill>
              </a:rPr>
              <a:t>2</a:t>
            </a:r>
            <a:r>
              <a:rPr lang="en-US" b="1" dirty="0" smtClean="0">
                <a:solidFill>
                  <a:srgbClr val="FF0000"/>
                </a:solidFill>
              </a:rPr>
              <a:t>(s</a:t>
            </a:r>
            <a:r>
              <a:rPr lang="en-US" b="1" dirty="0">
                <a:solidFill>
                  <a:srgbClr val="FF0000"/>
                </a:solidFill>
              </a:rPr>
              <a:t>) </a:t>
            </a:r>
            <a:r>
              <a:rPr lang="en-US" b="1" dirty="0" smtClean="0">
                <a:solidFill>
                  <a:srgbClr val="FF0000"/>
                </a:solidFill>
              </a:rPr>
              <a:t>→ CaCl</a:t>
            </a:r>
            <a:r>
              <a:rPr lang="en-US" b="1" baseline="-25000" dirty="0" smtClean="0">
                <a:solidFill>
                  <a:srgbClr val="FF0000"/>
                </a:solidFill>
              </a:rPr>
              <a:t>2</a:t>
            </a:r>
            <a:r>
              <a:rPr lang="en-US" b="1" dirty="0" smtClean="0">
                <a:solidFill>
                  <a:srgbClr val="FF0000"/>
                </a:solidFill>
              </a:rPr>
              <a:t>(</a:t>
            </a:r>
            <a:r>
              <a:rPr lang="en-US" b="1" i="1" dirty="0" smtClean="0">
                <a:solidFill>
                  <a:srgbClr val="FF0000"/>
                </a:solidFill>
              </a:rPr>
              <a:t>s</a:t>
            </a:r>
            <a:r>
              <a:rPr lang="en-US" b="1" dirty="0">
                <a:solidFill>
                  <a:srgbClr val="FF0000"/>
                </a:solidFill>
              </a:rPr>
              <a:t>) +</a:t>
            </a:r>
            <a:r>
              <a:rPr lang="en-US" b="1" dirty="0" smtClean="0">
                <a:solidFill>
                  <a:srgbClr val="FF0000"/>
                </a:solidFill>
              </a:rPr>
              <a:t> 2H</a:t>
            </a:r>
            <a:r>
              <a:rPr lang="en-US" b="1" baseline="-25000" dirty="0" smtClean="0">
                <a:solidFill>
                  <a:srgbClr val="FF0000"/>
                </a:solidFill>
              </a:rPr>
              <a:t>2</a:t>
            </a:r>
            <a:r>
              <a:rPr lang="en-US" b="1" dirty="0" smtClean="0">
                <a:solidFill>
                  <a:srgbClr val="FF0000"/>
                </a:solidFill>
              </a:rPr>
              <a:t>O(</a:t>
            </a:r>
            <a:r>
              <a:rPr lang="en-US" b="1" i="1" dirty="0" smtClean="0">
                <a:solidFill>
                  <a:srgbClr val="FF0000"/>
                </a:solidFill>
              </a:rPr>
              <a:t>l</a:t>
            </a:r>
            <a:r>
              <a:rPr lang="en-US" b="1" dirty="0">
                <a:solidFill>
                  <a:srgbClr val="FF0000"/>
                </a:solidFill>
              </a:rPr>
              <a:t>) </a:t>
            </a:r>
            <a:r>
              <a:rPr lang="en-US" b="1" dirty="0" smtClean="0">
                <a:solidFill>
                  <a:srgbClr val="FF0000"/>
                </a:solidFill>
              </a:rPr>
              <a:t>+ 2NH</a:t>
            </a:r>
            <a:r>
              <a:rPr lang="en-US" b="1" baseline="-25000" dirty="0" smtClean="0">
                <a:solidFill>
                  <a:srgbClr val="FF0000"/>
                </a:solidFill>
              </a:rPr>
              <a:t>3</a:t>
            </a:r>
            <a:r>
              <a:rPr lang="en-US" b="1" dirty="0" smtClean="0">
                <a:solidFill>
                  <a:srgbClr val="FF0000"/>
                </a:solidFill>
              </a:rPr>
              <a:t>(g)</a:t>
            </a:r>
            <a:br>
              <a:rPr lang="en-US" b="1" dirty="0" smtClean="0">
                <a:solidFill>
                  <a:srgbClr val="FF0000"/>
                </a:solidFill>
              </a:rPr>
            </a:br>
            <a:r>
              <a:rPr lang="en-US" dirty="0" smtClean="0"/>
              <a:t>ammonium      calcium         </a:t>
            </a:r>
            <a:r>
              <a:rPr lang="en-US" dirty="0" err="1" smtClean="0"/>
              <a:t>calcium</a:t>
            </a:r>
            <a:r>
              <a:rPr lang="en-US" dirty="0" smtClean="0"/>
              <a:t>      water     ammonia</a:t>
            </a:r>
            <a:br>
              <a:rPr lang="en-US" dirty="0" smtClean="0"/>
            </a:br>
            <a:r>
              <a:rPr lang="en-US" dirty="0" smtClean="0"/>
              <a:t>   chloride       hydroxide       chloride</a:t>
            </a:r>
            <a:endParaRPr lang="en-US" dirty="0"/>
          </a:p>
          <a:p>
            <a:pPr marL="355600" indent="-355600">
              <a:buClr>
                <a:srgbClr val="C00000"/>
              </a:buClr>
              <a:buSzPct val="80000"/>
              <a:buFont typeface="Arial" panose="020B0604020202020204" pitchFamily="34" charset="0"/>
              <a:buChar char="►"/>
            </a:pPr>
            <a:r>
              <a:rPr lang="en-US" dirty="0"/>
              <a:t>This reaction can be used as a test for ammonium compounds. If </a:t>
            </a:r>
            <a:r>
              <a:rPr lang="en-US" dirty="0" smtClean="0"/>
              <a:t>an unknown </a:t>
            </a:r>
            <a:r>
              <a:rPr lang="en-US" dirty="0"/>
              <a:t>compound gives off ammonia when heated with a strong </a:t>
            </a:r>
            <a:r>
              <a:rPr lang="en-US" dirty="0" smtClean="0"/>
              <a:t>base, it </a:t>
            </a:r>
            <a:r>
              <a:rPr lang="en-US" dirty="0"/>
              <a:t>must be an ammonium compound.</a:t>
            </a:r>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225</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6588225" y="1111837"/>
            <a:ext cx="2322710" cy="2749211"/>
          </a:xfrm>
          <a:prstGeom prst="rect">
            <a:avLst/>
          </a:prstGeom>
        </p:spPr>
      </p:pic>
      <p:sp>
        <p:nvSpPr>
          <p:cNvPr id="3" name="Rectangle 2"/>
          <p:cNvSpPr/>
          <p:nvPr/>
        </p:nvSpPr>
        <p:spPr>
          <a:xfrm>
            <a:off x="6588225" y="3944124"/>
            <a:ext cx="2288124" cy="2800767"/>
          </a:xfrm>
          <a:prstGeom prst="rect">
            <a:avLst/>
          </a:prstGeom>
        </p:spPr>
        <p:txBody>
          <a:bodyPr wrap="square">
            <a:spAutoFit/>
          </a:bodyPr>
          <a:lstStyle/>
          <a:p>
            <a:pPr indent="271463">
              <a:buClr>
                <a:srgbClr val="C00000"/>
              </a:buClr>
              <a:buSzPct val="80000"/>
              <a:buFont typeface="Arial" panose="020B0604020202020204" pitchFamily="34" charset="0"/>
              <a:buChar char="▲"/>
            </a:pPr>
            <a:r>
              <a:rPr lang="en-US" sz="1600" dirty="0"/>
              <a:t>The fountain experiment. The </a:t>
            </a:r>
            <a:r>
              <a:rPr lang="en-US" sz="1600" dirty="0" smtClean="0"/>
              <a:t>flask contains </a:t>
            </a:r>
            <a:r>
              <a:rPr lang="en-US" sz="1600" dirty="0"/>
              <a:t>ammonia. It dissolves in </a:t>
            </a:r>
            <a:r>
              <a:rPr lang="en-US" sz="1600" dirty="0" smtClean="0"/>
              <a:t>the first </a:t>
            </a:r>
            <a:r>
              <a:rPr lang="en-US" sz="1600" dirty="0"/>
              <a:t>drops of water that reach the top </a:t>
            </a:r>
            <a:r>
              <a:rPr lang="en-US" sz="1600" dirty="0" smtClean="0"/>
              <a:t>of the </a:t>
            </a:r>
            <a:r>
              <a:rPr lang="en-US" sz="1600" dirty="0"/>
              <a:t>tube, so a fountain of water </a:t>
            </a:r>
            <a:r>
              <a:rPr lang="en-US" sz="1600" dirty="0" smtClean="0"/>
              <a:t>rushes up </a:t>
            </a:r>
            <a:r>
              <a:rPr lang="en-US" sz="1600" dirty="0"/>
              <a:t>to fill the vacuum. (Any very </a:t>
            </a:r>
            <a:r>
              <a:rPr lang="en-US" sz="1600" dirty="0" smtClean="0"/>
              <a:t>soluble gas </a:t>
            </a:r>
            <a:r>
              <a:rPr lang="en-US" sz="1600" dirty="0"/>
              <a:t>will show this effect.)</a:t>
            </a:r>
            <a:endParaRPr lang="en-GB" sz="1600" dirty="0"/>
          </a:p>
        </p:txBody>
      </p:sp>
      <p:sp>
        <p:nvSpPr>
          <p:cNvPr id="4" name="TextBox 3">
            <a:hlinkClick r:id="rId4" action="ppaction://hlinkfile"/>
          </p:cNvPr>
          <p:cNvSpPr txBox="1"/>
          <p:nvPr/>
        </p:nvSpPr>
        <p:spPr>
          <a:xfrm>
            <a:off x="3635896" y="6196078"/>
            <a:ext cx="2775119"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dirty="0" smtClean="0"/>
              <a:t>The Fountain Experiment</a:t>
            </a:r>
            <a:endParaRPr lang="en-GB" dirty="0"/>
          </a:p>
        </p:txBody>
      </p:sp>
      <p:sp>
        <p:nvSpPr>
          <p:cNvPr id="8" name="TextBox 7">
            <a:hlinkClick r:id="rId5" action="ppaction://hlinksldjump"/>
          </p:cNvPr>
          <p:cNvSpPr txBox="1"/>
          <p:nvPr/>
        </p:nvSpPr>
        <p:spPr>
          <a:xfrm>
            <a:off x="8300524" y="3501008"/>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511086517"/>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300" dirty="0" smtClean="0"/>
              <a:t>16.1 – </a:t>
            </a:r>
            <a:r>
              <a:rPr lang="en-GB" sz="3300" dirty="0"/>
              <a:t>Hydrogen, </a:t>
            </a:r>
            <a:r>
              <a:rPr lang="en-GB" sz="3300" dirty="0" smtClean="0"/>
              <a:t>Nitrogen</a:t>
            </a:r>
            <a:r>
              <a:rPr lang="en-GB" sz="3300" dirty="0"/>
              <a:t>, and </a:t>
            </a:r>
            <a:r>
              <a:rPr lang="en-GB" sz="3300" dirty="0" smtClean="0"/>
              <a:t>Ammonia</a:t>
            </a:r>
            <a:endParaRPr lang="en-GB" sz="3300" b="1" dirty="0" smtClean="0"/>
          </a:p>
        </p:txBody>
      </p:sp>
      <p:sp>
        <p:nvSpPr>
          <p:cNvPr id="34" name="Rectangle 33"/>
          <p:cNvSpPr/>
          <p:nvPr/>
        </p:nvSpPr>
        <p:spPr>
          <a:xfrm>
            <a:off x="179513" y="1124744"/>
            <a:ext cx="6408712" cy="5324535"/>
          </a:xfrm>
          <a:prstGeom prst="rect">
            <a:avLst/>
          </a:prstGeom>
        </p:spPr>
        <p:txBody>
          <a:bodyPr wrap="square">
            <a:spAutoFit/>
          </a:bodyPr>
          <a:lstStyle/>
          <a:p>
            <a:pPr>
              <a:buClr>
                <a:srgbClr val="C00000"/>
              </a:buClr>
              <a:buSzPct val="80000"/>
            </a:pPr>
            <a:r>
              <a:rPr lang="en-US" sz="2000" b="1" dirty="0" smtClean="0">
                <a:solidFill>
                  <a:srgbClr val="C00000"/>
                </a:solidFill>
              </a:rPr>
              <a:t>The </a:t>
            </a:r>
            <a:r>
              <a:rPr lang="en-US" sz="2000" b="1" dirty="0">
                <a:solidFill>
                  <a:srgbClr val="C00000"/>
                </a:solidFill>
              </a:rPr>
              <a:t>properties of ammonia</a:t>
            </a:r>
          </a:p>
          <a:p>
            <a:pPr marL="355600" indent="-355600">
              <a:buClr>
                <a:srgbClr val="C00000"/>
              </a:buClr>
              <a:buSzPct val="100000"/>
              <a:buFont typeface="+mj-lt"/>
              <a:buAutoNum type="arabicPeriod"/>
            </a:pPr>
            <a:r>
              <a:rPr lang="en-US" sz="2000" dirty="0" smtClean="0"/>
              <a:t>It </a:t>
            </a:r>
            <a:r>
              <a:rPr lang="en-US" sz="2000" dirty="0"/>
              <a:t>is a </a:t>
            </a:r>
            <a:r>
              <a:rPr lang="en-US" sz="2000" dirty="0" err="1"/>
              <a:t>colourless</a:t>
            </a:r>
            <a:r>
              <a:rPr lang="en-US" sz="2000" dirty="0"/>
              <a:t> gas with a strong, choking smell.</a:t>
            </a:r>
          </a:p>
          <a:p>
            <a:pPr marL="355600" indent="-355600">
              <a:buClr>
                <a:srgbClr val="C00000"/>
              </a:buClr>
              <a:buSzPct val="100000"/>
              <a:buFont typeface="+mj-lt"/>
              <a:buAutoNum type="arabicPeriod"/>
            </a:pPr>
            <a:r>
              <a:rPr lang="en-US" sz="2000" dirty="0" smtClean="0"/>
              <a:t>It </a:t>
            </a:r>
            <a:r>
              <a:rPr lang="en-US" sz="2000" dirty="0"/>
              <a:t>is less dense than air.</a:t>
            </a:r>
          </a:p>
          <a:p>
            <a:pPr marL="355600" indent="-355600">
              <a:buClr>
                <a:srgbClr val="C00000"/>
              </a:buClr>
              <a:buSzPct val="100000"/>
              <a:buFont typeface="+mj-lt"/>
              <a:buAutoNum type="arabicPeriod"/>
            </a:pPr>
            <a:r>
              <a:rPr lang="en-US" sz="2000" dirty="0" smtClean="0"/>
              <a:t>It </a:t>
            </a:r>
            <a:r>
              <a:rPr lang="en-US" sz="2000" dirty="0"/>
              <a:t>reacts with hydrogen chloride gas to form a white </a:t>
            </a:r>
            <a:r>
              <a:rPr lang="en-US" sz="2000" dirty="0" smtClean="0"/>
              <a:t>smoke. The </a:t>
            </a:r>
            <a:r>
              <a:rPr lang="en-US" sz="2000" dirty="0"/>
              <a:t>smoke is made of tiny particles of solid ammonium </a:t>
            </a:r>
            <a:r>
              <a:rPr lang="en-US" sz="2000" dirty="0" smtClean="0"/>
              <a:t>chloride:</a:t>
            </a:r>
            <a:br>
              <a:rPr lang="en-US" sz="2000" dirty="0" smtClean="0"/>
            </a:br>
            <a:r>
              <a:rPr lang="en-US" sz="2000" b="1" dirty="0" smtClean="0">
                <a:solidFill>
                  <a:srgbClr val="FF0000"/>
                </a:solidFill>
              </a:rPr>
              <a:t>NH</a:t>
            </a:r>
            <a:r>
              <a:rPr lang="en-US" sz="2000" b="1" baseline="-25000" dirty="0" smtClean="0">
                <a:solidFill>
                  <a:srgbClr val="FF0000"/>
                </a:solidFill>
              </a:rPr>
              <a:t>3</a:t>
            </a:r>
            <a:r>
              <a:rPr lang="en-US" sz="2000" b="1" dirty="0" smtClean="0">
                <a:solidFill>
                  <a:srgbClr val="FF0000"/>
                </a:solidFill>
              </a:rPr>
              <a:t> </a:t>
            </a:r>
            <a:r>
              <a:rPr lang="en-US" sz="2000" b="1" dirty="0">
                <a:solidFill>
                  <a:srgbClr val="FF0000"/>
                </a:solidFill>
              </a:rPr>
              <a:t>(</a:t>
            </a:r>
            <a:r>
              <a:rPr lang="en-US" sz="2000" b="1" i="1" dirty="0">
                <a:solidFill>
                  <a:srgbClr val="FF0000"/>
                </a:solidFill>
              </a:rPr>
              <a:t>g</a:t>
            </a:r>
            <a:r>
              <a:rPr lang="en-US" sz="2000" b="1" dirty="0">
                <a:solidFill>
                  <a:srgbClr val="FF0000"/>
                </a:solidFill>
              </a:rPr>
              <a:t>) </a:t>
            </a:r>
            <a:r>
              <a:rPr lang="en-US" sz="2000" b="1" dirty="0" smtClean="0">
                <a:solidFill>
                  <a:srgbClr val="FF0000"/>
                </a:solidFill>
              </a:rPr>
              <a:t>+ </a:t>
            </a:r>
            <a:r>
              <a:rPr lang="en-US" sz="2000" b="1" dirty="0" err="1">
                <a:solidFill>
                  <a:srgbClr val="FF0000"/>
                </a:solidFill>
              </a:rPr>
              <a:t>HCl</a:t>
            </a:r>
            <a:r>
              <a:rPr lang="en-US" sz="2000" b="1" dirty="0">
                <a:solidFill>
                  <a:srgbClr val="FF0000"/>
                </a:solidFill>
              </a:rPr>
              <a:t> (</a:t>
            </a:r>
            <a:r>
              <a:rPr lang="en-US" sz="2000" b="1" i="1" dirty="0">
                <a:solidFill>
                  <a:srgbClr val="FF0000"/>
                </a:solidFill>
              </a:rPr>
              <a:t>g</a:t>
            </a:r>
            <a:r>
              <a:rPr lang="en-US" sz="2000" b="1" dirty="0">
                <a:solidFill>
                  <a:srgbClr val="FF0000"/>
                </a:solidFill>
              </a:rPr>
              <a:t>) </a:t>
            </a:r>
            <a:r>
              <a:rPr lang="en-US" sz="2000" b="1" dirty="0" smtClean="0">
                <a:solidFill>
                  <a:srgbClr val="FF0000"/>
                </a:solidFill>
              </a:rPr>
              <a:t>→ NH</a:t>
            </a:r>
            <a:r>
              <a:rPr lang="en-US" sz="2000" b="1" baseline="-25000" dirty="0" smtClean="0">
                <a:solidFill>
                  <a:srgbClr val="FF0000"/>
                </a:solidFill>
              </a:rPr>
              <a:t>4</a:t>
            </a:r>
            <a:r>
              <a:rPr lang="en-US" sz="2000" b="1" dirty="0" smtClean="0">
                <a:solidFill>
                  <a:srgbClr val="FF0000"/>
                </a:solidFill>
              </a:rPr>
              <a:t>Cl </a:t>
            </a:r>
            <a:r>
              <a:rPr lang="en-US" sz="2000" b="1" dirty="0">
                <a:solidFill>
                  <a:srgbClr val="FF0000"/>
                </a:solidFill>
              </a:rPr>
              <a:t>(</a:t>
            </a:r>
            <a:r>
              <a:rPr lang="en-US" sz="2000" b="1" i="1" dirty="0" smtClean="0">
                <a:solidFill>
                  <a:srgbClr val="FF0000"/>
                </a:solidFill>
              </a:rPr>
              <a:t>s</a:t>
            </a:r>
            <a:r>
              <a:rPr lang="en-US" sz="2000" b="1" dirty="0" smtClean="0">
                <a:solidFill>
                  <a:srgbClr val="FF0000"/>
                </a:solidFill>
              </a:rPr>
              <a:t>)</a:t>
            </a:r>
            <a:br>
              <a:rPr lang="en-US" sz="2000" b="1" dirty="0" smtClean="0">
                <a:solidFill>
                  <a:srgbClr val="FF0000"/>
                </a:solidFill>
              </a:rPr>
            </a:br>
            <a:r>
              <a:rPr lang="en-US" sz="2000" dirty="0" smtClean="0"/>
              <a:t>This </a:t>
            </a:r>
            <a:r>
              <a:rPr lang="en-US" sz="2000" dirty="0"/>
              <a:t>reaction can be used to test whether a gas is ammonia.</a:t>
            </a:r>
          </a:p>
          <a:p>
            <a:pPr marL="355600" indent="-355600">
              <a:buClr>
                <a:srgbClr val="C00000"/>
              </a:buClr>
              <a:buSzPct val="100000"/>
              <a:buFont typeface="+mj-lt"/>
              <a:buAutoNum type="arabicPeriod"/>
            </a:pPr>
            <a:r>
              <a:rPr lang="en-US" sz="2000" dirty="0" smtClean="0"/>
              <a:t>It </a:t>
            </a:r>
            <a:r>
              <a:rPr lang="en-US" sz="2000" dirty="0"/>
              <a:t>is very soluble in water. (It shows the fountain effect</a:t>
            </a:r>
            <a:r>
              <a:rPr lang="en-US" sz="2000" dirty="0" smtClean="0"/>
              <a:t>.) The </a:t>
            </a:r>
            <a:r>
              <a:rPr lang="en-US" sz="2000" dirty="0"/>
              <a:t>solution in water is alkaline – it turns red litmus blue.</a:t>
            </a:r>
          </a:p>
          <a:p>
            <a:pPr marL="355600" indent="-355600">
              <a:buClr>
                <a:srgbClr val="C00000"/>
              </a:buClr>
              <a:buSzPct val="100000"/>
              <a:buFont typeface="+mj-lt"/>
              <a:buAutoNum type="arabicPeriod"/>
            </a:pPr>
            <a:r>
              <a:rPr lang="en-US" sz="2000" dirty="0" smtClean="0"/>
              <a:t>Since </a:t>
            </a:r>
            <a:r>
              <a:rPr lang="en-US" sz="2000" dirty="0"/>
              <a:t>ammonia solution is alkaline, it reacts with acids to form </a:t>
            </a:r>
            <a:r>
              <a:rPr lang="en-US" sz="2000" dirty="0" smtClean="0"/>
              <a:t>salts.</a:t>
            </a:r>
            <a:br>
              <a:rPr lang="en-US" sz="2000" dirty="0" smtClean="0"/>
            </a:br>
            <a:r>
              <a:rPr lang="en-US" sz="2000" dirty="0" smtClean="0"/>
              <a:t>For </a:t>
            </a:r>
            <a:r>
              <a:rPr lang="en-US" sz="2000" dirty="0"/>
              <a:t>example with nitric acid it forms ammonium </a:t>
            </a:r>
            <a:r>
              <a:rPr lang="en-US" sz="2000" dirty="0" smtClean="0"/>
              <a:t>nitrate:</a:t>
            </a:r>
            <a:br>
              <a:rPr lang="en-US" sz="2000" dirty="0" smtClean="0"/>
            </a:br>
            <a:r>
              <a:rPr lang="en-US" sz="2000" b="1" dirty="0" smtClean="0">
                <a:solidFill>
                  <a:srgbClr val="FF0000"/>
                </a:solidFill>
              </a:rPr>
              <a:t>NH</a:t>
            </a:r>
            <a:r>
              <a:rPr lang="en-US" sz="2000" b="1" baseline="-25000" dirty="0" smtClean="0">
                <a:solidFill>
                  <a:srgbClr val="FF0000"/>
                </a:solidFill>
              </a:rPr>
              <a:t>3</a:t>
            </a:r>
            <a:r>
              <a:rPr lang="en-US" sz="2000" b="1" dirty="0" smtClean="0">
                <a:solidFill>
                  <a:srgbClr val="FF0000"/>
                </a:solidFill>
              </a:rPr>
              <a:t> </a:t>
            </a:r>
            <a:r>
              <a:rPr lang="en-US" sz="2000" b="1" dirty="0">
                <a:solidFill>
                  <a:srgbClr val="FF0000"/>
                </a:solidFill>
              </a:rPr>
              <a:t>(</a:t>
            </a:r>
            <a:r>
              <a:rPr lang="en-US" sz="2000" b="1" i="1" dirty="0" err="1">
                <a:solidFill>
                  <a:srgbClr val="FF0000"/>
                </a:solidFill>
              </a:rPr>
              <a:t>aq</a:t>
            </a:r>
            <a:r>
              <a:rPr lang="en-US" sz="2000" b="1" dirty="0">
                <a:solidFill>
                  <a:srgbClr val="FF0000"/>
                </a:solidFill>
              </a:rPr>
              <a:t>) </a:t>
            </a:r>
            <a:r>
              <a:rPr lang="en-US" sz="2000" b="1" dirty="0" smtClean="0">
                <a:solidFill>
                  <a:srgbClr val="FF0000"/>
                </a:solidFill>
              </a:rPr>
              <a:t>+ </a:t>
            </a:r>
            <a:r>
              <a:rPr lang="en-US" sz="2000" b="1" dirty="0">
                <a:solidFill>
                  <a:srgbClr val="FF0000"/>
                </a:solidFill>
              </a:rPr>
              <a:t>HNO</a:t>
            </a:r>
            <a:r>
              <a:rPr lang="en-US" sz="2000" b="1" baseline="-25000" dirty="0">
                <a:solidFill>
                  <a:srgbClr val="FF0000"/>
                </a:solidFill>
              </a:rPr>
              <a:t>3</a:t>
            </a:r>
            <a:r>
              <a:rPr lang="en-US" sz="2000" b="1" dirty="0">
                <a:solidFill>
                  <a:srgbClr val="FF0000"/>
                </a:solidFill>
              </a:rPr>
              <a:t> (</a:t>
            </a:r>
            <a:r>
              <a:rPr lang="en-US" sz="2000" b="1" i="1" dirty="0" err="1">
                <a:solidFill>
                  <a:srgbClr val="FF0000"/>
                </a:solidFill>
              </a:rPr>
              <a:t>aq</a:t>
            </a:r>
            <a:r>
              <a:rPr lang="en-US" sz="2000" b="1" dirty="0">
                <a:solidFill>
                  <a:srgbClr val="FF0000"/>
                </a:solidFill>
              </a:rPr>
              <a:t>) → </a:t>
            </a:r>
            <a:r>
              <a:rPr lang="en-US" sz="2000" b="1" dirty="0" smtClean="0">
                <a:solidFill>
                  <a:srgbClr val="FF0000"/>
                </a:solidFill>
              </a:rPr>
              <a:t>NH</a:t>
            </a:r>
            <a:r>
              <a:rPr lang="en-US" sz="2000" b="1" baseline="-25000" dirty="0" smtClean="0">
                <a:solidFill>
                  <a:srgbClr val="FF0000"/>
                </a:solidFill>
              </a:rPr>
              <a:t>4</a:t>
            </a:r>
            <a:r>
              <a:rPr lang="en-US" sz="2000" b="1" dirty="0" smtClean="0">
                <a:solidFill>
                  <a:srgbClr val="FF0000"/>
                </a:solidFill>
              </a:rPr>
              <a:t>NO</a:t>
            </a:r>
            <a:r>
              <a:rPr lang="en-US" sz="2000" b="1" baseline="-25000" dirty="0" smtClean="0">
                <a:solidFill>
                  <a:srgbClr val="FF0000"/>
                </a:solidFill>
              </a:rPr>
              <a:t>3</a:t>
            </a:r>
            <a:r>
              <a:rPr lang="en-US" sz="2000" b="1" dirty="0" smtClean="0">
                <a:solidFill>
                  <a:srgbClr val="FF0000"/>
                </a:solidFill>
              </a:rPr>
              <a:t> </a:t>
            </a:r>
            <a:r>
              <a:rPr lang="en-US" sz="2000" b="1" dirty="0">
                <a:solidFill>
                  <a:srgbClr val="FF0000"/>
                </a:solidFill>
              </a:rPr>
              <a:t>(</a:t>
            </a:r>
            <a:r>
              <a:rPr lang="en-US" sz="2000" b="1" i="1" dirty="0" err="1">
                <a:solidFill>
                  <a:srgbClr val="FF0000"/>
                </a:solidFill>
              </a:rPr>
              <a:t>aq</a:t>
            </a:r>
            <a:r>
              <a:rPr lang="en-US" sz="2000" b="1" dirty="0">
                <a:solidFill>
                  <a:srgbClr val="FF0000"/>
                </a:solidFill>
              </a:rPr>
              <a:t>)</a:t>
            </a:r>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225</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6588225" y="1111837"/>
            <a:ext cx="2322710" cy="2749211"/>
          </a:xfrm>
          <a:prstGeom prst="rect">
            <a:avLst/>
          </a:prstGeom>
        </p:spPr>
      </p:pic>
      <p:sp>
        <p:nvSpPr>
          <p:cNvPr id="3" name="Rectangle 2"/>
          <p:cNvSpPr/>
          <p:nvPr/>
        </p:nvSpPr>
        <p:spPr>
          <a:xfrm>
            <a:off x="6588225" y="3944124"/>
            <a:ext cx="2288124" cy="2800767"/>
          </a:xfrm>
          <a:prstGeom prst="rect">
            <a:avLst/>
          </a:prstGeom>
        </p:spPr>
        <p:txBody>
          <a:bodyPr wrap="square">
            <a:spAutoFit/>
          </a:bodyPr>
          <a:lstStyle/>
          <a:p>
            <a:pPr indent="271463">
              <a:buClr>
                <a:srgbClr val="C00000"/>
              </a:buClr>
              <a:buSzPct val="80000"/>
              <a:buFont typeface="Arial" panose="020B0604020202020204" pitchFamily="34" charset="0"/>
              <a:buChar char="▲"/>
            </a:pPr>
            <a:r>
              <a:rPr lang="en-US" sz="1600" dirty="0"/>
              <a:t>The fountain experiment. The </a:t>
            </a:r>
            <a:r>
              <a:rPr lang="en-US" sz="1600" dirty="0" smtClean="0"/>
              <a:t>flask contains </a:t>
            </a:r>
            <a:r>
              <a:rPr lang="en-US" sz="1600" dirty="0"/>
              <a:t>ammonia. It dissolves in </a:t>
            </a:r>
            <a:r>
              <a:rPr lang="en-US" sz="1600" dirty="0" smtClean="0"/>
              <a:t>the first </a:t>
            </a:r>
            <a:r>
              <a:rPr lang="en-US" sz="1600" dirty="0"/>
              <a:t>drops of water that reach the top </a:t>
            </a:r>
            <a:r>
              <a:rPr lang="en-US" sz="1600" dirty="0" smtClean="0"/>
              <a:t>of the </a:t>
            </a:r>
            <a:r>
              <a:rPr lang="en-US" sz="1600" dirty="0"/>
              <a:t>tube, so a fountain of water </a:t>
            </a:r>
            <a:r>
              <a:rPr lang="en-US" sz="1600" dirty="0" smtClean="0"/>
              <a:t>rushes up </a:t>
            </a:r>
            <a:r>
              <a:rPr lang="en-US" sz="1600" dirty="0"/>
              <a:t>to fill the vacuum. (Any very </a:t>
            </a:r>
            <a:r>
              <a:rPr lang="en-US" sz="1600" dirty="0" smtClean="0"/>
              <a:t>soluble gas </a:t>
            </a:r>
            <a:r>
              <a:rPr lang="en-US" sz="1600" dirty="0"/>
              <a:t>will show this effect.)</a:t>
            </a:r>
            <a:endParaRPr lang="en-GB" sz="1600" dirty="0"/>
          </a:p>
        </p:txBody>
      </p:sp>
      <p:sp>
        <p:nvSpPr>
          <p:cNvPr id="7" name="TextBox 6">
            <a:hlinkClick r:id="rId4" action="ppaction://hlinksldjump"/>
          </p:cNvPr>
          <p:cNvSpPr txBox="1"/>
          <p:nvPr/>
        </p:nvSpPr>
        <p:spPr>
          <a:xfrm>
            <a:off x="8228516" y="3501008"/>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088305809"/>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200" dirty="0"/>
              <a:t>16.1 – Hydrogen, Nitrogen, and Ammonia</a:t>
            </a:r>
            <a:endParaRPr lang="en-GB" sz="3200" b="1" dirty="0" smtClean="0"/>
          </a:p>
        </p:txBody>
      </p:sp>
      <p:sp>
        <p:nvSpPr>
          <p:cNvPr id="8" name="Rectangle 7"/>
          <p:cNvSpPr/>
          <p:nvPr/>
        </p:nvSpPr>
        <p:spPr>
          <a:xfrm>
            <a:off x="179512" y="1124744"/>
            <a:ext cx="8699936" cy="5580000"/>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a:tabLst>
                <a:tab pos="812800" algn="l"/>
                <a:tab pos="4300538" algn="l"/>
              </a:tabLst>
            </a:pPr>
            <a:r>
              <a:rPr lang="en-US" sz="2780" dirty="0" smtClean="0"/>
              <a:t>Hydrogen </a:t>
            </a:r>
            <a:r>
              <a:rPr lang="en-US" sz="2780" dirty="0"/>
              <a:t>can be made using zinc and dilute sulfuric </a:t>
            </a:r>
            <a:r>
              <a:rPr lang="en-US" sz="2780" dirty="0" smtClean="0"/>
              <a:t>acid. See </a:t>
            </a:r>
            <a:r>
              <a:rPr lang="en-US" sz="2780" dirty="0"/>
              <a:t>if you can suggest a different metal and acid, </a:t>
            </a:r>
            <a:r>
              <a:rPr lang="en-US" sz="2780" dirty="0" smtClean="0"/>
              <a:t>for making </a:t>
            </a:r>
            <a:r>
              <a:rPr lang="en-US" sz="2780" dirty="0"/>
              <a:t>it. (Use the reactivity series?)</a:t>
            </a:r>
          </a:p>
          <a:p>
            <a:pPr marL="457200" indent="-457200">
              <a:buClr>
                <a:srgbClr val="0070C0"/>
              </a:buClr>
              <a:buFont typeface="+mj-lt"/>
              <a:buAutoNum type="arabicPeriod"/>
              <a:tabLst>
                <a:tab pos="812800" algn="l"/>
                <a:tab pos="4300538" algn="l"/>
              </a:tabLst>
            </a:pPr>
            <a:r>
              <a:rPr lang="en-US" sz="2780" dirty="0" smtClean="0"/>
              <a:t>a </a:t>
            </a:r>
            <a:r>
              <a:rPr lang="en-US" sz="2780" dirty="0"/>
              <a:t>Hydrogen is able to react with copper(II) </a:t>
            </a:r>
            <a:r>
              <a:rPr lang="en-US" sz="2780" dirty="0" smtClean="0"/>
              <a:t>oxide Why?</a:t>
            </a:r>
            <a:br>
              <a:rPr lang="en-US" sz="2780" dirty="0" smtClean="0"/>
            </a:br>
            <a:r>
              <a:rPr lang="en-US" sz="2780" dirty="0" smtClean="0"/>
              <a:t>b </a:t>
            </a:r>
            <a:r>
              <a:rPr lang="en-US" sz="2780" dirty="0"/>
              <a:t>Which type of reaction is this?</a:t>
            </a:r>
          </a:p>
          <a:p>
            <a:pPr marL="457200" indent="-457200">
              <a:buClr>
                <a:srgbClr val="0070C0"/>
              </a:buClr>
              <a:buFont typeface="+mj-lt"/>
              <a:buAutoNum type="arabicPeriod"/>
              <a:tabLst>
                <a:tab pos="812800" algn="l"/>
                <a:tab pos="4300538" algn="l"/>
              </a:tabLst>
            </a:pPr>
            <a:r>
              <a:rPr lang="en-US" sz="2780" dirty="0" smtClean="0"/>
              <a:t>Which </a:t>
            </a:r>
            <a:r>
              <a:rPr lang="en-US" sz="2780" dirty="0"/>
              <a:t>is more reactive, nitrogen or oxygen?</a:t>
            </a:r>
          </a:p>
          <a:p>
            <a:pPr marL="457200" indent="-457200">
              <a:buClr>
                <a:srgbClr val="0070C0"/>
              </a:buClr>
              <a:buFont typeface="+mj-lt"/>
              <a:buAutoNum type="arabicPeriod"/>
              <a:tabLst>
                <a:tab pos="812800" algn="l"/>
                <a:tab pos="4300538" algn="l"/>
              </a:tabLst>
            </a:pPr>
            <a:r>
              <a:rPr lang="en-US" sz="2780" dirty="0" smtClean="0"/>
              <a:t>Two </a:t>
            </a:r>
            <a:r>
              <a:rPr lang="en-US" sz="2780" dirty="0"/>
              <a:t>examples of displacement reactions have been given </a:t>
            </a:r>
            <a:r>
              <a:rPr lang="en-US" sz="2780" dirty="0" smtClean="0"/>
              <a:t>in this </a:t>
            </a:r>
            <a:r>
              <a:rPr lang="en-US" sz="2780" dirty="0"/>
              <a:t>unit. What is a displacement reaction?</a:t>
            </a:r>
          </a:p>
          <a:p>
            <a:pPr marL="457200" indent="-457200">
              <a:buClr>
                <a:srgbClr val="0070C0"/>
              </a:buClr>
              <a:buFont typeface="+mj-lt"/>
              <a:buAutoNum type="arabicPeriod"/>
              <a:tabLst>
                <a:tab pos="812800" algn="l"/>
                <a:tab pos="4300538" algn="l"/>
              </a:tabLst>
            </a:pPr>
            <a:r>
              <a:rPr lang="en-US" sz="2780" dirty="0" smtClean="0"/>
              <a:t>Write </a:t>
            </a:r>
            <a:r>
              <a:rPr lang="en-US" sz="2780" dirty="0"/>
              <a:t>a word equation for the reaction of powdered </a:t>
            </a:r>
            <a:r>
              <a:rPr lang="en-US" sz="2780" dirty="0" smtClean="0"/>
              <a:t>sodium hydroxide </a:t>
            </a:r>
            <a:r>
              <a:rPr lang="en-US" sz="2780" dirty="0"/>
              <a:t>with ammonium sulfate.</a:t>
            </a:r>
          </a:p>
        </p:txBody>
      </p:sp>
      <p:sp>
        <p:nvSpPr>
          <p:cNvPr id="11" name="TextBox 10">
            <a:hlinkClick r:id="rId3" action="ppaction://hlinkfile"/>
          </p:cNvPr>
          <p:cNvSpPr txBox="1"/>
          <p:nvPr/>
        </p:nvSpPr>
        <p:spPr>
          <a:xfrm>
            <a:off x="8318076" y="2492896"/>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2" name="Oval 11"/>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0" name="Round Same Side Corner Rectangle 9">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225</a:t>
            </a:r>
            <a:endParaRPr lang="en-GB" sz="960"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228516" y="3390091"/>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714861368"/>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900" dirty="0" smtClean="0"/>
              <a:t>16.2 – Making Ammonia in Industry</a:t>
            </a:r>
            <a:endParaRPr lang="en-GB" sz="3900" b="1" dirty="0" smtClean="0"/>
          </a:p>
        </p:txBody>
      </p:sp>
      <p:sp>
        <p:nvSpPr>
          <p:cNvPr id="34" name="Rectangle 33"/>
          <p:cNvSpPr/>
          <p:nvPr/>
        </p:nvSpPr>
        <p:spPr>
          <a:xfrm>
            <a:off x="179513" y="1124744"/>
            <a:ext cx="3816423" cy="3231654"/>
          </a:xfrm>
          <a:prstGeom prst="rect">
            <a:avLst/>
          </a:prstGeom>
        </p:spPr>
        <p:txBody>
          <a:bodyPr wrap="square">
            <a:spAutoFit/>
          </a:bodyPr>
          <a:lstStyle/>
          <a:p>
            <a:pPr>
              <a:buClr>
                <a:srgbClr val="C00000"/>
              </a:buClr>
              <a:buSzPct val="80000"/>
            </a:pPr>
            <a:r>
              <a:rPr lang="en-US" sz="1700" b="1" dirty="0" smtClean="0">
                <a:solidFill>
                  <a:srgbClr val="C00000"/>
                </a:solidFill>
              </a:rPr>
              <a:t>It’s a </a:t>
            </a:r>
            <a:r>
              <a:rPr lang="en-US" sz="1700" b="1" dirty="0">
                <a:solidFill>
                  <a:srgbClr val="C00000"/>
                </a:solidFill>
              </a:rPr>
              <a:t>key chemical</a:t>
            </a:r>
          </a:p>
          <a:p>
            <a:pPr marL="271463" indent="-271463">
              <a:buClr>
                <a:srgbClr val="C00000"/>
              </a:buClr>
              <a:buSzPct val="80000"/>
              <a:buFont typeface="Arial" panose="020B0604020202020204" pitchFamily="34" charset="0"/>
              <a:buChar char="►"/>
            </a:pPr>
            <a:r>
              <a:rPr lang="en-US" sz="1700" dirty="0" smtClean="0"/>
              <a:t>Ammonia </a:t>
            </a:r>
            <a:r>
              <a:rPr lang="en-US" sz="1700" dirty="0"/>
              <a:t>is a very important chemical, because it is needed to </a:t>
            </a:r>
            <a:r>
              <a:rPr lang="en-US" sz="1700" dirty="0" smtClean="0"/>
              <a:t>make </a:t>
            </a:r>
            <a:r>
              <a:rPr lang="en-US" sz="1700" dirty="0" err="1" smtClean="0"/>
              <a:t>fertilisers</a:t>
            </a:r>
            <a:r>
              <a:rPr lang="en-US" sz="1700" dirty="0" smtClean="0"/>
              <a:t> </a:t>
            </a:r>
            <a:r>
              <a:rPr lang="en-US" sz="1700" dirty="0"/>
              <a:t>– and we depend on </a:t>
            </a:r>
            <a:r>
              <a:rPr lang="en-US" sz="1700" dirty="0" err="1"/>
              <a:t>fertilisers</a:t>
            </a:r>
            <a:r>
              <a:rPr lang="en-US" sz="1700" dirty="0"/>
              <a:t> to grow enough food.</a:t>
            </a:r>
          </a:p>
          <a:p>
            <a:pPr marL="271463" indent="-271463">
              <a:buClr>
                <a:srgbClr val="C00000"/>
              </a:buClr>
              <a:buSzPct val="80000"/>
              <a:buFont typeface="Arial" panose="020B0604020202020204" pitchFamily="34" charset="0"/>
              <a:buChar char="►"/>
            </a:pPr>
            <a:r>
              <a:rPr lang="en-US" sz="1700" dirty="0"/>
              <a:t>It is made from nitrogen and hydrogen. The reaction is </a:t>
            </a:r>
            <a:r>
              <a:rPr lang="en-US" sz="1700" b="1" dirty="0">
                <a:solidFill>
                  <a:srgbClr val="FF0000"/>
                </a:solidFill>
              </a:rPr>
              <a:t>reversible</a:t>
            </a:r>
            <a:r>
              <a:rPr lang="en-US" sz="1700" dirty="0"/>
              <a:t>.</a:t>
            </a:r>
          </a:p>
          <a:p>
            <a:pPr>
              <a:buClr>
                <a:srgbClr val="C00000"/>
              </a:buClr>
              <a:buSzPct val="80000"/>
            </a:pPr>
            <a:r>
              <a:rPr lang="en-US" sz="1700" b="1" dirty="0">
                <a:solidFill>
                  <a:srgbClr val="C00000"/>
                </a:solidFill>
              </a:rPr>
              <a:t>The Haber process</a:t>
            </a:r>
          </a:p>
          <a:p>
            <a:pPr marL="271463" indent="-271463">
              <a:buClr>
                <a:srgbClr val="C00000"/>
              </a:buClr>
              <a:buSzPct val="80000"/>
              <a:buFont typeface="Arial" panose="020B0604020202020204" pitchFamily="34" charset="0"/>
              <a:buChar char="►"/>
            </a:pPr>
            <a:r>
              <a:rPr lang="en-US" sz="1700" dirty="0"/>
              <a:t>The process used to make ammonia is called the </a:t>
            </a:r>
            <a:r>
              <a:rPr lang="en-US" sz="1700" b="1" dirty="0">
                <a:solidFill>
                  <a:srgbClr val="FF0000"/>
                </a:solidFill>
              </a:rPr>
              <a:t>Haber process</a:t>
            </a:r>
            <a:r>
              <a:rPr lang="en-US" sz="1700" b="1" dirty="0" smtClean="0">
                <a:solidFill>
                  <a:srgbClr val="FF0000"/>
                </a:solidFill>
              </a:rPr>
              <a:t>.</a:t>
            </a:r>
            <a:endParaRPr lang="en-US" sz="1700" b="1" dirty="0">
              <a:solidFill>
                <a:srgbClr val="FF0000"/>
              </a:solidFill>
            </a:endParaRPr>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225</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2483769" y="4365104"/>
            <a:ext cx="1613097" cy="2185214"/>
          </a:xfrm>
          <a:prstGeom prst="rect">
            <a:avLst/>
          </a:prstGeom>
        </p:spPr>
        <p:txBody>
          <a:bodyPr wrap="square">
            <a:spAutoFit/>
          </a:bodyPr>
          <a:lstStyle/>
          <a:p>
            <a:pPr indent="355600">
              <a:buClr>
                <a:srgbClr val="C00000"/>
              </a:buClr>
              <a:buSzPct val="80000"/>
              <a:buFont typeface="Arial" panose="020B0604020202020204" pitchFamily="34" charset="0"/>
              <a:buChar char="◄"/>
            </a:pPr>
            <a:r>
              <a:rPr lang="en-US" sz="1700" dirty="0"/>
              <a:t>Ammonia plants are often built </a:t>
            </a:r>
            <a:r>
              <a:rPr lang="en-US" sz="1700" dirty="0" smtClean="0"/>
              <a:t>close to </a:t>
            </a:r>
            <a:r>
              <a:rPr lang="en-US" sz="1700" dirty="0"/>
              <a:t>oil refineries, to make use of </a:t>
            </a:r>
            <a:r>
              <a:rPr lang="en-US" sz="1700" dirty="0" smtClean="0"/>
              <a:t>the hydrogen </a:t>
            </a:r>
            <a:r>
              <a:rPr lang="en-US" sz="1700" dirty="0"/>
              <a:t>from cracking.</a:t>
            </a:r>
            <a:endParaRPr lang="en-GB" sz="1700" dirty="0"/>
          </a:p>
        </p:txBody>
      </p:sp>
      <p:pic>
        <p:nvPicPr>
          <p:cNvPr id="4" name="Picture 3"/>
          <p:cNvPicPr>
            <a:picLocks noChangeAspect="1"/>
          </p:cNvPicPr>
          <p:nvPr/>
        </p:nvPicPr>
        <p:blipFill>
          <a:blip r:embed="rId3"/>
          <a:stretch>
            <a:fillRect/>
          </a:stretch>
        </p:blipFill>
        <p:spPr>
          <a:xfrm>
            <a:off x="179512" y="4294842"/>
            <a:ext cx="2269317" cy="2363303"/>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096866" y="1124743"/>
            <a:ext cx="4795614" cy="5533401"/>
          </a:xfrm>
          <a:prstGeom prst="rect">
            <a:avLst/>
          </a:prstGeom>
        </p:spPr>
      </p:pic>
      <p:sp>
        <p:nvSpPr>
          <p:cNvPr id="8" name="TextBox 7">
            <a:hlinkClick r:id="rId5" action="ppaction://hlinksldjump"/>
          </p:cNvPr>
          <p:cNvSpPr txBox="1"/>
          <p:nvPr/>
        </p:nvSpPr>
        <p:spPr>
          <a:xfrm>
            <a:off x="4499992" y="6054387"/>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749822608"/>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900" dirty="0" smtClean="0"/>
              <a:t>16.2 – Making Ammonia in Industry</a:t>
            </a:r>
            <a:endParaRPr lang="en-GB" sz="3900" b="1" dirty="0" smtClean="0"/>
          </a:p>
        </p:txBody>
      </p:sp>
      <p:sp>
        <p:nvSpPr>
          <p:cNvPr id="34" name="Rectangle 33"/>
          <p:cNvSpPr/>
          <p:nvPr/>
        </p:nvSpPr>
        <p:spPr>
          <a:xfrm>
            <a:off x="179513" y="1124744"/>
            <a:ext cx="5976663" cy="5586145"/>
          </a:xfrm>
          <a:prstGeom prst="rect">
            <a:avLst/>
          </a:prstGeom>
        </p:spPr>
        <p:txBody>
          <a:bodyPr wrap="square">
            <a:spAutoFit/>
          </a:bodyPr>
          <a:lstStyle/>
          <a:p>
            <a:pPr>
              <a:buClr>
                <a:srgbClr val="C00000"/>
              </a:buClr>
              <a:buSzPct val="80000"/>
            </a:pPr>
            <a:r>
              <a:rPr lang="en-US" sz="1700" b="1" dirty="0" smtClean="0">
                <a:solidFill>
                  <a:srgbClr val="C00000"/>
                </a:solidFill>
              </a:rPr>
              <a:t>The </a:t>
            </a:r>
            <a:r>
              <a:rPr lang="en-US" sz="1700" b="1" dirty="0">
                <a:solidFill>
                  <a:srgbClr val="C00000"/>
                </a:solidFill>
              </a:rPr>
              <a:t>Haber process</a:t>
            </a:r>
          </a:p>
          <a:p>
            <a:pPr marL="355600" indent="-355600">
              <a:buClr>
                <a:srgbClr val="C00000"/>
              </a:buClr>
              <a:buSzPct val="100000"/>
              <a:buFont typeface="+mj-lt"/>
              <a:buAutoNum type="arabicPeriod"/>
            </a:pPr>
            <a:r>
              <a:rPr lang="en-US" sz="1700" dirty="0" smtClean="0"/>
              <a:t>The </a:t>
            </a:r>
            <a:r>
              <a:rPr lang="en-US" sz="1700" dirty="0"/>
              <a:t>reactants are nitrogen and hydrogen. The nitrogen is </a:t>
            </a:r>
            <a:r>
              <a:rPr lang="en-US" sz="1700" dirty="0" smtClean="0"/>
              <a:t>obtained from </a:t>
            </a:r>
            <a:r>
              <a:rPr lang="en-US" sz="1700" dirty="0"/>
              <a:t>air, and the hydrogen by reacting natural gas (methane) </a:t>
            </a:r>
            <a:r>
              <a:rPr lang="en-US" sz="1700" dirty="0" smtClean="0"/>
              <a:t>with steam</a:t>
            </a:r>
            <a:r>
              <a:rPr lang="en-US" sz="1700" dirty="0"/>
              <a:t>, or by cracking hydrocarbons. See the details on the </a:t>
            </a:r>
            <a:r>
              <a:rPr lang="en-US" sz="1700" dirty="0" smtClean="0"/>
              <a:t>right.</a:t>
            </a:r>
            <a:br>
              <a:rPr lang="en-US" sz="1700" dirty="0" smtClean="0"/>
            </a:br>
            <a:r>
              <a:rPr lang="en-US" sz="1700" dirty="0" smtClean="0"/>
              <a:t>The </a:t>
            </a:r>
            <a:r>
              <a:rPr lang="en-US" sz="1700" dirty="0"/>
              <a:t>two gases are mixed, and </a:t>
            </a:r>
            <a:r>
              <a:rPr lang="en-US" sz="1700" b="1" dirty="0">
                <a:solidFill>
                  <a:srgbClr val="FF0000"/>
                </a:solidFill>
              </a:rPr>
              <a:t>scrubbed </a:t>
            </a:r>
            <a:r>
              <a:rPr lang="en-US" sz="1700" dirty="0"/>
              <a:t>(cleaned) to </a:t>
            </a:r>
            <a:r>
              <a:rPr lang="en-US" sz="1700" dirty="0" smtClean="0"/>
              <a:t>remove impurities</a:t>
            </a:r>
            <a:r>
              <a:rPr lang="en-US" sz="1700" dirty="0"/>
              <a:t>.</a:t>
            </a:r>
          </a:p>
          <a:p>
            <a:pPr marL="355600" indent="-355600">
              <a:buClr>
                <a:srgbClr val="C00000"/>
              </a:buClr>
              <a:buSzPct val="100000"/>
              <a:buFont typeface="+mj-lt"/>
              <a:buAutoNum type="arabicPeriod"/>
            </a:pPr>
            <a:r>
              <a:rPr lang="en-US" sz="1700" dirty="0" smtClean="0"/>
              <a:t>The </a:t>
            </a:r>
            <a:r>
              <a:rPr lang="en-US" sz="1700" dirty="0"/>
              <a:t>gas mixture is compressed. More and more gas is pumped </a:t>
            </a:r>
            <a:r>
              <a:rPr lang="en-US" sz="1700" dirty="0" smtClean="0"/>
              <a:t>in, until </a:t>
            </a:r>
            <a:r>
              <a:rPr lang="en-US" sz="1700" dirty="0"/>
              <a:t>the pressure reaches 200 atmospheres.</a:t>
            </a:r>
          </a:p>
          <a:p>
            <a:pPr marL="355600" indent="-355600">
              <a:buClr>
                <a:srgbClr val="C00000"/>
              </a:buClr>
              <a:buSzPct val="100000"/>
              <a:buFont typeface="+mj-lt"/>
              <a:buAutoNum type="arabicPeriod"/>
            </a:pPr>
            <a:r>
              <a:rPr lang="en-US" sz="1700" dirty="0" smtClean="0"/>
              <a:t>The </a:t>
            </a:r>
            <a:r>
              <a:rPr lang="en-US" sz="1700" dirty="0"/>
              <a:t>compressed gas flows to the converter – a round tank with beds </a:t>
            </a:r>
            <a:r>
              <a:rPr lang="en-US" sz="1700" dirty="0" smtClean="0"/>
              <a:t>of hot </a:t>
            </a:r>
            <a:r>
              <a:rPr lang="en-US" sz="1700" dirty="0"/>
              <a:t>iron at 450 °C. The iron </a:t>
            </a:r>
            <a:r>
              <a:rPr lang="en-US" sz="1700" dirty="0" err="1"/>
              <a:t>catalyses</a:t>
            </a:r>
            <a:r>
              <a:rPr lang="en-US" sz="1700" dirty="0"/>
              <a:t> the reversible </a:t>
            </a:r>
            <a:r>
              <a:rPr lang="en-US" sz="1700" dirty="0" smtClean="0"/>
              <a:t>reaction:</a:t>
            </a:r>
            <a:br>
              <a:rPr lang="en-US" sz="1700" dirty="0" smtClean="0"/>
            </a:br>
            <a:r>
              <a:rPr lang="en-US" sz="1700" dirty="0" smtClean="0"/>
              <a:t>	</a:t>
            </a:r>
            <a:r>
              <a:rPr lang="en-US" sz="1700" b="1" dirty="0" smtClean="0">
                <a:solidFill>
                  <a:srgbClr val="FF0000"/>
                </a:solidFill>
              </a:rPr>
              <a:t>N</a:t>
            </a:r>
            <a:r>
              <a:rPr lang="en-US" sz="1700" b="1" baseline="-25000" dirty="0" smtClean="0">
                <a:solidFill>
                  <a:srgbClr val="FF0000"/>
                </a:solidFill>
              </a:rPr>
              <a:t>2</a:t>
            </a:r>
            <a:r>
              <a:rPr lang="en-US" sz="1700" b="1" dirty="0" smtClean="0">
                <a:solidFill>
                  <a:srgbClr val="FF0000"/>
                </a:solidFill>
              </a:rPr>
              <a:t> </a:t>
            </a:r>
            <a:r>
              <a:rPr lang="en-US" sz="1700" b="1" dirty="0">
                <a:solidFill>
                  <a:srgbClr val="FF0000"/>
                </a:solidFill>
              </a:rPr>
              <a:t>(</a:t>
            </a:r>
            <a:r>
              <a:rPr lang="en-US" sz="1700" b="1" i="1" dirty="0">
                <a:solidFill>
                  <a:srgbClr val="FF0000"/>
                </a:solidFill>
              </a:rPr>
              <a:t>g</a:t>
            </a:r>
            <a:r>
              <a:rPr lang="en-US" sz="1700" b="1" dirty="0">
                <a:solidFill>
                  <a:srgbClr val="FF0000"/>
                </a:solidFill>
              </a:rPr>
              <a:t>) </a:t>
            </a:r>
            <a:r>
              <a:rPr lang="en-US" sz="1700" b="1" dirty="0" smtClean="0">
                <a:solidFill>
                  <a:srgbClr val="FF0000"/>
                </a:solidFill>
              </a:rPr>
              <a:t>+ </a:t>
            </a:r>
            <a:r>
              <a:rPr lang="en-US" sz="1700" b="1" dirty="0">
                <a:solidFill>
                  <a:srgbClr val="FF0000"/>
                </a:solidFill>
              </a:rPr>
              <a:t>3H</a:t>
            </a:r>
            <a:r>
              <a:rPr lang="en-US" sz="1700" b="1" baseline="-25000" dirty="0">
                <a:solidFill>
                  <a:srgbClr val="FF0000"/>
                </a:solidFill>
              </a:rPr>
              <a:t>2</a:t>
            </a:r>
            <a:r>
              <a:rPr lang="en-US" sz="1700" b="1" dirty="0">
                <a:solidFill>
                  <a:srgbClr val="FF0000"/>
                </a:solidFill>
              </a:rPr>
              <a:t> (</a:t>
            </a:r>
            <a:r>
              <a:rPr lang="en-US" sz="1700" b="1" i="1" dirty="0">
                <a:solidFill>
                  <a:srgbClr val="FF0000"/>
                </a:solidFill>
              </a:rPr>
              <a:t>g</a:t>
            </a:r>
            <a:r>
              <a:rPr lang="en-US" sz="1700" b="1" dirty="0">
                <a:solidFill>
                  <a:srgbClr val="FF0000"/>
                </a:solidFill>
              </a:rPr>
              <a:t>) </a:t>
            </a:r>
            <a:r>
              <a:rPr lang="en-US" sz="1700" b="1" dirty="0" smtClean="0">
                <a:solidFill>
                  <a:srgbClr val="FF0000"/>
                </a:solidFill>
              </a:rPr>
              <a:t>            2NH</a:t>
            </a:r>
            <a:r>
              <a:rPr lang="en-US" sz="1700" b="1" baseline="-25000" dirty="0" smtClean="0">
                <a:solidFill>
                  <a:srgbClr val="FF0000"/>
                </a:solidFill>
              </a:rPr>
              <a:t>3</a:t>
            </a:r>
            <a:r>
              <a:rPr lang="en-US" sz="1700" b="1" dirty="0" smtClean="0">
                <a:solidFill>
                  <a:srgbClr val="FF0000"/>
                </a:solidFill>
              </a:rPr>
              <a:t> </a:t>
            </a:r>
            <a:r>
              <a:rPr lang="en-US" sz="1700" b="1" dirty="0">
                <a:solidFill>
                  <a:srgbClr val="FF0000"/>
                </a:solidFill>
              </a:rPr>
              <a:t>(</a:t>
            </a:r>
            <a:r>
              <a:rPr lang="en-US" sz="1700" b="1" i="1" dirty="0" smtClean="0">
                <a:solidFill>
                  <a:srgbClr val="FF0000"/>
                </a:solidFill>
              </a:rPr>
              <a:t>g</a:t>
            </a:r>
            <a:r>
              <a:rPr lang="en-US" sz="1700" b="1" dirty="0" smtClean="0">
                <a:solidFill>
                  <a:srgbClr val="FF0000"/>
                </a:solidFill>
              </a:rPr>
              <a:t>)</a:t>
            </a:r>
            <a:br>
              <a:rPr lang="en-US" sz="1700" b="1" dirty="0" smtClean="0">
                <a:solidFill>
                  <a:srgbClr val="FF0000"/>
                </a:solidFill>
              </a:rPr>
            </a:br>
            <a:r>
              <a:rPr lang="en-US" sz="1700" dirty="0" smtClean="0"/>
              <a:t>But </a:t>
            </a:r>
            <a:r>
              <a:rPr lang="en-US" sz="1700" dirty="0"/>
              <a:t>only 15% of the mixture leaving the converter is ammonia.</a:t>
            </a:r>
          </a:p>
          <a:p>
            <a:pPr marL="355600" indent="-355600">
              <a:buClr>
                <a:srgbClr val="C00000"/>
              </a:buClr>
              <a:buSzPct val="100000"/>
              <a:buFont typeface="+mj-lt"/>
              <a:buAutoNum type="arabicPeriod"/>
            </a:pPr>
            <a:r>
              <a:rPr lang="en-US" sz="1700" dirty="0" smtClean="0"/>
              <a:t>The </a:t>
            </a:r>
            <a:r>
              <a:rPr lang="en-US" sz="1700" dirty="0"/>
              <a:t>mixture is cooled until the ammonia condenses to a </a:t>
            </a:r>
            <a:r>
              <a:rPr lang="en-US" sz="1700" dirty="0" smtClean="0"/>
              <a:t>liquid. The </a:t>
            </a:r>
            <a:r>
              <a:rPr lang="en-US" sz="1700" dirty="0"/>
              <a:t>nitrogen and hydrogen are recycled to the converter for </a:t>
            </a:r>
            <a:r>
              <a:rPr lang="en-US" sz="1700" dirty="0" smtClean="0"/>
              <a:t>another chance </a:t>
            </a:r>
            <a:r>
              <a:rPr lang="en-US" sz="1700" dirty="0"/>
              <a:t>to react. Steps 3 and 4 are continually repeated.</a:t>
            </a:r>
          </a:p>
          <a:p>
            <a:pPr marL="355600" indent="-355600">
              <a:buClr>
                <a:srgbClr val="C00000"/>
              </a:buClr>
              <a:buSzPct val="100000"/>
              <a:buFont typeface="+mj-lt"/>
              <a:buAutoNum type="arabicPeriod"/>
            </a:pPr>
            <a:r>
              <a:rPr lang="en-US" sz="1700" dirty="0" smtClean="0"/>
              <a:t>The </a:t>
            </a:r>
            <a:r>
              <a:rPr lang="en-US" sz="1700" dirty="0"/>
              <a:t>ammonia is run into tanks, and stored as a liquid under pressure.</a:t>
            </a:r>
            <a:endParaRPr lang="en-US" sz="1700" b="1" dirty="0">
              <a:solidFill>
                <a:srgbClr val="FF0000"/>
              </a:solidFill>
            </a:endParaRPr>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225</a:t>
            </a:r>
            <a:endParaRPr lang="en-GB" sz="960" b="1" dirty="0">
              <a:latin typeface="Arial" panose="020B0604020202020204" pitchFamily="34" charset="0"/>
              <a:cs typeface="Arial" panose="020B0604020202020204" pitchFamily="34" charset="0"/>
            </a:endParaRPr>
          </a:p>
        </p:txBody>
      </p:sp>
      <p:grpSp>
        <p:nvGrpSpPr>
          <p:cNvPr id="12" name="Group 11"/>
          <p:cNvGrpSpPr/>
          <p:nvPr/>
        </p:nvGrpSpPr>
        <p:grpSpPr>
          <a:xfrm>
            <a:off x="2879812" y="4293096"/>
            <a:ext cx="432048" cy="216024"/>
            <a:chOff x="6804248" y="4869160"/>
            <a:chExt cx="1080120" cy="432048"/>
          </a:xfrm>
        </p:grpSpPr>
        <p:grpSp>
          <p:nvGrpSpPr>
            <p:cNvPr id="11" name="Group 10"/>
            <p:cNvGrpSpPr/>
            <p:nvPr/>
          </p:nvGrpSpPr>
          <p:grpSpPr>
            <a:xfrm>
              <a:off x="6804248" y="4869160"/>
              <a:ext cx="1080120" cy="144016"/>
              <a:chOff x="6804248" y="4869160"/>
              <a:chExt cx="1080120" cy="144016"/>
            </a:xfrm>
          </p:grpSpPr>
          <p:cxnSp>
            <p:nvCxnSpPr>
              <p:cNvPr id="6" name="Straight Connector 5"/>
              <p:cNvCxnSpPr/>
              <p:nvPr/>
            </p:nvCxnSpPr>
            <p:spPr>
              <a:xfrm>
                <a:off x="6804248" y="5013176"/>
                <a:ext cx="10801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7668344" y="4869160"/>
                <a:ext cx="216024"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rot="10800000">
              <a:off x="6804248" y="5157192"/>
              <a:ext cx="1080120" cy="144016"/>
              <a:chOff x="6804248" y="4869160"/>
              <a:chExt cx="1080120" cy="144016"/>
            </a:xfrm>
          </p:grpSpPr>
          <p:cxnSp>
            <p:nvCxnSpPr>
              <p:cNvPr id="15" name="Straight Connector 14"/>
              <p:cNvCxnSpPr/>
              <p:nvPr/>
            </p:nvCxnSpPr>
            <p:spPr>
              <a:xfrm>
                <a:off x="6804248" y="5013176"/>
                <a:ext cx="10801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668344" y="4869160"/>
                <a:ext cx="216024"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sp>
        <p:nvSpPr>
          <p:cNvPr id="18" name="Rectangle 17"/>
          <p:cNvSpPr/>
          <p:nvPr/>
        </p:nvSpPr>
        <p:spPr>
          <a:xfrm>
            <a:off x="6228184" y="1124742"/>
            <a:ext cx="2664296" cy="5509200"/>
          </a:xfrm>
          <a:prstGeom prst="rect">
            <a:avLst/>
          </a:prstGeom>
          <a:solidFill>
            <a:srgbClr val="AAE1FA"/>
          </a:solidFill>
          <a:ln w="57150">
            <a:solidFill>
              <a:srgbClr val="002060"/>
            </a:solidFill>
          </a:ln>
        </p:spPr>
        <p:txBody>
          <a:bodyPr wrap="square" anchor="t" anchorCtr="0">
            <a:spAutoFit/>
          </a:bodyPr>
          <a:lstStyle/>
          <a:p>
            <a:pPr>
              <a:buClr>
                <a:srgbClr val="C00000"/>
              </a:buClr>
              <a:tabLst>
                <a:tab pos="2420938" algn="l"/>
              </a:tabLst>
            </a:pPr>
            <a:r>
              <a:rPr lang="en-US" sz="1700" b="1" dirty="0">
                <a:solidFill>
                  <a:srgbClr val="B21212"/>
                </a:solidFill>
                <a:latin typeface="Arial" panose="020B0604020202020204" pitchFamily="34" charset="0"/>
                <a:cs typeface="Arial" panose="020B0604020202020204" pitchFamily="34" charset="0"/>
              </a:rPr>
              <a:t>Obtaining the </a:t>
            </a:r>
            <a:r>
              <a:rPr lang="en-US" sz="1700" b="1" dirty="0" smtClean="0">
                <a:solidFill>
                  <a:srgbClr val="B21212"/>
                </a:solidFill>
                <a:latin typeface="Arial" panose="020B0604020202020204" pitchFamily="34" charset="0"/>
                <a:cs typeface="Arial" panose="020B0604020202020204" pitchFamily="34" charset="0"/>
              </a:rPr>
              <a:t>reactants</a:t>
            </a:r>
            <a:r>
              <a:rPr lang="en-US" b="1" dirty="0" smtClean="0">
                <a:solidFill>
                  <a:srgbClr val="B21212"/>
                </a:solidFill>
                <a:latin typeface="Arial" panose="020B0604020202020204" pitchFamily="34" charset="0"/>
                <a:cs typeface="Arial" panose="020B0604020202020204" pitchFamily="34" charset="0"/>
              </a:rPr>
              <a:t/>
            </a:r>
            <a:br>
              <a:rPr lang="en-US" b="1" dirty="0" smtClean="0">
                <a:solidFill>
                  <a:srgbClr val="B21212"/>
                </a:solidFill>
                <a:latin typeface="Arial" panose="020B0604020202020204" pitchFamily="34" charset="0"/>
                <a:cs typeface="Arial" panose="020B0604020202020204" pitchFamily="34" charset="0"/>
              </a:rPr>
            </a:br>
            <a:r>
              <a:rPr lang="en-US" b="1" dirty="0" smtClean="0">
                <a:solidFill>
                  <a:srgbClr val="B21212"/>
                </a:solidFill>
                <a:latin typeface="Arial" panose="020B0604020202020204" pitchFamily="34" charset="0"/>
                <a:cs typeface="Arial" panose="020B0604020202020204" pitchFamily="34" charset="0"/>
              </a:rPr>
              <a:t/>
            </a:r>
            <a:br>
              <a:rPr lang="en-US" b="1" dirty="0" smtClean="0">
                <a:solidFill>
                  <a:srgbClr val="B21212"/>
                </a:solidFill>
                <a:latin typeface="Arial" panose="020B0604020202020204" pitchFamily="34" charset="0"/>
                <a:cs typeface="Arial" panose="020B0604020202020204" pitchFamily="34" charset="0"/>
              </a:rPr>
            </a:br>
            <a:r>
              <a:rPr lang="en-US" b="1" dirty="0" smtClean="0">
                <a:solidFill>
                  <a:srgbClr val="B21212"/>
                </a:solidFill>
                <a:latin typeface="Arial" panose="020B0604020202020204" pitchFamily="34" charset="0"/>
                <a:cs typeface="Arial" panose="020B0604020202020204" pitchFamily="34" charset="0"/>
              </a:rPr>
              <a:t/>
            </a:r>
            <a:br>
              <a:rPr lang="en-US" b="1" dirty="0" smtClean="0">
                <a:solidFill>
                  <a:srgbClr val="B21212"/>
                </a:solidFill>
                <a:latin typeface="Arial" panose="020B0604020202020204" pitchFamily="34" charset="0"/>
                <a:cs typeface="Arial" panose="020B0604020202020204" pitchFamily="34" charset="0"/>
              </a:rPr>
            </a:br>
            <a:r>
              <a:rPr lang="en-US" b="1" dirty="0" smtClean="0">
                <a:solidFill>
                  <a:srgbClr val="B21212"/>
                </a:solidFill>
                <a:latin typeface="Arial" panose="020B0604020202020204" pitchFamily="34" charset="0"/>
                <a:cs typeface="Arial" panose="020B0604020202020204" pitchFamily="34" charset="0"/>
              </a:rPr>
              <a:t/>
            </a:r>
            <a:br>
              <a:rPr lang="en-US" b="1" dirty="0" smtClean="0">
                <a:solidFill>
                  <a:srgbClr val="B21212"/>
                </a:solidFill>
                <a:latin typeface="Arial" panose="020B0604020202020204" pitchFamily="34" charset="0"/>
                <a:cs typeface="Arial" panose="020B0604020202020204" pitchFamily="34" charset="0"/>
              </a:rPr>
            </a:br>
            <a:r>
              <a:rPr lang="en-US" b="1" dirty="0" smtClean="0">
                <a:solidFill>
                  <a:srgbClr val="B21212"/>
                </a:solidFill>
                <a:latin typeface="Arial" panose="020B0604020202020204" pitchFamily="34" charset="0"/>
                <a:cs typeface="Arial" panose="020B0604020202020204" pitchFamily="34" charset="0"/>
              </a:rPr>
              <a:t/>
            </a:r>
            <a:br>
              <a:rPr lang="en-US" b="1" dirty="0" smtClean="0">
                <a:solidFill>
                  <a:srgbClr val="B21212"/>
                </a:solidFill>
                <a:latin typeface="Arial" panose="020B0604020202020204" pitchFamily="34" charset="0"/>
                <a:cs typeface="Arial" panose="020B0604020202020204" pitchFamily="34" charset="0"/>
              </a:rPr>
            </a:br>
            <a:r>
              <a:rPr lang="en-US" b="1" dirty="0" smtClean="0">
                <a:solidFill>
                  <a:srgbClr val="B21212"/>
                </a:solidFill>
                <a:latin typeface="Arial" panose="020B0604020202020204" pitchFamily="34" charset="0"/>
                <a:cs typeface="Arial" panose="020B0604020202020204" pitchFamily="34" charset="0"/>
              </a:rPr>
              <a:t/>
            </a:r>
            <a:br>
              <a:rPr lang="en-US" b="1" dirty="0" smtClean="0">
                <a:solidFill>
                  <a:srgbClr val="B21212"/>
                </a:solidFill>
                <a:latin typeface="Arial" panose="020B0604020202020204" pitchFamily="34" charset="0"/>
                <a:cs typeface="Arial" panose="020B0604020202020204" pitchFamily="34" charset="0"/>
              </a:rPr>
            </a:br>
            <a:r>
              <a:rPr lang="en-US" b="1" dirty="0" smtClean="0">
                <a:solidFill>
                  <a:srgbClr val="B21212"/>
                </a:solidFill>
                <a:latin typeface="Arial" panose="020B0604020202020204" pitchFamily="34" charset="0"/>
                <a:cs typeface="Arial" panose="020B0604020202020204" pitchFamily="34" charset="0"/>
              </a:rPr>
              <a:t/>
            </a:r>
            <a:br>
              <a:rPr lang="en-US" b="1" dirty="0" smtClean="0">
                <a:solidFill>
                  <a:srgbClr val="B21212"/>
                </a:solidFill>
                <a:latin typeface="Arial" panose="020B0604020202020204" pitchFamily="34" charset="0"/>
                <a:cs typeface="Arial" panose="020B0604020202020204" pitchFamily="34" charset="0"/>
              </a:rPr>
            </a:br>
            <a:r>
              <a:rPr lang="en-US" b="1" dirty="0" smtClean="0">
                <a:solidFill>
                  <a:srgbClr val="B21212"/>
                </a:solidFill>
                <a:latin typeface="Arial" panose="020B0604020202020204" pitchFamily="34" charset="0"/>
                <a:cs typeface="Arial" panose="020B0604020202020204" pitchFamily="34" charset="0"/>
              </a:rPr>
              <a:t/>
            </a:r>
            <a:br>
              <a:rPr lang="en-US" b="1" dirty="0" smtClean="0">
                <a:solidFill>
                  <a:srgbClr val="B21212"/>
                </a:solidFill>
                <a:latin typeface="Arial" panose="020B0604020202020204" pitchFamily="34" charset="0"/>
                <a:cs typeface="Arial" panose="020B0604020202020204" pitchFamily="34" charset="0"/>
              </a:rPr>
            </a:br>
            <a:r>
              <a:rPr lang="en-US" b="1" dirty="0" smtClean="0">
                <a:solidFill>
                  <a:srgbClr val="B21212"/>
                </a:solidFill>
                <a:latin typeface="Arial" panose="020B0604020202020204" pitchFamily="34" charset="0"/>
                <a:cs typeface="Arial" panose="020B0604020202020204" pitchFamily="34" charset="0"/>
              </a:rPr>
              <a:t/>
            </a:r>
            <a:br>
              <a:rPr lang="en-US" b="1" dirty="0" smtClean="0">
                <a:solidFill>
                  <a:srgbClr val="B21212"/>
                </a:solidFill>
                <a:latin typeface="Arial" panose="020B0604020202020204" pitchFamily="34" charset="0"/>
                <a:cs typeface="Arial" panose="020B0604020202020204" pitchFamily="34" charset="0"/>
              </a:rPr>
            </a:br>
            <a:r>
              <a:rPr lang="en-US" b="1" dirty="0" smtClean="0">
                <a:solidFill>
                  <a:srgbClr val="B21212"/>
                </a:solidFill>
                <a:latin typeface="Arial" panose="020B0604020202020204" pitchFamily="34" charset="0"/>
                <a:cs typeface="Arial" panose="020B0604020202020204" pitchFamily="34" charset="0"/>
              </a:rPr>
              <a:t/>
            </a:r>
            <a:br>
              <a:rPr lang="en-US" b="1" dirty="0" smtClean="0">
                <a:solidFill>
                  <a:srgbClr val="B21212"/>
                </a:solidFill>
                <a:latin typeface="Arial" panose="020B0604020202020204" pitchFamily="34" charset="0"/>
                <a:cs typeface="Arial" panose="020B0604020202020204" pitchFamily="34" charset="0"/>
              </a:rPr>
            </a:br>
            <a:r>
              <a:rPr lang="en-US" b="1" dirty="0" smtClean="0">
                <a:solidFill>
                  <a:srgbClr val="B21212"/>
                </a:solidFill>
                <a:latin typeface="Arial" panose="020B0604020202020204" pitchFamily="34" charset="0"/>
                <a:cs typeface="Arial" panose="020B0604020202020204" pitchFamily="34" charset="0"/>
              </a:rPr>
              <a:t/>
            </a:r>
            <a:br>
              <a:rPr lang="en-US" b="1" dirty="0" smtClean="0">
                <a:solidFill>
                  <a:srgbClr val="B21212"/>
                </a:solidFill>
                <a:latin typeface="Arial" panose="020B0604020202020204" pitchFamily="34" charset="0"/>
                <a:cs typeface="Arial" panose="020B0604020202020204" pitchFamily="34" charset="0"/>
              </a:rPr>
            </a:br>
            <a:r>
              <a:rPr lang="en-US" b="1" dirty="0" smtClean="0">
                <a:solidFill>
                  <a:srgbClr val="B21212"/>
                </a:solidFill>
                <a:latin typeface="Arial" panose="020B0604020202020204" pitchFamily="34" charset="0"/>
                <a:cs typeface="Arial" panose="020B0604020202020204" pitchFamily="34" charset="0"/>
              </a:rPr>
              <a:t/>
            </a:r>
            <a:br>
              <a:rPr lang="en-US" b="1" dirty="0" smtClean="0">
                <a:solidFill>
                  <a:srgbClr val="B21212"/>
                </a:solidFill>
                <a:latin typeface="Arial" panose="020B0604020202020204" pitchFamily="34" charset="0"/>
                <a:cs typeface="Arial" panose="020B0604020202020204" pitchFamily="34" charset="0"/>
              </a:rPr>
            </a:br>
            <a:r>
              <a:rPr lang="en-US" b="1" dirty="0" smtClean="0">
                <a:solidFill>
                  <a:srgbClr val="B21212"/>
                </a:solidFill>
                <a:latin typeface="Arial" panose="020B0604020202020204" pitchFamily="34" charset="0"/>
                <a:cs typeface="Arial" panose="020B0604020202020204" pitchFamily="34" charset="0"/>
              </a:rPr>
              <a:t/>
            </a:r>
            <a:br>
              <a:rPr lang="en-US" b="1" dirty="0" smtClean="0">
                <a:solidFill>
                  <a:srgbClr val="B21212"/>
                </a:solidFill>
                <a:latin typeface="Arial" panose="020B0604020202020204" pitchFamily="34" charset="0"/>
                <a:cs typeface="Arial" panose="020B0604020202020204" pitchFamily="34" charset="0"/>
              </a:rPr>
            </a:br>
            <a:r>
              <a:rPr lang="en-US" b="1" dirty="0" smtClean="0">
                <a:solidFill>
                  <a:srgbClr val="B21212"/>
                </a:solidFill>
                <a:latin typeface="Arial" panose="020B0604020202020204" pitchFamily="34" charset="0"/>
                <a:cs typeface="Arial" panose="020B0604020202020204" pitchFamily="34" charset="0"/>
              </a:rPr>
              <a:t/>
            </a:r>
            <a:br>
              <a:rPr lang="en-US" b="1" dirty="0" smtClean="0">
                <a:solidFill>
                  <a:srgbClr val="B21212"/>
                </a:solidFill>
                <a:latin typeface="Arial" panose="020B0604020202020204" pitchFamily="34" charset="0"/>
                <a:cs typeface="Arial" panose="020B0604020202020204" pitchFamily="34" charset="0"/>
              </a:rPr>
            </a:br>
            <a:endParaRPr lang="en-US" b="1" dirty="0" smtClean="0">
              <a:solidFill>
                <a:srgbClr val="B21212"/>
              </a:solidFill>
              <a:latin typeface="Arial" panose="020B0604020202020204" pitchFamily="34" charset="0"/>
              <a:cs typeface="Arial" panose="020B0604020202020204" pitchFamily="34" charset="0"/>
            </a:endParaRPr>
          </a:p>
          <a:p>
            <a:pPr>
              <a:buClr>
                <a:srgbClr val="C00000"/>
              </a:buClr>
              <a:tabLst>
                <a:tab pos="2420938" algn="l"/>
              </a:tabLst>
            </a:pPr>
            <a:r>
              <a:rPr lang="en-US" b="1" dirty="0" smtClean="0">
                <a:solidFill>
                  <a:srgbClr val="B21212"/>
                </a:solidFill>
                <a:latin typeface="Arial" panose="020B0604020202020204" pitchFamily="34" charset="0"/>
                <a:cs typeface="Arial" panose="020B0604020202020204" pitchFamily="34" charset="0"/>
              </a:rPr>
              <a:t/>
            </a:r>
            <a:br>
              <a:rPr lang="en-US" b="1" dirty="0" smtClean="0">
                <a:solidFill>
                  <a:srgbClr val="B21212"/>
                </a:solidFill>
                <a:latin typeface="Arial" panose="020B0604020202020204" pitchFamily="34" charset="0"/>
                <a:cs typeface="Arial" panose="020B0604020202020204" pitchFamily="34" charset="0"/>
              </a:rPr>
            </a:br>
            <a:r>
              <a:rPr lang="en-US" b="1" dirty="0" smtClean="0">
                <a:solidFill>
                  <a:srgbClr val="B21212"/>
                </a:solidFill>
                <a:latin typeface="Arial" panose="020B0604020202020204" pitchFamily="34" charset="0"/>
                <a:cs typeface="Arial" panose="020B0604020202020204" pitchFamily="34" charset="0"/>
              </a:rPr>
              <a:t/>
            </a:r>
            <a:br>
              <a:rPr lang="en-US" b="1" dirty="0" smtClean="0">
                <a:solidFill>
                  <a:srgbClr val="B21212"/>
                </a:solidFill>
                <a:latin typeface="Arial" panose="020B0604020202020204" pitchFamily="34" charset="0"/>
                <a:cs typeface="Arial" panose="020B0604020202020204" pitchFamily="34" charset="0"/>
              </a:rPr>
            </a:br>
            <a:r>
              <a:rPr lang="en-US" b="1" dirty="0" smtClean="0">
                <a:solidFill>
                  <a:srgbClr val="B21212"/>
                </a:solidFill>
                <a:latin typeface="Arial" panose="020B0604020202020204" pitchFamily="34" charset="0"/>
                <a:cs typeface="Arial" panose="020B0604020202020204" pitchFamily="34" charset="0"/>
              </a:rPr>
              <a:t/>
            </a:r>
            <a:br>
              <a:rPr lang="en-US" b="1" dirty="0" smtClean="0">
                <a:solidFill>
                  <a:srgbClr val="B21212"/>
                </a:solidFill>
                <a:latin typeface="Arial" panose="020B0604020202020204" pitchFamily="34" charset="0"/>
                <a:cs typeface="Arial" panose="020B0604020202020204" pitchFamily="34" charset="0"/>
              </a:rPr>
            </a:br>
            <a:r>
              <a:rPr lang="en-US" sz="1100" b="1" dirty="0" smtClean="0">
                <a:solidFill>
                  <a:srgbClr val="B21212"/>
                </a:solidFill>
                <a:latin typeface="Arial" panose="020B0604020202020204" pitchFamily="34" charset="0"/>
                <a:cs typeface="Arial" panose="020B0604020202020204" pitchFamily="34" charset="0"/>
              </a:rPr>
              <a:t/>
            </a:r>
            <a:br>
              <a:rPr lang="en-US" sz="1100" b="1" dirty="0" smtClean="0">
                <a:solidFill>
                  <a:srgbClr val="B21212"/>
                </a:solidFill>
                <a:latin typeface="Arial" panose="020B0604020202020204" pitchFamily="34" charset="0"/>
                <a:cs typeface="Arial" panose="020B0604020202020204" pitchFamily="34" charset="0"/>
              </a:rPr>
            </a:br>
            <a:endParaRPr lang="en-US" b="1" dirty="0" smtClean="0">
              <a:solidFill>
                <a:srgbClr val="B21212"/>
              </a:solidFill>
              <a:latin typeface="Arial" panose="020B0604020202020204" pitchFamily="34" charset="0"/>
              <a:cs typeface="Arial" panose="020B0604020202020204" pitchFamily="34" charset="0"/>
            </a:endParaRPr>
          </a:p>
        </p:txBody>
      </p:sp>
      <p:sp>
        <p:nvSpPr>
          <p:cNvPr id="19" name="Oval 18"/>
          <p:cNvSpPr/>
          <p:nvPr/>
        </p:nvSpPr>
        <p:spPr>
          <a:xfrm rot="1792718">
            <a:off x="8624341" y="984402"/>
            <a:ext cx="411236"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
        <p:nvSpPr>
          <p:cNvPr id="13" name="Rectangle 12"/>
          <p:cNvSpPr/>
          <p:nvPr/>
        </p:nvSpPr>
        <p:spPr>
          <a:xfrm>
            <a:off x="6300192" y="1462587"/>
            <a:ext cx="2520280" cy="211042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latin typeface="Arial" panose="020B0604020202020204" pitchFamily="34" charset="0"/>
                <a:cs typeface="Arial" panose="020B0604020202020204" pitchFamily="34" charset="0"/>
              </a:rPr>
              <a:t>Nitrogen</a:t>
            </a:r>
          </a:p>
          <a:p>
            <a:r>
              <a:rPr lang="en-US" sz="1400" dirty="0">
                <a:solidFill>
                  <a:schemeClr val="tx1"/>
                </a:solidFill>
                <a:latin typeface="Arial" panose="020B0604020202020204" pitchFamily="34" charset="0"/>
                <a:cs typeface="Arial" panose="020B0604020202020204" pitchFamily="34" charset="0"/>
              </a:rPr>
              <a:t>Air is nearly 80% nitrogen, </a:t>
            </a:r>
            <a:r>
              <a:rPr lang="en-US" sz="1400" dirty="0" smtClean="0">
                <a:solidFill>
                  <a:schemeClr val="tx1"/>
                </a:solidFill>
                <a:latin typeface="Arial" panose="020B0604020202020204" pitchFamily="34" charset="0"/>
                <a:cs typeface="Arial" panose="020B0604020202020204" pitchFamily="34" charset="0"/>
              </a:rPr>
              <a:t>and 20</a:t>
            </a:r>
            <a:r>
              <a:rPr lang="en-US" sz="1400" dirty="0">
                <a:solidFill>
                  <a:schemeClr val="tx1"/>
                </a:solidFill>
                <a:latin typeface="Arial" panose="020B0604020202020204" pitchFamily="34" charset="0"/>
                <a:cs typeface="Arial" panose="020B0604020202020204" pitchFamily="34" charset="0"/>
              </a:rPr>
              <a:t>% oxygen. The oxygen </a:t>
            </a:r>
            <a:r>
              <a:rPr lang="en-US" sz="1400" dirty="0" smtClean="0">
                <a:solidFill>
                  <a:schemeClr val="tx1"/>
                </a:solidFill>
                <a:latin typeface="Arial" panose="020B0604020202020204" pitchFamily="34" charset="0"/>
                <a:cs typeface="Arial" panose="020B0604020202020204" pitchFamily="34" charset="0"/>
              </a:rPr>
              <a:t>is removed </a:t>
            </a:r>
            <a:r>
              <a:rPr lang="en-US" sz="1400" dirty="0">
                <a:solidFill>
                  <a:schemeClr val="tx1"/>
                </a:solidFill>
                <a:latin typeface="Arial" panose="020B0604020202020204" pitchFamily="34" charset="0"/>
                <a:cs typeface="Arial" panose="020B0604020202020204" pitchFamily="34" charset="0"/>
              </a:rPr>
              <a:t>by burning hydrogen:</a:t>
            </a:r>
          </a:p>
          <a:p>
            <a:r>
              <a:rPr lang="en-US" sz="1400" b="1" dirty="0">
                <a:solidFill>
                  <a:srgbClr val="FF0000"/>
                </a:solidFill>
                <a:latin typeface="Arial" panose="020B0604020202020204" pitchFamily="34" charset="0"/>
                <a:cs typeface="Arial" panose="020B0604020202020204" pitchFamily="34" charset="0"/>
              </a:rPr>
              <a:t>2H</a:t>
            </a:r>
            <a:r>
              <a:rPr lang="en-US" sz="1400" b="1" baseline="-25000" dirty="0">
                <a:solidFill>
                  <a:srgbClr val="FF0000"/>
                </a:solidFill>
                <a:latin typeface="Arial" panose="020B0604020202020204" pitchFamily="34" charset="0"/>
                <a:cs typeface="Arial" panose="020B0604020202020204" pitchFamily="34" charset="0"/>
              </a:rPr>
              <a:t>2</a:t>
            </a:r>
            <a:r>
              <a:rPr lang="en-US" sz="1400" b="1" dirty="0">
                <a:solidFill>
                  <a:srgbClr val="FF0000"/>
                </a:solidFill>
                <a:latin typeface="Arial" panose="020B0604020202020204" pitchFamily="34" charset="0"/>
                <a:cs typeface="Arial" panose="020B0604020202020204" pitchFamily="34" charset="0"/>
              </a:rPr>
              <a:t> (</a:t>
            </a:r>
            <a:r>
              <a:rPr lang="en-US" sz="1400" b="1" i="1" dirty="0">
                <a:solidFill>
                  <a:srgbClr val="FF0000"/>
                </a:solidFill>
                <a:latin typeface="Arial" panose="020B0604020202020204" pitchFamily="34" charset="0"/>
                <a:cs typeface="Arial" panose="020B0604020202020204" pitchFamily="34" charset="0"/>
              </a:rPr>
              <a:t>g</a:t>
            </a:r>
            <a:r>
              <a:rPr lang="en-US" sz="1400" b="1" dirty="0">
                <a:solidFill>
                  <a:srgbClr val="FF0000"/>
                </a:solidFill>
                <a:latin typeface="Arial" panose="020B0604020202020204" pitchFamily="34" charset="0"/>
                <a:cs typeface="Arial" panose="020B0604020202020204" pitchFamily="34" charset="0"/>
              </a:rPr>
              <a:t>) </a:t>
            </a:r>
            <a:r>
              <a:rPr lang="en-US" sz="1400" b="1" dirty="0" smtClean="0">
                <a:solidFill>
                  <a:srgbClr val="FF0000"/>
                </a:solidFill>
                <a:latin typeface="Arial" panose="020B0604020202020204" pitchFamily="34" charset="0"/>
                <a:cs typeface="Arial" panose="020B0604020202020204" pitchFamily="34" charset="0"/>
              </a:rPr>
              <a:t>+ </a:t>
            </a:r>
            <a:r>
              <a:rPr lang="en-US" sz="1400" b="1" dirty="0">
                <a:solidFill>
                  <a:srgbClr val="FF0000"/>
                </a:solidFill>
                <a:latin typeface="Arial" panose="020B0604020202020204" pitchFamily="34" charset="0"/>
                <a:cs typeface="Arial" panose="020B0604020202020204" pitchFamily="34" charset="0"/>
              </a:rPr>
              <a:t>O</a:t>
            </a:r>
            <a:r>
              <a:rPr lang="en-US" sz="1400" b="1" baseline="-25000" dirty="0">
                <a:solidFill>
                  <a:srgbClr val="FF0000"/>
                </a:solidFill>
                <a:latin typeface="Arial" panose="020B0604020202020204" pitchFamily="34" charset="0"/>
                <a:cs typeface="Arial" panose="020B0604020202020204" pitchFamily="34" charset="0"/>
              </a:rPr>
              <a:t>2</a:t>
            </a:r>
            <a:r>
              <a:rPr lang="en-US" sz="1400" b="1" dirty="0">
                <a:solidFill>
                  <a:srgbClr val="FF0000"/>
                </a:solidFill>
                <a:latin typeface="Arial" panose="020B0604020202020204" pitchFamily="34" charset="0"/>
                <a:cs typeface="Arial" panose="020B0604020202020204" pitchFamily="34" charset="0"/>
              </a:rPr>
              <a:t> (</a:t>
            </a:r>
            <a:r>
              <a:rPr lang="en-US" sz="1400" b="1" i="1" dirty="0">
                <a:solidFill>
                  <a:srgbClr val="FF0000"/>
                </a:solidFill>
                <a:latin typeface="Arial" panose="020B0604020202020204" pitchFamily="34" charset="0"/>
                <a:cs typeface="Arial" panose="020B0604020202020204" pitchFamily="34" charset="0"/>
              </a:rPr>
              <a:t>g</a:t>
            </a:r>
            <a:r>
              <a:rPr lang="en-US" sz="1400" b="1" dirty="0">
                <a:solidFill>
                  <a:srgbClr val="FF0000"/>
                </a:solidFill>
                <a:latin typeface="Arial" panose="020B0604020202020204" pitchFamily="34" charset="0"/>
                <a:cs typeface="Arial" panose="020B0604020202020204" pitchFamily="34" charset="0"/>
              </a:rPr>
              <a:t>) </a:t>
            </a:r>
            <a:r>
              <a:rPr lang="en-US" sz="1400" b="1" dirty="0" smtClean="0">
                <a:solidFill>
                  <a:srgbClr val="FF0000"/>
                </a:solidFill>
                <a:latin typeface="Arial" panose="020B0604020202020204" pitchFamily="34" charset="0"/>
                <a:cs typeface="Arial" panose="020B0604020202020204" pitchFamily="34" charset="0"/>
              </a:rPr>
              <a:t>→ 2H</a:t>
            </a:r>
            <a:r>
              <a:rPr lang="en-US" sz="1400" b="1" baseline="-25000" dirty="0" smtClean="0">
                <a:solidFill>
                  <a:srgbClr val="FF0000"/>
                </a:solidFill>
                <a:latin typeface="Arial" panose="020B0604020202020204" pitchFamily="34" charset="0"/>
                <a:cs typeface="Arial" panose="020B0604020202020204" pitchFamily="34" charset="0"/>
              </a:rPr>
              <a:t>2</a:t>
            </a:r>
            <a:r>
              <a:rPr lang="en-US" sz="1400" b="1" dirty="0" smtClean="0">
                <a:solidFill>
                  <a:srgbClr val="FF0000"/>
                </a:solidFill>
                <a:latin typeface="Arial" panose="020B0604020202020204" pitchFamily="34" charset="0"/>
                <a:cs typeface="Arial" panose="020B0604020202020204" pitchFamily="34" charset="0"/>
              </a:rPr>
              <a:t>O </a:t>
            </a:r>
            <a:r>
              <a:rPr lang="en-US" sz="1400" b="1" dirty="0">
                <a:solidFill>
                  <a:srgbClr val="FF0000"/>
                </a:solidFill>
                <a:latin typeface="Arial" panose="020B0604020202020204" pitchFamily="34" charset="0"/>
                <a:cs typeface="Arial" panose="020B0604020202020204" pitchFamily="34" charset="0"/>
              </a:rPr>
              <a:t>(</a:t>
            </a:r>
            <a:r>
              <a:rPr lang="en-US" sz="1400" b="1" i="1" dirty="0" smtClean="0">
                <a:solidFill>
                  <a:srgbClr val="FF0000"/>
                </a:solidFill>
                <a:latin typeface="Arial" panose="020B0604020202020204" pitchFamily="34" charset="0"/>
                <a:cs typeface="Arial" panose="020B0604020202020204" pitchFamily="34" charset="0"/>
              </a:rPr>
              <a:t>l</a:t>
            </a:r>
            <a:r>
              <a:rPr lang="en-US" sz="1400" b="1" dirty="0" smtClean="0">
                <a:solidFill>
                  <a:srgbClr val="FF0000"/>
                </a:solidFill>
                <a:latin typeface="Arial" panose="020B0604020202020204" pitchFamily="34" charset="0"/>
                <a:cs typeface="Arial" panose="020B0604020202020204" pitchFamily="34" charset="0"/>
              </a:rPr>
              <a:t>)</a:t>
            </a:r>
            <a:endParaRPr lang="en-US" sz="1400" b="1" dirty="0">
              <a:solidFill>
                <a:srgbClr val="FF0000"/>
              </a:solidFill>
              <a:latin typeface="Arial" panose="020B0604020202020204" pitchFamily="34" charset="0"/>
              <a:cs typeface="Arial" panose="020B0604020202020204" pitchFamily="34" charset="0"/>
            </a:endParaRPr>
          </a:p>
          <a:p>
            <a:r>
              <a:rPr lang="en-US" sz="1400" dirty="0">
                <a:solidFill>
                  <a:schemeClr val="tx1"/>
                </a:solidFill>
                <a:latin typeface="Arial" panose="020B0604020202020204" pitchFamily="34" charset="0"/>
                <a:cs typeface="Arial" panose="020B0604020202020204" pitchFamily="34" charset="0"/>
              </a:rPr>
              <a:t>That leaves mainly nitrogen, and </a:t>
            </a:r>
            <a:r>
              <a:rPr lang="en-US" sz="1400" dirty="0" smtClean="0">
                <a:solidFill>
                  <a:schemeClr val="tx1"/>
                </a:solidFill>
                <a:latin typeface="Arial" panose="020B0604020202020204" pitchFamily="34" charset="0"/>
                <a:cs typeface="Arial" panose="020B0604020202020204" pitchFamily="34" charset="0"/>
              </a:rPr>
              <a:t>a small </a:t>
            </a:r>
            <a:r>
              <a:rPr lang="en-US" sz="1400" dirty="0">
                <a:solidFill>
                  <a:schemeClr val="tx1"/>
                </a:solidFill>
                <a:latin typeface="Arial" panose="020B0604020202020204" pitchFamily="34" charset="0"/>
                <a:cs typeface="Arial" panose="020B0604020202020204" pitchFamily="34" charset="0"/>
              </a:rPr>
              <a:t>amount of other gases.</a:t>
            </a:r>
            <a:endParaRPr lang="en-GB" sz="1400" dirty="0">
              <a:solidFill>
                <a:schemeClr val="tx1"/>
              </a:solidFill>
              <a:latin typeface="Arial" panose="020B0604020202020204" pitchFamily="34" charset="0"/>
              <a:cs typeface="Arial" panose="020B0604020202020204" pitchFamily="34" charset="0"/>
            </a:endParaRPr>
          </a:p>
        </p:txBody>
      </p:sp>
      <p:sp>
        <p:nvSpPr>
          <p:cNvPr id="21" name="Rectangle 20"/>
          <p:cNvSpPr/>
          <p:nvPr/>
        </p:nvSpPr>
        <p:spPr>
          <a:xfrm>
            <a:off x="6300192" y="3752450"/>
            <a:ext cx="2520280" cy="2772894"/>
          </a:xfrm>
          <a:prstGeom prst="rect">
            <a:avLst/>
          </a:prstGeom>
          <a:solidFill>
            <a:srgbClr val="F5F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latin typeface="Arial" panose="020B0604020202020204" pitchFamily="34" charset="0"/>
                <a:cs typeface="Arial" panose="020B0604020202020204" pitchFamily="34" charset="0"/>
              </a:rPr>
              <a:t>Hydrogen</a:t>
            </a:r>
          </a:p>
          <a:p>
            <a:pPr marL="179388" indent="-179388">
              <a:buClr>
                <a:srgbClr val="C00000"/>
              </a:buClr>
              <a:buFont typeface="Wingdings" panose="05000000000000000000" pitchFamily="2" charset="2"/>
              <a:buChar char="§"/>
            </a:pPr>
            <a:r>
              <a:rPr lang="en-US" sz="1400" dirty="0" smtClean="0">
                <a:solidFill>
                  <a:schemeClr val="tx1"/>
                </a:solidFill>
                <a:latin typeface="Arial" panose="020B0604020202020204" pitchFamily="34" charset="0"/>
                <a:cs typeface="Arial" panose="020B0604020202020204" pitchFamily="34" charset="0"/>
              </a:rPr>
              <a:t>It is usually made by reacting natural gas (methane) with steam:</a:t>
            </a:r>
            <a:br>
              <a:rPr lang="en-US" sz="1400" dirty="0" smtClean="0">
                <a:solidFill>
                  <a:schemeClr val="tx1"/>
                </a:solidFill>
                <a:latin typeface="Arial" panose="020B0604020202020204" pitchFamily="34" charset="0"/>
                <a:cs typeface="Arial" panose="020B0604020202020204" pitchFamily="34" charset="0"/>
              </a:rPr>
            </a:br>
            <a:r>
              <a:rPr lang="en-US" sz="1400" b="1" dirty="0" smtClean="0">
                <a:solidFill>
                  <a:srgbClr val="FF0000"/>
                </a:solidFill>
                <a:latin typeface="Arial" panose="020B0604020202020204" pitchFamily="34" charset="0"/>
                <a:cs typeface="Arial" panose="020B0604020202020204" pitchFamily="34" charset="0"/>
              </a:rPr>
              <a:t>CH</a:t>
            </a:r>
            <a:r>
              <a:rPr lang="en-US" sz="1400" b="1" baseline="-25000" dirty="0" smtClean="0">
                <a:solidFill>
                  <a:srgbClr val="FF0000"/>
                </a:solidFill>
                <a:latin typeface="Arial" panose="020B0604020202020204" pitchFamily="34" charset="0"/>
                <a:cs typeface="Arial" panose="020B0604020202020204" pitchFamily="34" charset="0"/>
              </a:rPr>
              <a:t>4</a:t>
            </a:r>
            <a:r>
              <a:rPr lang="en-US" sz="1400" b="1" dirty="0" smtClean="0">
                <a:solidFill>
                  <a:srgbClr val="FF0000"/>
                </a:solidFill>
                <a:latin typeface="Arial" panose="020B0604020202020204" pitchFamily="34" charset="0"/>
                <a:cs typeface="Arial" panose="020B0604020202020204" pitchFamily="34" charset="0"/>
              </a:rPr>
              <a:t> (</a:t>
            </a:r>
            <a:r>
              <a:rPr lang="en-US" sz="1400" b="1" i="1" dirty="0" smtClean="0">
                <a:solidFill>
                  <a:srgbClr val="FF0000"/>
                </a:solidFill>
                <a:latin typeface="Arial" panose="020B0604020202020204" pitchFamily="34" charset="0"/>
                <a:cs typeface="Arial" panose="020B0604020202020204" pitchFamily="34" charset="0"/>
              </a:rPr>
              <a:t>g</a:t>
            </a:r>
            <a:r>
              <a:rPr lang="en-US" sz="1400" b="1" dirty="0" smtClean="0">
                <a:solidFill>
                  <a:srgbClr val="FF0000"/>
                </a:solidFill>
                <a:latin typeface="Arial" panose="020B0604020202020204" pitchFamily="34" charset="0"/>
                <a:cs typeface="Arial" panose="020B0604020202020204" pitchFamily="34" charset="0"/>
              </a:rPr>
              <a:t>) + 2H</a:t>
            </a:r>
            <a:r>
              <a:rPr lang="en-US" sz="1400" b="1" baseline="-25000" dirty="0" smtClean="0">
                <a:solidFill>
                  <a:srgbClr val="FF0000"/>
                </a:solidFill>
                <a:latin typeface="Arial" panose="020B0604020202020204" pitchFamily="34" charset="0"/>
                <a:cs typeface="Arial" panose="020B0604020202020204" pitchFamily="34" charset="0"/>
              </a:rPr>
              <a:t>2</a:t>
            </a:r>
            <a:r>
              <a:rPr lang="en-US" sz="1400" b="1" dirty="0" smtClean="0">
                <a:solidFill>
                  <a:srgbClr val="FF0000"/>
                </a:solidFill>
                <a:latin typeface="Arial" panose="020B0604020202020204" pitchFamily="34" charset="0"/>
                <a:cs typeface="Arial" panose="020B0604020202020204" pitchFamily="34" charset="0"/>
              </a:rPr>
              <a:t>O (</a:t>
            </a:r>
            <a:r>
              <a:rPr lang="en-US" sz="1400" b="1" i="1" dirty="0" smtClean="0">
                <a:solidFill>
                  <a:srgbClr val="FF0000"/>
                </a:solidFill>
                <a:latin typeface="Arial" panose="020B0604020202020204" pitchFamily="34" charset="0"/>
                <a:cs typeface="Arial" panose="020B0604020202020204" pitchFamily="34" charset="0"/>
              </a:rPr>
              <a:t>g</a:t>
            </a:r>
            <a:r>
              <a:rPr lang="en-US" sz="1400" b="1" dirty="0" smtClean="0">
                <a:solidFill>
                  <a:srgbClr val="FF0000"/>
                </a:solidFill>
                <a:latin typeface="Arial" panose="020B0604020202020204" pitchFamily="34" charset="0"/>
                <a:cs typeface="Arial" panose="020B0604020202020204" pitchFamily="34" charset="0"/>
              </a:rPr>
              <a:t>) </a:t>
            </a:r>
            <a:r>
              <a:rPr lang="en-US" sz="1400" b="1" baseline="30000" dirty="0" smtClean="0">
                <a:solidFill>
                  <a:srgbClr val="FF0000"/>
                </a:solidFill>
                <a:latin typeface="Arial" panose="020B0604020202020204" pitchFamily="34" charset="0"/>
                <a:cs typeface="Arial" panose="020B0604020202020204" pitchFamily="34" charset="0"/>
              </a:rPr>
              <a:t>catalyst</a:t>
            </a:r>
            <a:br>
              <a:rPr lang="en-US" sz="1400" b="1" baseline="30000" dirty="0" smtClean="0">
                <a:solidFill>
                  <a:srgbClr val="FF0000"/>
                </a:solidFill>
                <a:latin typeface="Arial" panose="020B0604020202020204" pitchFamily="34" charset="0"/>
                <a:cs typeface="Arial" panose="020B0604020202020204" pitchFamily="34" charset="0"/>
              </a:rPr>
            </a:br>
            <a:r>
              <a:rPr lang="en-US" sz="1400" b="1" dirty="0" smtClean="0">
                <a:solidFill>
                  <a:srgbClr val="FF0000"/>
                </a:solidFill>
                <a:latin typeface="Arial" panose="020B0604020202020204" pitchFamily="34" charset="0"/>
                <a:cs typeface="Arial" panose="020B0604020202020204" pitchFamily="34" charset="0"/>
              </a:rPr>
              <a:t>                CO</a:t>
            </a:r>
            <a:r>
              <a:rPr lang="en-US" sz="1400" b="1" baseline="-25000" dirty="0" smtClean="0">
                <a:solidFill>
                  <a:srgbClr val="FF0000"/>
                </a:solidFill>
                <a:latin typeface="Arial" panose="020B0604020202020204" pitchFamily="34" charset="0"/>
                <a:cs typeface="Arial" panose="020B0604020202020204" pitchFamily="34" charset="0"/>
              </a:rPr>
              <a:t>2 </a:t>
            </a:r>
            <a:r>
              <a:rPr lang="en-US" sz="1400" b="1" dirty="0" smtClean="0">
                <a:solidFill>
                  <a:srgbClr val="FF0000"/>
                </a:solidFill>
                <a:latin typeface="Arial" panose="020B0604020202020204" pitchFamily="34" charset="0"/>
                <a:cs typeface="Arial" panose="020B0604020202020204" pitchFamily="34" charset="0"/>
              </a:rPr>
              <a:t>(</a:t>
            </a:r>
            <a:r>
              <a:rPr lang="en-US" sz="1400" b="1" i="1" dirty="0" smtClean="0">
                <a:solidFill>
                  <a:srgbClr val="FF0000"/>
                </a:solidFill>
                <a:latin typeface="Arial" panose="020B0604020202020204" pitchFamily="34" charset="0"/>
                <a:cs typeface="Arial" panose="020B0604020202020204" pitchFamily="34" charset="0"/>
              </a:rPr>
              <a:t>g</a:t>
            </a:r>
            <a:r>
              <a:rPr lang="en-US" sz="1400" b="1" dirty="0" smtClean="0">
                <a:solidFill>
                  <a:srgbClr val="FF0000"/>
                </a:solidFill>
                <a:latin typeface="Arial" panose="020B0604020202020204" pitchFamily="34" charset="0"/>
                <a:cs typeface="Arial" panose="020B0604020202020204" pitchFamily="34" charset="0"/>
              </a:rPr>
              <a:t>) + 4H</a:t>
            </a:r>
            <a:r>
              <a:rPr lang="en-US" sz="1400" b="1" baseline="-25000" dirty="0" smtClean="0">
                <a:solidFill>
                  <a:srgbClr val="FF0000"/>
                </a:solidFill>
                <a:latin typeface="Arial" panose="020B0604020202020204" pitchFamily="34" charset="0"/>
                <a:cs typeface="Arial" panose="020B0604020202020204" pitchFamily="34" charset="0"/>
              </a:rPr>
              <a:t>2 </a:t>
            </a:r>
            <a:r>
              <a:rPr lang="en-US" sz="1400" b="1" dirty="0" smtClean="0">
                <a:solidFill>
                  <a:srgbClr val="FF0000"/>
                </a:solidFill>
                <a:latin typeface="Arial" panose="020B0604020202020204" pitchFamily="34" charset="0"/>
                <a:cs typeface="Arial" panose="020B0604020202020204" pitchFamily="34" charset="0"/>
              </a:rPr>
              <a:t>(</a:t>
            </a:r>
            <a:r>
              <a:rPr lang="en-US" sz="1400" b="1" i="1" dirty="0" smtClean="0">
                <a:solidFill>
                  <a:srgbClr val="FF0000"/>
                </a:solidFill>
                <a:latin typeface="Arial" panose="020B0604020202020204" pitchFamily="34" charset="0"/>
                <a:cs typeface="Arial" panose="020B0604020202020204" pitchFamily="34" charset="0"/>
              </a:rPr>
              <a:t>g</a:t>
            </a:r>
            <a:r>
              <a:rPr lang="en-US" sz="1400" b="1" dirty="0" smtClean="0">
                <a:solidFill>
                  <a:srgbClr val="FF0000"/>
                </a:solidFill>
                <a:latin typeface="Arial" panose="020B0604020202020204" pitchFamily="34" charset="0"/>
                <a:cs typeface="Arial" panose="020B0604020202020204" pitchFamily="34" charset="0"/>
              </a:rPr>
              <a:t>)</a:t>
            </a:r>
          </a:p>
          <a:p>
            <a:pPr marL="179388" indent="-179388">
              <a:buClr>
                <a:srgbClr val="C00000"/>
              </a:buClr>
              <a:buFont typeface="Wingdings" panose="05000000000000000000" pitchFamily="2" charset="2"/>
              <a:buChar char="§"/>
            </a:pPr>
            <a:r>
              <a:rPr lang="en-US" sz="1400" dirty="0" smtClean="0">
                <a:solidFill>
                  <a:schemeClr val="tx1"/>
                </a:solidFill>
                <a:latin typeface="Arial" panose="020B0604020202020204" pitchFamily="34" charset="0"/>
                <a:cs typeface="Arial" panose="020B0604020202020204" pitchFamily="34" charset="0"/>
              </a:rPr>
              <a:t>It can also be made by cracking hydrocarbons </a:t>
            </a:r>
            <a:r>
              <a:rPr lang="en-US" sz="1400" dirty="0">
                <a:solidFill>
                  <a:schemeClr val="tx1"/>
                </a:solidFill>
                <a:latin typeface="Arial" panose="020B0604020202020204" pitchFamily="34" charset="0"/>
                <a:cs typeface="Arial" panose="020B0604020202020204" pitchFamily="34" charset="0"/>
              </a:rPr>
              <a:t>from </a:t>
            </a:r>
            <a:r>
              <a:rPr lang="en-US" sz="1400" dirty="0" smtClean="0">
                <a:solidFill>
                  <a:schemeClr val="tx1"/>
                </a:solidFill>
                <a:latin typeface="Arial" panose="020B0604020202020204" pitchFamily="34" charset="0"/>
                <a:cs typeface="Arial" panose="020B0604020202020204" pitchFamily="34" charset="0"/>
              </a:rPr>
              <a:t>petroleum.</a:t>
            </a:r>
            <a:br>
              <a:rPr lang="en-US" sz="1400" dirty="0" smtClean="0">
                <a:solidFill>
                  <a:schemeClr val="tx1"/>
                </a:solidFill>
                <a:latin typeface="Arial" panose="020B0604020202020204" pitchFamily="34" charset="0"/>
                <a:cs typeface="Arial" panose="020B0604020202020204" pitchFamily="34" charset="0"/>
              </a:rPr>
            </a:br>
            <a:r>
              <a:rPr lang="en-US" sz="1400" dirty="0" smtClean="0">
                <a:solidFill>
                  <a:schemeClr val="tx1"/>
                </a:solidFill>
                <a:latin typeface="Arial" panose="020B0604020202020204" pitchFamily="34" charset="0"/>
                <a:cs typeface="Arial" panose="020B0604020202020204" pitchFamily="34" charset="0"/>
              </a:rPr>
              <a:t>For </a:t>
            </a:r>
            <a:r>
              <a:rPr lang="en-US" sz="1400" dirty="0">
                <a:solidFill>
                  <a:schemeClr val="tx1"/>
                </a:solidFill>
                <a:latin typeface="Arial" panose="020B0604020202020204" pitchFamily="34" charset="0"/>
                <a:cs typeface="Arial" panose="020B0604020202020204" pitchFamily="34" charset="0"/>
              </a:rPr>
              <a:t>example:</a:t>
            </a:r>
          </a:p>
          <a:p>
            <a:r>
              <a:rPr lang="en-US" sz="1400" b="1" dirty="0" smtClean="0">
                <a:solidFill>
                  <a:srgbClr val="FF0000"/>
                </a:solidFill>
                <a:latin typeface="Arial" panose="020B0604020202020204" pitchFamily="34" charset="0"/>
                <a:cs typeface="Arial" panose="020B0604020202020204" pitchFamily="34" charset="0"/>
              </a:rPr>
              <a:t>C</a:t>
            </a:r>
            <a:r>
              <a:rPr lang="en-US" sz="1400" b="1" baseline="-25000" dirty="0" smtClean="0">
                <a:solidFill>
                  <a:srgbClr val="FF0000"/>
                </a:solidFill>
                <a:latin typeface="Arial" panose="020B0604020202020204" pitchFamily="34" charset="0"/>
                <a:cs typeface="Arial" panose="020B0604020202020204" pitchFamily="34" charset="0"/>
              </a:rPr>
              <a:t>2</a:t>
            </a:r>
            <a:r>
              <a:rPr lang="en-US" sz="1400" b="1" dirty="0" smtClean="0">
                <a:solidFill>
                  <a:srgbClr val="FF0000"/>
                </a:solidFill>
                <a:latin typeface="Arial" panose="020B0604020202020204" pitchFamily="34" charset="0"/>
                <a:cs typeface="Arial" panose="020B0604020202020204" pitchFamily="34" charset="0"/>
              </a:rPr>
              <a:t>H</a:t>
            </a:r>
            <a:r>
              <a:rPr lang="en-US" sz="1400" b="1" baseline="-25000" dirty="0" smtClean="0">
                <a:solidFill>
                  <a:srgbClr val="FF0000"/>
                </a:solidFill>
                <a:latin typeface="Arial" panose="020B0604020202020204" pitchFamily="34" charset="0"/>
                <a:cs typeface="Arial" panose="020B0604020202020204" pitchFamily="34" charset="0"/>
              </a:rPr>
              <a:t>6</a:t>
            </a:r>
            <a:r>
              <a:rPr lang="en-US" sz="1400" b="1" dirty="0" smtClean="0">
                <a:solidFill>
                  <a:srgbClr val="FF0000"/>
                </a:solidFill>
                <a:latin typeface="Arial" panose="020B0604020202020204" pitchFamily="34" charset="0"/>
                <a:cs typeface="Arial" panose="020B0604020202020204" pitchFamily="34" charset="0"/>
              </a:rPr>
              <a:t>(</a:t>
            </a:r>
            <a:r>
              <a:rPr lang="en-US" sz="1400" b="1" i="1" dirty="0" smtClean="0">
                <a:solidFill>
                  <a:srgbClr val="FF0000"/>
                </a:solidFill>
                <a:latin typeface="Arial" panose="020B0604020202020204" pitchFamily="34" charset="0"/>
                <a:cs typeface="Arial" panose="020B0604020202020204" pitchFamily="34" charset="0"/>
              </a:rPr>
              <a:t>g</a:t>
            </a:r>
            <a:r>
              <a:rPr lang="en-US" sz="1400" b="1" dirty="0">
                <a:solidFill>
                  <a:srgbClr val="FF0000"/>
                </a:solidFill>
                <a:latin typeface="Arial" panose="020B0604020202020204" pitchFamily="34" charset="0"/>
                <a:cs typeface="Arial" panose="020B0604020202020204" pitchFamily="34" charset="0"/>
              </a:rPr>
              <a:t>) </a:t>
            </a:r>
            <a:r>
              <a:rPr lang="en-US" sz="1400" b="1" baseline="30000" dirty="0" smtClean="0">
                <a:solidFill>
                  <a:srgbClr val="FF0000"/>
                </a:solidFill>
                <a:latin typeface="Arial" panose="020B0604020202020204" pitchFamily="34" charset="0"/>
                <a:cs typeface="Arial" panose="020B0604020202020204" pitchFamily="34" charset="0"/>
              </a:rPr>
              <a:t>catalyst</a:t>
            </a:r>
            <a:r>
              <a:rPr lang="en-US" sz="1400" b="1" dirty="0" smtClean="0">
                <a:solidFill>
                  <a:srgbClr val="FF0000"/>
                </a:solidFill>
                <a:latin typeface="Arial" panose="020B0604020202020204" pitchFamily="34" charset="0"/>
                <a:cs typeface="Arial" panose="020B0604020202020204" pitchFamily="34" charset="0"/>
              </a:rPr>
              <a:t> C</a:t>
            </a:r>
            <a:r>
              <a:rPr lang="en-US" sz="1400" b="1" baseline="-25000" dirty="0" smtClean="0">
                <a:solidFill>
                  <a:srgbClr val="FF0000"/>
                </a:solidFill>
                <a:latin typeface="Arial" panose="020B0604020202020204" pitchFamily="34" charset="0"/>
                <a:cs typeface="Arial" panose="020B0604020202020204" pitchFamily="34" charset="0"/>
              </a:rPr>
              <a:t>2</a:t>
            </a:r>
            <a:r>
              <a:rPr lang="en-US" sz="1400" b="1" dirty="0" smtClean="0">
                <a:solidFill>
                  <a:srgbClr val="FF0000"/>
                </a:solidFill>
                <a:latin typeface="Arial" panose="020B0604020202020204" pitchFamily="34" charset="0"/>
                <a:cs typeface="Arial" panose="020B0604020202020204" pitchFamily="34" charset="0"/>
              </a:rPr>
              <a:t>H</a:t>
            </a:r>
            <a:r>
              <a:rPr lang="en-US" sz="1400" b="1" baseline="-25000" dirty="0" smtClean="0">
                <a:solidFill>
                  <a:srgbClr val="FF0000"/>
                </a:solidFill>
                <a:latin typeface="Arial" panose="020B0604020202020204" pitchFamily="34" charset="0"/>
                <a:cs typeface="Arial" panose="020B0604020202020204" pitchFamily="34" charset="0"/>
              </a:rPr>
              <a:t>4 </a:t>
            </a:r>
            <a:r>
              <a:rPr lang="en-US" sz="1400" b="1" dirty="0" smtClean="0">
                <a:solidFill>
                  <a:srgbClr val="FF0000"/>
                </a:solidFill>
                <a:latin typeface="Arial" panose="020B0604020202020204" pitchFamily="34" charset="0"/>
                <a:cs typeface="Arial" panose="020B0604020202020204" pitchFamily="34" charset="0"/>
              </a:rPr>
              <a:t>(g)+H</a:t>
            </a:r>
            <a:r>
              <a:rPr lang="en-US" sz="1400" b="1" baseline="-25000" dirty="0" smtClean="0">
                <a:solidFill>
                  <a:srgbClr val="FF0000"/>
                </a:solidFill>
                <a:latin typeface="Arial" panose="020B0604020202020204" pitchFamily="34" charset="0"/>
                <a:cs typeface="Arial" panose="020B0604020202020204" pitchFamily="34" charset="0"/>
              </a:rPr>
              <a:t>2</a:t>
            </a:r>
            <a:r>
              <a:rPr lang="en-US" sz="1400" b="1" dirty="0" smtClean="0">
                <a:solidFill>
                  <a:srgbClr val="FF0000"/>
                </a:solidFill>
                <a:latin typeface="Arial" panose="020B0604020202020204" pitchFamily="34" charset="0"/>
                <a:cs typeface="Arial" panose="020B0604020202020204" pitchFamily="34" charset="0"/>
              </a:rPr>
              <a:t>(</a:t>
            </a:r>
            <a:r>
              <a:rPr lang="en-US" sz="1400" b="1" i="1" dirty="0" smtClean="0">
                <a:solidFill>
                  <a:srgbClr val="FF0000"/>
                </a:solidFill>
                <a:latin typeface="Arial" panose="020B0604020202020204" pitchFamily="34" charset="0"/>
                <a:cs typeface="Arial" panose="020B0604020202020204" pitchFamily="34" charset="0"/>
              </a:rPr>
              <a:t>g</a:t>
            </a:r>
            <a:r>
              <a:rPr lang="en-US" sz="1400" b="1" dirty="0" smtClean="0">
                <a:solidFill>
                  <a:srgbClr val="FF0000"/>
                </a:solidFill>
                <a:latin typeface="Arial" panose="020B0604020202020204" pitchFamily="34" charset="0"/>
                <a:cs typeface="Arial" panose="020B0604020202020204" pitchFamily="34" charset="0"/>
              </a:rPr>
              <a:t>)</a:t>
            </a:r>
          </a:p>
          <a:p>
            <a:r>
              <a:rPr lang="en-IE" sz="1400" dirty="0" smtClean="0">
                <a:solidFill>
                  <a:schemeClr val="tx1"/>
                </a:solidFill>
                <a:latin typeface="Arial" panose="020B0604020202020204" pitchFamily="34" charset="0"/>
                <a:cs typeface="Arial" panose="020B0604020202020204" pitchFamily="34" charset="0"/>
              </a:rPr>
              <a:t> ethane	      </a:t>
            </a:r>
            <a:r>
              <a:rPr lang="en-IE" sz="1400" dirty="0" err="1" smtClean="0">
                <a:solidFill>
                  <a:schemeClr val="tx1"/>
                </a:solidFill>
                <a:latin typeface="Arial" panose="020B0604020202020204" pitchFamily="34" charset="0"/>
                <a:cs typeface="Arial" panose="020B0604020202020204" pitchFamily="34" charset="0"/>
              </a:rPr>
              <a:t>ethene</a:t>
            </a:r>
            <a:endParaRPr lang="en-GB" sz="1400" dirty="0">
              <a:solidFill>
                <a:schemeClr val="tx1"/>
              </a:solidFill>
              <a:latin typeface="Arial" panose="020B0604020202020204" pitchFamily="34" charset="0"/>
              <a:cs typeface="Arial" panose="020B0604020202020204" pitchFamily="34" charset="0"/>
            </a:endParaRPr>
          </a:p>
        </p:txBody>
      </p:sp>
      <p:cxnSp>
        <p:nvCxnSpPr>
          <p:cNvPr id="20" name="Straight Arrow Connector 19"/>
          <p:cNvCxnSpPr/>
          <p:nvPr/>
        </p:nvCxnSpPr>
        <p:spPr>
          <a:xfrm>
            <a:off x="8100392" y="4869160"/>
            <a:ext cx="576064" cy="0"/>
          </a:xfrm>
          <a:prstGeom prst="straightConnector1">
            <a:avLst/>
          </a:prstGeom>
          <a:ln w="28575">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7056276" y="6165304"/>
            <a:ext cx="468052" cy="0"/>
          </a:xfrm>
          <a:prstGeom prst="straightConnector1">
            <a:avLst/>
          </a:prstGeom>
          <a:ln w="28575">
            <a:solidFill>
              <a:srgbClr val="F53939"/>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hlinkClick r:id="rId3" action="ppaction://hlinksldjump"/>
          </p:cNvPr>
          <p:cNvSpPr txBox="1"/>
          <p:nvPr/>
        </p:nvSpPr>
        <p:spPr>
          <a:xfrm>
            <a:off x="5636228" y="1700808"/>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70024541"/>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Objectives</a:t>
            </a:r>
            <a:endParaRPr lang="en-GB" b="1" dirty="0" smtClean="0"/>
          </a:p>
        </p:txBody>
      </p:sp>
      <p:sp>
        <p:nvSpPr>
          <p:cNvPr id="34" name="Rectangle 33"/>
          <p:cNvSpPr/>
          <p:nvPr/>
        </p:nvSpPr>
        <p:spPr>
          <a:xfrm>
            <a:off x="323528" y="1124744"/>
            <a:ext cx="8424936" cy="5355312"/>
          </a:xfrm>
          <a:prstGeom prst="rect">
            <a:avLst/>
          </a:prstGeom>
        </p:spPr>
        <p:txBody>
          <a:bodyPr wrap="square">
            <a:spAutoFit/>
          </a:bodyPr>
          <a:lstStyle/>
          <a:p>
            <a:pPr>
              <a:buClr>
                <a:srgbClr val="0070C0"/>
              </a:buClr>
            </a:pPr>
            <a:r>
              <a:rPr lang="en-US" b="1" dirty="0"/>
              <a:t>AO1 Knowledge with understanding</a:t>
            </a:r>
          </a:p>
          <a:p>
            <a:pPr marL="439738" indent="-439738">
              <a:buClr>
                <a:srgbClr val="0070C0"/>
              </a:buClr>
              <a:buFont typeface="Wingdings 3" panose="05040102010807070707" pitchFamily="18" charset="2"/>
              <a:buChar char=""/>
            </a:pPr>
            <a:r>
              <a:rPr lang="en-US" dirty="0"/>
              <a:t>Candidates should be able to:</a:t>
            </a:r>
          </a:p>
          <a:p>
            <a:pPr marL="812800" indent="-373063">
              <a:buClr>
                <a:srgbClr val="0070C0"/>
              </a:buClr>
              <a:buFont typeface="+mj-lt"/>
              <a:buAutoNum type="alphaUcPeriod"/>
            </a:pPr>
            <a:r>
              <a:rPr lang="en-US" dirty="0" smtClean="0"/>
              <a:t>Recall</a:t>
            </a:r>
            <a:r>
              <a:rPr lang="en-US" dirty="0"/>
              <a:t>, select and present relevant factual information.</a:t>
            </a:r>
          </a:p>
          <a:p>
            <a:pPr marL="812800" indent="-373063">
              <a:buClr>
                <a:srgbClr val="0070C0"/>
              </a:buClr>
              <a:buFont typeface="+mj-lt"/>
              <a:buAutoNum type="alphaUcPeriod"/>
            </a:pPr>
            <a:r>
              <a:rPr lang="en-US" dirty="0" smtClean="0"/>
              <a:t>Demonstrate </a:t>
            </a:r>
            <a:r>
              <a:rPr lang="en-US" dirty="0"/>
              <a:t>and apply knowledge with understanding of the correct use of the following in the </a:t>
            </a:r>
            <a:r>
              <a:rPr lang="en-US" dirty="0" smtClean="0"/>
              <a:t>travel and </a:t>
            </a:r>
            <a:r>
              <a:rPr lang="en-US" dirty="0"/>
              <a:t>tourism industry:</a:t>
            </a:r>
          </a:p>
          <a:p>
            <a:pPr marL="1168400" indent="-355600">
              <a:buClr>
                <a:srgbClr val="0070C0"/>
              </a:buClr>
              <a:buFont typeface="+mj-lt"/>
              <a:buAutoNum type="romanLcPeriod"/>
            </a:pPr>
            <a:r>
              <a:rPr lang="en-US" dirty="0" smtClean="0"/>
              <a:t>commonplace </a:t>
            </a:r>
            <a:r>
              <a:rPr lang="en-US" dirty="0"/>
              <a:t>terms, definitions and facts</a:t>
            </a:r>
          </a:p>
          <a:p>
            <a:pPr marL="1168400" indent="-355600">
              <a:buClr>
                <a:srgbClr val="0070C0"/>
              </a:buClr>
              <a:buFont typeface="+mj-lt"/>
              <a:buAutoNum type="romanLcPeriod"/>
            </a:pPr>
            <a:r>
              <a:rPr lang="en-US" dirty="0" smtClean="0"/>
              <a:t>major </a:t>
            </a:r>
            <a:r>
              <a:rPr lang="en-US" dirty="0"/>
              <a:t>concepts, models, patterns, principles and theories</a:t>
            </a:r>
            <a:r>
              <a:rPr lang="en-US" dirty="0" smtClean="0"/>
              <a:t>.</a:t>
            </a:r>
          </a:p>
          <a:p>
            <a:pPr>
              <a:buClr>
                <a:srgbClr val="0070C0"/>
              </a:buClr>
            </a:pPr>
            <a:r>
              <a:rPr lang="en-US" b="1" dirty="0"/>
              <a:t>AO2 Investigation and analysis of evidence</a:t>
            </a:r>
          </a:p>
          <a:p>
            <a:pPr marL="355600" indent="-355600">
              <a:buClr>
                <a:srgbClr val="0070C0"/>
              </a:buClr>
              <a:buFont typeface="Wingdings 3" panose="05040102010807070707" pitchFamily="18" charset="2"/>
              <a:buChar char=""/>
            </a:pPr>
            <a:r>
              <a:rPr lang="en-US" dirty="0"/>
              <a:t>Candidates should be able to:</a:t>
            </a:r>
          </a:p>
          <a:p>
            <a:pPr marL="812800" indent="-457200">
              <a:buClr>
                <a:srgbClr val="0070C0"/>
              </a:buClr>
              <a:buFont typeface="+mj-lt"/>
              <a:buAutoNum type="alphaUcPeriod"/>
            </a:pPr>
            <a:r>
              <a:rPr lang="en-US" dirty="0" smtClean="0"/>
              <a:t>Collect </a:t>
            </a:r>
            <a:r>
              <a:rPr lang="en-US" dirty="0"/>
              <a:t>evidence from both primary and secondary sources, under guidance or independently, and </a:t>
            </a:r>
            <a:r>
              <a:rPr lang="en-US" dirty="0" smtClean="0"/>
              <a:t>be aware </a:t>
            </a:r>
            <a:r>
              <a:rPr lang="en-US" dirty="0"/>
              <a:t>of the limitations of the various collection methods.</a:t>
            </a:r>
          </a:p>
          <a:p>
            <a:pPr marL="812800" indent="-457200">
              <a:buClr>
                <a:srgbClr val="0070C0"/>
              </a:buClr>
              <a:buFont typeface="+mj-lt"/>
              <a:buAutoNum type="alphaUcPeriod"/>
            </a:pPr>
            <a:r>
              <a:rPr lang="en-US" dirty="0" smtClean="0"/>
              <a:t>Record</a:t>
            </a:r>
            <a:r>
              <a:rPr lang="en-US" dirty="0"/>
              <a:t>, classify and </a:t>
            </a:r>
            <a:r>
              <a:rPr lang="en-US" dirty="0" err="1"/>
              <a:t>organise</a:t>
            </a:r>
            <a:r>
              <a:rPr lang="en-US" dirty="0"/>
              <a:t> relevant evidence from an investigation in a clear and coherent form.</a:t>
            </a:r>
          </a:p>
          <a:p>
            <a:pPr marL="812800" indent="-457200">
              <a:buClr>
                <a:srgbClr val="0070C0"/>
              </a:buClr>
              <a:buFont typeface="+mj-lt"/>
              <a:buAutoNum type="alphaUcPeriod"/>
            </a:pPr>
            <a:r>
              <a:rPr lang="en-US" dirty="0" smtClean="0"/>
              <a:t>Present </a:t>
            </a:r>
            <a:r>
              <a:rPr lang="en-US" dirty="0"/>
              <a:t>the evidence in an appropriate form and effective manner, using a wide range of </a:t>
            </a:r>
            <a:r>
              <a:rPr lang="en-US" dirty="0" smtClean="0"/>
              <a:t>appropriate skills </a:t>
            </a:r>
            <a:r>
              <a:rPr lang="en-US" dirty="0"/>
              <a:t>and techniques, including verbal, numerical, diagrammatic, cartographic, pictorial and </a:t>
            </a:r>
            <a:r>
              <a:rPr lang="en-US" dirty="0" smtClean="0"/>
              <a:t>graphical methods</a:t>
            </a:r>
            <a:r>
              <a:rPr lang="en-US" dirty="0"/>
              <a:t>.</a:t>
            </a:r>
          </a:p>
          <a:p>
            <a:pPr marL="812800" indent="-457200">
              <a:buClr>
                <a:srgbClr val="0070C0"/>
              </a:buClr>
              <a:buFont typeface="+mj-lt"/>
              <a:buAutoNum type="alphaUcPeriod"/>
            </a:pPr>
            <a:r>
              <a:rPr lang="en-US" dirty="0" smtClean="0"/>
              <a:t>Apply </a:t>
            </a:r>
            <a:r>
              <a:rPr lang="en-US" dirty="0"/>
              <a:t>knowledge and understanding to select relevant data, </a:t>
            </a:r>
            <a:r>
              <a:rPr lang="en-US" dirty="0" err="1"/>
              <a:t>recognise</a:t>
            </a:r>
            <a:r>
              <a:rPr lang="en-US" dirty="0"/>
              <a:t> patterns and analyse evidence.</a:t>
            </a: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900" dirty="0" smtClean="0"/>
              <a:t>16.2 – Making Ammonia in Industry</a:t>
            </a:r>
            <a:endParaRPr lang="en-GB" sz="3900" b="1" dirty="0" smtClean="0"/>
          </a:p>
        </p:txBody>
      </p:sp>
      <p:sp>
        <p:nvSpPr>
          <p:cNvPr id="34" name="Rectangle 33"/>
          <p:cNvSpPr/>
          <p:nvPr/>
        </p:nvSpPr>
        <p:spPr>
          <a:xfrm>
            <a:off x="179513" y="1124744"/>
            <a:ext cx="4967201" cy="5609228"/>
          </a:xfrm>
          <a:prstGeom prst="rect">
            <a:avLst/>
          </a:prstGeom>
        </p:spPr>
        <p:txBody>
          <a:bodyPr wrap="square">
            <a:spAutoFit/>
          </a:bodyPr>
          <a:lstStyle/>
          <a:p>
            <a:pPr marL="361950" indent="-361950">
              <a:buClr>
                <a:srgbClr val="C00000"/>
              </a:buClr>
              <a:buSzPct val="80000"/>
            </a:pPr>
            <a:r>
              <a:rPr lang="en-US" sz="2100" b="1" dirty="0" smtClean="0">
                <a:solidFill>
                  <a:srgbClr val="C00000"/>
                </a:solidFill>
              </a:rPr>
              <a:t>Improving </a:t>
            </a:r>
            <a:r>
              <a:rPr lang="en-US" sz="2100" b="1" dirty="0">
                <a:solidFill>
                  <a:srgbClr val="C00000"/>
                </a:solidFill>
              </a:rPr>
              <a:t>the yield of ammonia</a:t>
            </a:r>
          </a:p>
          <a:p>
            <a:pPr marL="361950" indent="-361950">
              <a:buClr>
                <a:srgbClr val="C00000"/>
              </a:buClr>
              <a:buSzPct val="80000"/>
              <a:buFont typeface="Arial" panose="020B0604020202020204" pitchFamily="34" charset="0"/>
              <a:buChar char="►"/>
            </a:pPr>
            <a:r>
              <a:rPr lang="en-US" sz="2100" dirty="0"/>
              <a:t>The reaction between nitrogen and hydrogen is </a:t>
            </a:r>
            <a:r>
              <a:rPr lang="en-US" sz="2100" dirty="0" smtClean="0"/>
              <a:t>reversible, and </a:t>
            </a:r>
            <a:r>
              <a:rPr lang="en-US" sz="2100" dirty="0"/>
              <a:t>the forward reaction is exothermic: it gives out </a:t>
            </a:r>
            <a:r>
              <a:rPr lang="en-US" sz="2100" dirty="0" smtClean="0"/>
              <a:t>heat.</a:t>
            </a:r>
            <a:br>
              <a:rPr lang="en-US" sz="2100" dirty="0" smtClean="0"/>
            </a:br>
            <a:r>
              <a:rPr lang="en-US" sz="1050" dirty="0" smtClean="0"/>
              <a:t/>
            </a:r>
            <a:br>
              <a:rPr lang="en-US" sz="1050" dirty="0" smtClean="0"/>
            </a:br>
            <a:r>
              <a:rPr lang="en-US" sz="2100" b="1" dirty="0" smtClean="0">
                <a:solidFill>
                  <a:srgbClr val="FF0000"/>
                </a:solidFill>
              </a:rPr>
              <a:t>N</a:t>
            </a:r>
            <a:r>
              <a:rPr lang="en-US" sz="2100" b="1" baseline="-25000" dirty="0" smtClean="0">
                <a:solidFill>
                  <a:srgbClr val="FF0000"/>
                </a:solidFill>
              </a:rPr>
              <a:t>2</a:t>
            </a:r>
            <a:r>
              <a:rPr lang="en-US" sz="2100" b="1" dirty="0" smtClean="0">
                <a:solidFill>
                  <a:srgbClr val="FF0000"/>
                </a:solidFill>
              </a:rPr>
              <a:t>(</a:t>
            </a:r>
            <a:r>
              <a:rPr lang="en-US" sz="2100" b="1" i="1" dirty="0" smtClean="0">
                <a:solidFill>
                  <a:srgbClr val="FF0000"/>
                </a:solidFill>
              </a:rPr>
              <a:t>g</a:t>
            </a:r>
            <a:r>
              <a:rPr lang="en-US" sz="2100" b="1" dirty="0">
                <a:solidFill>
                  <a:srgbClr val="FF0000"/>
                </a:solidFill>
              </a:rPr>
              <a:t>) </a:t>
            </a:r>
            <a:r>
              <a:rPr lang="en-US" sz="2100" b="1" dirty="0" smtClean="0">
                <a:solidFill>
                  <a:srgbClr val="FF0000"/>
                </a:solidFill>
              </a:rPr>
              <a:t>+ 3H</a:t>
            </a:r>
            <a:r>
              <a:rPr lang="en-US" sz="2100" b="1" baseline="-25000" dirty="0" smtClean="0">
                <a:solidFill>
                  <a:srgbClr val="FF0000"/>
                </a:solidFill>
              </a:rPr>
              <a:t>2</a:t>
            </a:r>
            <a:r>
              <a:rPr lang="en-US" sz="2100" b="1" dirty="0" smtClean="0">
                <a:solidFill>
                  <a:srgbClr val="FF0000"/>
                </a:solidFill>
              </a:rPr>
              <a:t>(g</a:t>
            </a:r>
            <a:r>
              <a:rPr lang="en-US" sz="2100" b="1" dirty="0">
                <a:solidFill>
                  <a:srgbClr val="FF0000"/>
                </a:solidFill>
              </a:rPr>
              <a:t>) </a:t>
            </a:r>
            <a:r>
              <a:rPr lang="en-US" sz="2100" b="1" dirty="0" smtClean="0">
                <a:solidFill>
                  <a:srgbClr val="FF0000"/>
                </a:solidFill>
              </a:rPr>
              <a:t>                   2NH</a:t>
            </a:r>
            <a:r>
              <a:rPr lang="en-US" sz="2100" b="1" baseline="-25000" dirty="0" smtClean="0">
                <a:solidFill>
                  <a:srgbClr val="FF0000"/>
                </a:solidFill>
              </a:rPr>
              <a:t>3</a:t>
            </a:r>
            <a:r>
              <a:rPr lang="en-US" sz="2100" b="1" dirty="0" smtClean="0">
                <a:solidFill>
                  <a:srgbClr val="FF0000"/>
                </a:solidFill>
              </a:rPr>
              <a:t>(</a:t>
            </a:r>
            <a:r>
              <a:rPr lang="en-US" sz="2100" b="1" i="1" dirty="0" smtClean="0">
                <a:solidFill>
                  <a:srgbClr val="FF0000"/>
                </a:solidFill>
              </a:rPr>
              <a:t>g</a:t>
            </a:r>
            <a:r>
              <a:rPr lang="en-US" sz="2100" b="1" dirty="0" smtClean="0">
                <a:solidFill>
                  <a:srgbClr val="FF0000"/>
                </a:solidFill>
              </a:rPr>
              <a:t>)</a:t>
            </a:r>
            <a:br>
              <a:rPr lang="en-US" sz="2100" b="1" dirty="0" smtClean="0">
                <a:solidFill>
                  <a:srgbClr val="FF0000"/>
                </a:solidFill>
              </a:rPr>
            </a:br>
            <a:endParaRPr lang="en-US" sz="1200" b="1" dirty="0">
              <a:solidFill>
                <a:srgbClr val="FF0000"/>
              </a:solidFill>
            </a:endParaRPr>
          </a:p>
          <a:p>
            <a:pPr marL="361950" indent="-361950">
              <a:buClr>
                <a:srgbClr val="C00000"/>
              </a:buClr>
              <a:buSzPct val="80000"/>
              <a:buFont typeface="Arial" panose="020B0604020202020204" pitchFamily="34" charset="0"/>
              <a:buChar char="►"/>
            </a:pPr>
            <a:r>
              <a:rPr lang="en-US" sz="2100" dirty="0" smtClean="0"/>
              <a:t>Since </a:t>
            </a:r>
            <a:r>
              <a:rPr lang="en-US" sz="2100" dirty="0"/>
              <a:t>the reaction is reversible, a mixture of the two </a:t>
            </a:r>
            <a:r>
              <a:rPr lang="en-US" sz="2100" dirty="0" smtClean="0"/>
              <a:t>gases will </a:t>
            </a:r>
            <a:r>
              <a:rPr lang="en-US" sz="2100" dirty="0"/>
              <a:t>never react completely. The yield will never be 100%.</a:t>
            </a:r>
          </a:p>
          <a:p>
            <a:pPr marL="361950" indent="-361950">
              <a:buClr>
                <a:srgbClr val="C00000"/>
              </a:buClr>
              <a:buSzPct val="80000"/>
              <a:buFont typeface="Arial" panose="020B0604020202020204" pitchFamily="34" charset="0"/>
              <a:buChar char="►"/>
            </a:pPr>
            <a:r>
              <a:rPr lang="en-US" sz="2100" dirty="0"/>
              <a:t>But the yield can be improved by changing the </a:t>
            </a:r>
            <a:r>
              <a:rPr lang="en-US" sz="2100" dirty="0" smtClean="0"/>
              <a:t>reaction conditions</a:t>
            </a:r>
            <a:r>
              <a:rPr lang="en-US" sz="2100" dirty="0"/>
              <a:t>, to shift equilibrium towards the product.</a:t>
            </a:r>
          </a:p>
          <a:p>
            <a:pPr marL="361950" indent="-361950">
              <a:buClr>
                <a:srgbClr val="C00000"/>
              </a:buClr>
              <a:buSzPct val="80000"/>
              <a:buFont typeface="Arial" panose="020B0604020202020204" pitchFamily="34" charset="0"/>
              <a:buChar char="►"/>
            </a:pPr>
            <a:r>
              <a:rPr lang="en-US" sz="2100" dirty="0"/>
              <a:t>The graph on the right shows how the yield changes </a:t>
            </a:r>
            <a:r>
              <a:rPr lang="en-US" sz="2100" dirty="0" smtClean="0"/>
              <a:t>with temperature </a:t>
            </a:r>
            <a:r>
              <a:rPr lang="en-US" sz="2100" dirty="0"/>
              <a:t>and pressure.</a:t>
            </a:r>
            <a:endParaRPr lang="en-US" sz="2100" b="1" dirty="0">
              <a:solidFill>
                <a:srgbClr val="FF0000"/>
              </a:solidFill>
            </a:endParaRPr>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227</a:t>
            </a:r>
            <a:endParaRPr lang="en-GB" sz="960" b="1" dirty="0">
              <a:latin typeface="Arial" panose="020B0604020202020204" pitchFamily="34" charset="0"/>
              <a:cs typeface="Arial" panose="020B0604020202020204" pitchFamily="34" charset="0"/>
            </a:endParaRPr>
          </a:p>
        </p:txBody>
      </p:sp>
      <p:grpSp>
        <p:nvGrpSpPr>
          <p:cNvPr id="17" name="Group 16"/>
          <p:cNvGrpSpPr/>
          <p:nvPr/>
        </p:nvGrpSpPr>
        <p:grpSpPr>
          <a:xfrm>
            <a:off x="2483768" y="2708920"/>
            <a:ext cx="1296144" cy="738664"/>
            <a:chOff x="5724128" y="5805264"/>
            <a:chExt cx="1296144" cy="738664"/>
          </a:xfrm>
        </p:grpSpPr>
        <p:sp>
          <p:nvSpPr>
            <p:cNvPr id="6" name="TextBox 5"/>
            <p:cNvSpPr txBox="1"/>
            <p:nvPr/>
          </p:nvSpPr>
          <p:spPr>
            <a:xfrm>
              <a:off x="5794787" y="5805264"/>
              <a:ext cx="1168910" cy="738664"/>
            </a:xfrm>
            <a:prstGeom prst="rect">
              <a:avLst/>
            </a:prstGeom>
            <a:noFill/>
          </p:spPr>
          <p:txBody>
            <a:bodyPr wrap="none" rtlCol="0">
              <a:spAutoFit/>
            </a:bodyPr>
            <a:lstStyle/>
            <a:p>
              <a:pPr algn="ctr">
                <a:lnSpc>
                  <a:spcPct val="150000"/>
                </a:lnSpc>
              </a:pPr>
              <a:r>
                <a:rPr lang="en-IE" sz="1400" dirty="0" smtClean="0">
                  <a:solidFill>
                    <a:srgbClr val="FF0000"/>
                  </a:solidFill>
                </a:rPr>
                <a:t>exothermic</a:t>
              </a:r>
            </a:p>
            <a:p>
              <a:pPr algn="ctr">
                <a:lnSpc>
                  <a:spcPct val="150000"/>
                </a:lnSpc>
              </a:pPr>
              <a:r>
                <a:rPr lang="en-IE" sz="1400" dirty="0" smtClean="0">
                  <a:solidFill>
                    <a:srgbClr val="FF0000"/>
                  </a:solidFill>
                </a:rPr>
                <a:t>endothermic</a:t>
              </a:r>
              <a:endParaRPr lang="en-GB" sz="1400" dirty="0">
                <a:solidFill>
                  <a:srgbClr val="FF0000"/>
                </a:solidFill>
              </a:endParaRPr>
            </a:p>
          </p:txBody>
        </p:sp>
        <p:grpSp>
          <p:nvGrpSpPr>
            <p:cNvPr id="10" name="Group 9"/>
            <p:cNvGrpSpPr/>
            <p:nvPr/>
          </p:nvGrpSpPr>
          <p:grpSpPr>
            <a:xfrm>
              <a:off x="5724128" y="6093296"/>
              <a:ext cx="1296144" cy="217227"/>
              <a:chOff x="6804248" y="4933447"/>
              <a:chExt cx="1080120" cy="367760"/>
            </a:xfrm>
          </p:grpSpPr>
          <p:grpSp>
            <p:nvGrpSpPr>
              <p:cNvPr id="11" name="Group 10"/>
              <p:cNvGrpSpPr/>
              <p:nvPr/>
            </p:nvGrpSpPr>
            <p:grpSpPr>
              <a:xfrm>
                <a:off x="6804248" y="4933447"/>
                <a:ext cx="1080120" cy="79729"/>
                <a:chOff x="6804248" y="4933447"/>
                <a:chExt cx="1080120" cy="79729"/>
              </a:xfrm>
            </p:grpSpPr>
            <p:cxnSp>
              <p:nvCxnSpPr>
                <p:cNvPr id="15" name="Straight Connector 14"/>
                <p:cNvCxnSpPr/>
                <p:nvPr/>
              </p:nvCxnSpPr>
              <p:spPr>
                <a:xfrm>
                  <a:off x="6804248" y="5013176"/>
                  <a:ext cx="10801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759435" y="4933447"/>
                  <a:ext cx="124933" cy="7972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rot="10800000">
                <a:off x="6804248" y="5157192"/>
                <a:ext cx="1080120" cy="144015"/>
                <a:chOff x="6804248" y="4869161"/>
                <a:chExt cx="1080120" cy="144015"/>
              </a:xfrm>
            </p:grpSpPr>
            <p:cxnSp>
              <p:nvCxnSpPr>
                <p:cNvPr id="13" name="Straight Connector 12"/>
                <p:cNvCxnSpPr/>
                <p:nvPr/>
              </p:nvCxnSpPr>
              <p:spPr>
                <a:xfrm>
                  <a:off x="6804248" y="5013176"/>
                  <a:ext cx="10801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flipH="1" flipV="1">
                  <a:off x="7739769" y="4869161"/>
                  <a:ext cx="144598" cy="14401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grpSp>
      <p:pic>
        <p:nvPicPr>
          <p:cNvPr id="18" name="Picture 17"/>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032201" y="1124743"/>
            <a:ext cx="3860279" cy="3321635"/>
          </a:xfrm>
          <a:prstGeom prst="rect">
            <a:avLst/>
          </a:prstGeom>
        </p:spPr>
      </p:pic>
      <p:sp>
        <p:nvSpPr>
          <p:cNvPr id="19" name="TextBox 18">
            <a:hlinkClick r:id="rId6" action="ppaction://hlinkfile"/>
          </p:cNvPr>
          <p:cNvSpPr txBox="1"/>
          <p:nvPr/>
        </p:nvSpPr>
        <p:spPr>
          <a:xfrm>
            <a:off x="5940152" y="6237312"/>
            <a:ext cx="217239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dirty="0" smtClean="0"/>
              <a:t>The Haber Process</a:t>
            </a:r>
            <a:endParaRPr lang="en-GB" dirty="0"/>
          </a:p>
        </p:txBody>
      </p:sp>
      <p:pic>
        <p:nvPicPr>
          <p:cNvPr id="20" name="16.2 - Haber Proces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5652120" y="4518425"/>
            <a:ext cx="2755196" cy="1549798"/>
          </a:xfrm>
          <a:prstGeom prst="rect">
            <a:avLst/>
          </a:prstGeom>
        </p:spPr>
      </p:pic>
      <p:sp>
        <p:nvSpPr>
          <p:cNvPr id="21" name="TextBox 20">
            <a:hlinkClick r:id="rId8" action="ppaction://hlinksldjump"/>
          </p:cNvPr>
          <p:cNvSpPr txBox="1"/>
          <p:nvPr/>
        </p:nvSpPr>
        <p:spPr>
          <a:xfrm>
            <a:off x="8300524" y="587727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396429174"/>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0"/>
                                        </p:tgtEl>
                                      </p:cBhvr>
                                    </p:cmd>
                                  </p:childTnLst>
                                </p:cTn>
                              </p:par>
                            </p:childTnLst>
                          </p:cTn>
                        </p:par>
                      </p:childTnLst>
                    </p:cTn>
                  </p:par>
                </p:childTnLst>
              </p:cTn>
              <p:nextCondLst>
                <p:cond evt="onClick" delay="0">
                  <p:tgtEl>
                    <p:spTgt spid="20"/>
                  </p:tgtEl>
                </p:cond>
              </p:nextCondLst>
            </p:seq>
            <p:video>
              <p:cMediaNode vol="80000">
                <p:cTn id="7" fill="hold" display="0">
                  <p:stCondLst>
                    <p:cond delay="indefinite"/>
                  </p:stCondLst>
                </p:cTn>
                <p:tgtEl>
                  <p:spTgt spid="20"/>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900" dirty="0" smtClean="0"/>
              <a:t>16.2 – </a:t>
            </a:r>
            <a:r>
              <a:rPr lang="en-GB" sz="3900" dirty="0"/>
              <a:t>M</a:t>
            </a:r>
            <a:r>
              <a:rPr lang="en-GB" sz="3900" dirty="0" smtClean="0"/>
              <a:t>aking Ammonia in Industry</a:t>
            </a:r>
            <a:endParaRPr lang="en-GB" sz="3900" b="1" dirty="0" smtClean="0"/>
          </a:p>
        </p:txBody>
      </p:sp>
      <p:sp>
        <p:nvSpPr>
          <p:cNvPr id="34" name="Rectangle 33"/>
          <p:cNvSpPr/>
          <p:nvPr/>
        </p:nvSpPr>
        <p:spPr>
          <a:xfrm>
            <a:off x="179514" y="1124744"/>
            <a:ext cx="5832646" cy="5647700"/>
          </a:xfrm>
          <a:prstGeom prst="rect">
            <a:avLst/>
          </a:prstGeom>
        </p:spPr>
        <p:txBody>
          <a:bodyPr wrap="square">
            <a:spAutoFit/>
          </a:bodyPr>
          <a:lstStyle/>
          <a:p>
            <a:pPr>
              <a:buClr>
                <a:srgbClr val="C00000"/>
              </a:buClr>
              <a:buSzPct val="80000"/>
            </a:pPr>
            <a:r>
              <a:rPr lang="en-US" sz="1900" b="1" dirty="0" smtClean="0">
                <a:solidFill>
                  <a:srgbClr val="C00000"/>
                </a:solidFill>
              </a:rPr>
              <a:t>The </a:t>
            </a:r>
            <a:r>
              <a:rPr lang="en-US" sz="1900" b="1" dirty="0">
                <a:solidFill>
                  <a:srgbClr val="C00000"/>
                </a:solidFill>
              </a:rPr>
              <a:t>chosen conditions</a:t>
            </a:r>
          </a:p>
          <a:p>
            <a:pPr marL="361950" indent="-361950">
              <a:buClr>
                <a:srgbClr val="C00000"/>
              </a:buClr>
              <a:buSzPct val="80000"/>
              <a:buFont typeface="Arial" panose="020B0604020202020204" pitchFamily="34" charset="0"/>
              <a:buChar char="►"/>
            </a:pPr>
            <a:r>
              <a:rPr lang="en-US" sz="1900" b="1" dirty="0"/>
              <a:t>The temperature and pressure </a:t>
            </a:r>
            <a:r>
              <a:rPr lang="en-US" sz="1900" b="1" dirty="0" smtClean="0"/>
              <a:t> </a:t>
            </a:r>
            <a:r>
              <a:rPr lang="en-US" sz="1900" dirty="0" smtClean="0"/>
              <a:t>As </a:t>
            </a:r>
            <a:r>
              <a:rPr lang="en-US" sz="1900" dirty="0"/>
              <a:t>you can see, the </a:t>
            </a:r>
            <a:r>
              <a:rPr lang="en-US" sz="1900" dirty="0" smtClean="0"/>
              <a:t>highest yield </a:t>
            </a:r>
            <a:r>
              <a:rPr lang="en-US" sz="1900" dirty="0"/>
              <a:t>on the graph is at </a:t>
            </a:r>
            <a:r>
              <a:rPr lang="en-US" sz="1900" b="1" dirty="0"/>
              <a:t>X</a:t>
            </a:r>
            <a:r>
              <a:rPr lang="en-US" sz="1900" dirty="0"/>
              <a:t>, at 350 °C and 400 atmospheres.</a:t>
            </a:r>
          </a:p>
          <a:p>
            <a:pPr marL="361950" indent="-361950">
              <a:buClr>
                <a:srgbClr val="C00000"/>
              </a:buClr>
              <a:buSzPct val="80000"/>
              <a:buFont typeface="Arial" panose="020B0604020202020204" pitchFamily="34" charset="0"/>
              <a:buChar char="►"/>
            </a:pPr>
            <a:r>
              <a:rPr lang="en-US" sz="1900" dirty="0"/>
              <a:t>But the Haber process uses 450 °C and 200 atmospheres, at Y on </a:t>
            </a:r>
            <a:r>
              <a:rPr lang="en-US" sz="1900" dirty="0" smtClean="0"/>
              <a:t>the graph</a:t>
            </a:r>
            <a:r>
              <a:rPr lang="en-US" sz="1900" dirty="0"/>
              <a:t>. Why? Because at 350 °C, the reaction is too slow. 450 °C </a:t>
            </a:r>
            <a:r>
              <a:rPr lang="en-US" sz="1900" dirty="0" smtClean="0"/>
              <a:t>gives a </a:t>
            </a:r>
            <a:r>
              <a:rPr lang="en-US" sz="1900" dirty="0"/>
              <a:t>better rate.</a:t>
            </a:r>
          </a:p>
          <a:p>
            <a:pPr marL="361950" indent="-361950">
              <a:buClr>
                <a:srgbClr val="C00000"/>
              </a:buClr>
              <a:buSzPct val="80000"/>
              <a:buFont typeface="Arial" panose="020B0604020202020204" pitchFamily="34" charset="0"/>
              <a:buChar char="►"/>
            </a:pPr>
            <a:r>
              <a:rPr lang="en-US" sz="1900" dirty="0"/>
              <a:t>And second, a pressure of 400 atmospheres needs very powerful </a:t>
            </a:r>
            <a:r>
              <a:rPr lang="en-US" sz="1900" dirty="0" smtClean="0"/>
              <a:t>pumps, and </a:t>
            </a:r>
            <a:r>
              <a:rPr lang="en-US" sz="1900" dirty="0"/>
              <a:t>very strong and sturdy pipes and tanks, and a lot of </a:t>
            </a:r>
            <a:r>
              <a:rPr lang="en-US" sz="1900" dirty="0" smtClean="0"/>
              <a:t>electricity. 200 </a:t>
            </a:r>
            <a:r>
              <a:rPr lang="en-US" sz="1900" dirty="0"/>
              <a:t>atmospheres is safer, and saves money.</a:t>
            </a:r>
          </a:p>
          <a:p>
            <a:pPr marL="361950" indent="-361950">
              <a:buClr>
                <a:srgbClr val="C00000"/>
              </a:buClr>
              <a:buSzPct val="80000"/>
              <a:buFont typeface="Arial" panose="020B0604020202020204" pitchFamily="34" charset="0"/>
              <a:buChar char="►"/>
            </a:pPr>
            <a:r>
              <a:rPr lang="en-US" sz="1900" dirty="0"/>
              <a:t>So the conditions inside the converter do not give a high yield. But </a:t>
            </a:r>
            <a:r>
              <a:rPr lang="en-US" sz="1900" dirty="0" smtClean="0"/>
              <a:t>then the </a:t>
            </a:r>
            <a:r>
              <a:rPr lang="en-US" sz="1900" dirty="0"/>
              <a:t>ammonia is removed, so that more will form. And the unreacted </a:t>
            </a:r>
            <a:r>
              <a:rPr lang="en-US" sz="1900" dirty="0" smtClean="0"/>
              <a:t>gases are </a:t>
            </a:r>
            <a:r>
              <a:rPr lang="en-US" sz="1900" dirty="0"/>
              <a:t>recycled, for another chance to react. So the final yield is high.</a:t>
            </a:r>
          </a:p>
          <a:p>
            <a:pPr marL="361950" indent="-361950">
              <a:buClr>
                <a:srgbClr val="C00000"/>
              </a:buClr>
              <a:buSzPct val="80000"/>
              <a:buFont typeface="Arial" panose="020B0604020202020204" pitchFamily="34" charset="0"/>
              <a:buChar char="►"/>
            </a:pPr>
            <a:r>
              <a:rPr lang="en-US" sz="1900" b="1" dirty="0">
                <a:solidFill>
                  <a:srgbClr val="FF0000"/>
                </a:solidFill>
              </a:rPr>
              <a:t>The catalyst </a:t>
            </a:r>
            <a:r>
              <a:rPr lang="en-US" sz="1900" dirty="0"/>
              <a:t>Iron speeds up the reaction. But it does not change the yield!</a:t>
            </a:r>
            <a:endParaRPr lang="en-US" sz="1900" b="1" dirty="0">
              <a:solidFill>
                <a:srgbClr val="FF0000"/>
              </a:solidFill>
            </a:endParaRPr>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227</a:t>
            </a:r>
            <a:endParaRPr lang="en-GB" sz="960" b="1" dirty="0">
              <a:latin typeface="Arial" panose="020B0604020202020204" pitchFamily="34" charset="0"/>
              <a:cs typeface="Arial" panose="020B0604020202020204" pitchFamily="34" charset="0"/>
            </a:endParaRPr>
          </a:p>
        </p:txBody>
      </p:sp>
      <p:sp>
        <p:nvSpPr>
          <p:cNvPr id="21" name="Rectangle 20"/>
          <p:cNvSpPr/>
          <p:nvPr/>
        </p:nvSpPr>
        <p:spPr>
          <a:xfrm>
            <a:off x="6012160" y="1124742"/>
            <a:ext cx="2880320" cy="3457357"/>
          </a:xfrm>
          <a:prstGeom prst="rect">
            <a:avLst/>
          </a:prstGeom>
          <a:solidFill>
            <a:srgbClr val="AAE1FA"/>
          </a:solidFill>
          <a:ln w="57150">
            <a:solidFill>
              <a:srgbClr val="002060"/>
            </a:solidFill>
          </a:ln>
        </p:spPr>
        <p:txBody>
          <a:bodyPr wrap="square" anchor="t" anchorCtr="0">
            <a:spAutoFit/>
          </a:bodyPr>
          <a:lstStyle/>
          <a:p>
            <a:pPr>
              <a:buClr>
                <a:srgbClr val="C00000"/>
              </a:buClr>
              <a:tabLst>
                <a:tab pos="2420938" algn="l"/>
              </a:tabLst>
            </a:pPr>
            <a:r>
              <a:rPr lang="en-US" sz="1600" b="1" dirty="0">
                <a:solidFill>
                  <a:srgbClr val="B21212"/>
                </a:solidFill>
                <a:latin typeface="Arial" panose="020B0604020202020204" pitchFamily="34" charset="0"/>
                <a:cs typeface="Arial" panose="020B0604020202020204" pitchFamily="34" charset="0"/>
              </a:rPr>
              <a:t>Making ammonia: a summary</a:t>
            </a:r>
          </a:p>
          <a:p>
            <a:pPr>
              <a:buClr>
                <a:srgbClr val="C00000"/>
              </a:buClr>
              <a:tabLst>
                <a:tab pos="2420938" algn="l"/>
              </a:tabLst>
            </a:pPr>
            <a:r>
              <a:rPr lang="en-US" sz="1600" b="1" dirty="0" smtClean="0">
                <a:solidFill>
                  <a:srgbClr val="B21212"/>
                </a:solidFill>
                <a:latin typeface="Arial" panose="020B0604020202020204" pitchFamily="34" charset="0"/>
                <a:cs typeface="Arial" panose="020B0604020202020204" pitchFamily="34" charset="0"/>
              </a:rPr>
              <a:t/>
            </a:r>
            <a:br>
              <a:rPr lang="en-US" sz="1600" b="1" dirty="0" smtClean="0">
                <a:solidFill>
                  <a:srgbClr val="B21212"/>
                </a:solidFill>
                <a:latin typeface="Arial" panose="020B0604020202020204" pitchFamily="34" charset="0"/>
                <a:cs typeface="Arial" panose="020B0604020202020204" pitchFamily="34" charset="0"/>
              </a:rPr>
            </a:br>
            <a:r>
              <a:rPr lang="en-US" sz="1600" b="1" dirty="0" smtClean="0">
                <a:solidFill>
                  <a:srgbClr val="B21212"/>
                </a:solidFill>
                <a:latin typeface="Arial" panose="020B0604020202020204" pitchFamily="34" charset="0"/>
                <a:cs typeface="Arial" panose="020B0604020202020204" pitchFamily="34" charset="0"/>
              </a:rPr>
              <a:t>N2 + </a:t>
            </a:r>
            <a:r>
              <a:rPr lang="en-US" sz="1600" b="1" dirty="0">
                <a:solidFill>
                  <a:srgbClr val="B21212"/>
                </a:solidFill>
                <a:latin typeface="Arial" panose="020B0604020202020204" pitchFamily="34" charset="0"/>
                <a:cs typeface="Arial" panose="020B0604020202020204" pitchFamily="34" charset="0"/>
              </a:rPr>
              <a:t>3H2 </a:t>
            </a:r>
            <a:r>
              <a:rPr lang="en-US" sz="1600" b="1" dirty="0" smtClean="0">
                <a:solidFill>
                  <a:srgbClr val="B21212"/>
                </a:solidFill>
                <a:latin typeface="Arial" panose="020B0604020202020204" pitchFamily="34" charset="0"/>
                <a:cs typeface="Arial" panose="020B0604020202020204" pitchFamily="34" charset="0"/>
              </a:rPr>
              <a:t>                   2NH</a:t>
            </a:r>
            <a:r>
              <a:rPr lang="en-US" sz="1600" b="1" baseline="-25000" dirty="0" smtClean="0">
                <a:solidFill>
                  <a:srgbClr val="B21212"/>
                </a:solidFill>
                <a:latin typeface="Arial" panose="020B0604020202020204" pitchFamily="34" charset="0"/>
                <a:cs typeface="Arial" panose="020B0604020202020204" pitchFamily="34" charset="0"/>
              </a:rPr>
              <a:t>3</a:t>
            </a:r>
            <a:br>
              <a:rPr lang="en-US" sz="1600" b="1" baseline="-25000" dirty="0" smtClean="0">
                <a:solidFill>
                  <a:srgbClr val="B21212"/>
                </a:solidFill>
                <a:latin typeface="Arial" panose="020B0604020202020204" pitchFamily="34" charset="0"/>
                <a:cs typeface="Arial" panose="020B0604020202020204" pitchFamily="34" charset="0"/>
              </a:rPr>
            </a:br>
            <a:endParaRPr lang="en-US" sz="1600" b="1" baseline="-25000" dirty="0">
              <a:solidFill>
                <a:srgbClr val="B21212"/>
              </a:solidFill>
              <a:latin typeface="Arial" panose="020B0604020202020204" pitchFamily="34" charset="0"/>
              <a:cs typeface="Arial" panose="020B0604020202020204" pitchFamily="34" charset="0"/>
            </a:endParaRPr>
          </a:p>
          <a:p>
            <a:pPr>
              <a:buClr>
                <a:srgbClr val="C00000"/>
              </a:buClr>
              <a:tabLst>
                <a:tab pos="2420938" algn="l"/>
              </a:tabLst>
            </a:pPr>
            <a:r>
              <a:rPr lang="en-US" sz="1600" b="1" dirty="0">
                <a:solidFill>
                  <a:srgbClr val="B21212"/>
                </a:solidFill>
                <a:latin typeface="Arial" panose="020B0604020202020204" pitchFamily="34" charset="0"/>
                <a:cs typeface="Arial" panose="020B0604020202020204" pitchFamily="34" charset="0"/>
              </a:rPr>
              <a:t>4 molecules </a:t>
            </a:r>
            <a:r>
              <a:rPr lang="en-US" sz="1600" b="1" dirty="0" smtClean="0">
                <a:solidFill>
                  <a:srgbClr val="B21212"/>
                </a:solidFill>
                <a:latin typeface="Arial" panose="020B0604020202020204" pitchFamily="34" charset="0"/>
                <a:cs typeface="Arial" panose="020B0604020202020204" pitchFamily="34" charset="0"/>
              </a:rPr>
              <a:t>     2 </a:t>
            </a:r>
            <a:r>
              <a:rPr lang="en-US" sz="1600" b="1" dirty="0">
                <a:solidFill>
                  <a:srgbClr val="B21212"/>
                </a:solidFill>
                <a:latin typeface="Arial" panose="020B0604020202020204" pitchFamily="34" charset="0"/>
                <a:cs typeface="Arial" panose="020B0604020202020204" pitchFamily="34" charset="0"/>
              </a:rPr>
              <a:t>molecules</a:t>
            </a:r>
          </a:p>
          <a:p>
            <a:pPr>
              <a:buClr>
                <a:srgbClr val="C00000"/>
              </a:buClr>
              <a:tabLst>
                <a:tab pos="2420938" algn="l"/>
              </a:tabLst>
            </a:pPr>
            <a:r>
              <a:rPr lang="en-US" sz="1600" b="1" dirty="0" smtClean="0">
                <a:latin typeface="Arial" panose="020B0604020202020204" pitchFamily="34" charset="0"/>
                <a:cs typeface="Arial" panose="020B0604020202020204" pitchFamily="34" charset="0"/>
              </a:rPr>
              <a:t/>
            </a:r>
            <a:br>
              <a:rPr lang="en-US" sz="1600" b="1" dirty="0" smtClean="0">
                <a:latin typeface="Arial" panose="020B0604020202020204" pitchFamily="34" charset="0"/>
                <a:cs typeface="Arial" panose="020B0604020202020204" pitchFamily="34" charset="0"/>
              </a:rPr>
            </a:br>
            <a:r>
              <a:rPr lang="en-US" sz="1600" b="1" dirty="0" smtClean="0">
                <a:latin typeface="Arial" panose="020B0604020202020204" pitchFamily="34" charset="0"/>
                <a:cs typeface="Arial" panose="020B0604020202020204" pitchFamily="34" charset="0"/>
              </a:rPr>
              <a:t>To </a:t>
            </a:r>
            <a:r>
              <a:rPr lang="en-US" sz="1600" b="1" dirty="0">
                <a:latin typeface="Arial" panose="020B0604020202020204" pitchFamily="34" charset="0"/>
                <a:cs typeface="Arial" panose="020B0604020202020204" pitchFamily="34" charset="0"/>
              </a:rPr>
              <a:t>improve the yield:</a:t>
            </a:r>
          </a:p>
          <a:p>
            <a:pPr marL="285750" indent="-285750">
              <a:buClr>
                <a:srgbClr val="C00000"/>
              </a:buClr>
              <a:buFont typeface="Wingdings" panose="05000000000000000000" pitchFamily="2" charset="2"/>
              <a:buChar char="§"/>
              <a:tabLst>
                <a:tab pos="2420938" algn="l"/>
              </a:tabLst>
            </a:pPr>
            <a:r>
              <a:rPr lang="en-US" sz="1600" dirty="0" smtClean="0">
                <a:latin typeface="Arial" panose="020B0604020202020204" pitchFamily="34" charset="0"/>
                <a:cs typeface="Arial" panose="020B0604020202020204" pitchFamily="34" charset="0"/>
              </a:rPr>
              <a:t>quite </a:t>
            </a:r>
            <a:r>
              <a:rPr lang="en-US" sz="1600" dirty="0">
                <a:latin typeface="Arial" panose="020B0604020202020204" pitchFamily="34" charset="0"/>
                <a:cs typeface="Arial" panose="020B0604020202020204" pitchFamily="34" charset="0"/>
              </a:rPr>
              <a:t>high pressure</a:t>
            </a:r>
          </a:p>
          <a:p>
            <a:pPr marL="285750" indent="-285750">
              <a:buClr>
                <a:srgbClr val="C00000"/>
              </a:buClr>
              <a:buFont typeface="Wingdings" panose="05000000000000000000" pitchFamily="2" charset="2"/>
              <a:buChar char="§"/>
              <a:tabLst>
                <a:tab pos="2420938" algn="l"/>
              </a:tabLst>
            </a:pPr>
            <a:r>
              <a:rPr lang="en-US" sz="1600" dirty="0" smtClean="0">
                <a:latin typeface="Arial" panose="020B0604020202020204" pitchFamily="34" charset="0"/>
                <a:cs typeface="Arial" panose="020B0604020202020204" pitchFamily="34" charset="0"/>
              </a:rPr>
              <a:t>remove </a:t>
            </a:r>
            <a:r>
              <a:rPr lang="en-US" sz="1600" dirty="0">
                <a:latin typeface="Arial" panose="020B0604020202020204" pitchFamily="34" charset="0"/>
                <a:cs typeface="Arial" panose="020B0604020202020204" pitchFamily="34" charset="0"/>
              </a:rPr>
              <a:t>ammonia</a:t>
            </a:r>
          </a:p>
          <a:p>
            <a:pPr>
              <a:buClr>
                <a:srgbClr val="C00000"/>
              </a:buClr>
              <a:tabLst>
                <a:tab pos="2420938" algn="l"/>
              </a:tabLst>
            </a:pPr>
            <a:r>
              <a:rPr lang="en-US" sz="1600" b="1" dirty="0">
                <a:latin typeface="Arial" panose="020B0604020202020204" pitchFamily="34" charset="0"/>
                <a:cs typeface="Arial" panose="020B0604020202020204" pitchFamily="34" charset="0"/>
              </a:rPr>
              <a:t>To get a </a:t>
            </a:r>
            <a:r>
              <a:rPr lang="en-US" sz="1600" b="1" dirty="0" smtClean="0">
                <a:latin typeface="Arial" panose="020B0604020202020204" pitchFamily="34" charset="0"/>
                <a:cs typeface="Arial" panose="020B0604020202020204" pitchFamily="34" charset="0"/>
              </a:rPr>
              <a:t>decent </a:t>
            </a:r>
            <a:r>
              <a:rPr lang="en-US" sz="1600" b="1" dirty="0">
                <a:latin typeface="Arial" panose="020B0604020202020204" pitchFamily="34" charset="0"/>
                <a:cs typeface="Arial" panose="020B0604020202020204" pitchFamily="34" charset="0"/>
              </a:rPr>
              <a:t>reaction </a:t>
            </a:r>
            <a:r>
              <a:rPr lang="en-US" sz="1600" b="1" dirty="0" smtClean="0">
                <a:latin typeface="Arial" panose="020B0604020202020204" pitchFamily="34" charset="0"/>
                <a:cs typeface="Arial" panose="020B0604020202020204" pitchFamily="34" charset="0"/>
              </a:rPr>
              <a:t>rate:</a:t>
            </a:r>
            <a:endParaRPr lang="en-US" sz="1600" b="1" dirty="0">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1600" dirty="0" smtClean="0">
                <a:latin typeface="Arial" panose="020B0604020202020204" pitchFamily="34" charset="0"/>
                <a:cs typeface="Arial" panose="020B0604020202020204" pitchFamily="34" charset="0"/>
              </a:rPr>
              <a:t>moderate </a:t>
            </a:r>
            <a:r>
              <a:rPr lang="en-US" sz="1600" dirty="0">
                <a:latin typeface="Arial" panose="020B0604020202020204" pitchFamily="34" charset="0"/>
                <a:cs typeface="Arial" panose="020B0604020202020204" pitchFamily="34" charset="0"/>
              </a:rPr>
              <a:t>temperature</a:t>
            </a:r>
          </a:p>
          <a:p>
            <a:pPr marL="285750" indent="-285750">
              <a:buClr>
                <a:srgbClr val="C00000"/>
              </a:buClr>
              <a:buFont typeface="Wingdings" panose="05000000000000000000" pitchFamily="2" charset="2"/>
              <a:buChar char="§"/>
              <a:tabLst>
                <a:tab pos="2420938" algn="l"/>
              </a:tabLst>
            </a:pPr>
            <a:r>
              <a:rPr lang="en-US" sz="1600" dirty="0" smtClean="0">
                <a:latin typeface="Arial" panose="020B0604020202020204" pitchFamily="34" charset="0"/>
                <a:cs typeface="Arial" panose="020B0604020202020204" pitchFamily="34" charset="0"/>
              </a:rPr>
              <a:t>use </a:t>
            </a:r>
            <a:r>
              <a:rPr lang="en-US" sz="1600" dirty="0">
                <a:latin typeface="Arial" panose="020B0604020202020204" pitchFamily="34" charset="0"/>
                <a:cs typeface="Arial" panose="020B0604020202020204" pitchFamily="34" charset="0"/>
              </a:rPr>
              <a:t>a </a:t>
            </a:r>
            <a:r>
              <a:rPr lang="en-US" sz="1600" dirty="0" smtClean="0">
                <a:latin typeface="Arial" panose="020B0604020202020204" pitchFamily="34" charset="0"/>
                <a:cs typeface="Arial" panose="020B0604020202020204" pitchFamily="34" charset="0"/>
              </a:rPr>
              <a:t>catalyst</a:t>
            </a:r>
            <a:endParaRPr lang="en-US" sz="1600" dirty="0" smtClean="0">
              <a:solidFill>
                <a:srgbClr val="B21212"/>
              </a:solidFill>
              <a:latin typeface="Arial" panose="020B0604020202020204" pitchFamily="34" charset="0"/>
              <a:cs typeface="Arial" panose="020B0604020202020204" pitchFamily="34" charset="0"/>
            </a:endParaRPr>
          </a:p>
        </p:txBody>
      </p:sp>
      <p:sp>
        <p:nvSpPr>
          <p:cNvPr id="22" name="Oval 21"/>
          <p:cNvSpPr/>
          <p:nvPr/>
        </p:nvSpPr>
        <p:spPr>
          <a:xfrm rot="1792718">
            <a:off x="8624341" y="984402"/>
            <a:ext cx="411236"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grpSp>
        <p:nvGrpSpPr>
          <p:cNvPr id="2" name="Group 1"/>
          <p:cNvGrpSpPr/>
          <p:nvPr/>
        </p:nvGrpSpPr>
        <p:grpSpPr>
          <a:xfrm>
            <a:off x="7113983" y="1700808"/>
            <a:ext cx="986409" cy="692497"/>
            <a:chOff x="6948264" y="5472087"/>
            <a:chExt cx="986409" cy="692497"/>
          </a:xfrm>
        </p:grpSpPr>
        <p:sp>
          <p:nvSpPr>
            <p:cNvPr id="6" name="TextBox 5"/>
            <p:cNvSpPr txBox="1"/>
            <p:nvPr/>
          </p:nvSpPr>
          <p:spPr>
            <a:xfrm>
              <a:off x="6974154" y="5472087"/>
              <a:ext cx="960519" cy="692497"/>
            </a:xfrm>
            <a:prstGeom prst="rect">
              <a:avLst/>
            </a:prstGeom>
            <a:noFill/>
          </p:spPr>
          <p:txBody>
            <a:bodyPr wrap="none" rtlCol="0">
              <a:spAutoFit/>
            </a:bodyPr>
            <a:lstStyle/>
            <a:p>
              <a:pPr algn="ctr">
                <a:lnSpc>
                  <a:spcPct val="150000"/>
                </a:lnSpc>
              </a:pPr>
              <a:r>
                <a:rPr lang="en-IE" sz="1100" dirty="0" smtClean="0">
                  <a:solidFill>
                    <a:srgbClr val="FF0000"/>
                  </a:solidFill>
                </a:rPr>
                <a:t>exothermic</a:t>
              </a:r>
            </a:p>
            <a:p>
              <a:pPr algn="ctr">
                <a:lnSpc>
                  <a:spcPct val="150000"/>
                </a:lnSpc>
              </a:pPr>
              <a:endParaRPr lang="en-IE" sz="400" dirty="0" smtClean="0">
                <a:solidFill>
                  <a:srgbClr val="FF0000"/>
                </a:solidFill>
              </a:endParaRPr>
            </a:p>
            <a:p>
              <a:pPr algn="ctr">
                <a:lnSpc>
                  <a:spcPct val="150000"/>
                </a:lnSpc>
              </a:pPr>
              <a:r>
                <a:rPr lang="en-IE" sz="1100" dirty="0" smtClean="0">
                  <a:solidFill>
                    <a:srgbClr val="FF0000"/>
                  </a:solidFill>
                </a:rPr>
                <a:t>endothermic</a:t>
              </a:r>
              <a:endParaRPr lang="en-GB" sz="1100" dirty="0">
                <a:solidFill>
                  <a:srgbClr val="FF0000"/>
                </a:solidFill>
              </a:endParaRPr>
            </a:p>
          </p:txBody>
        </p:sp>
        <p:grpSp>
          <p:nvGrpSpPr>
            <p:cNvPr id="10" name="Group 9"/>
            <p:cNvGrpSpPr/>
            <p:nvPr/>
          </p:nvGrpSpPr>
          <p:grpSpPr>
            <a:xfrm>
              <a:off x="6948264" y="5733256"/>
              <a:ext cx="917863" cy="218794"/>
              <a:chOff x="6804248" y="4933447"/>
              <a:chExt cx="1080120" cy="367760"/>
            </a:xfrm>
          </p:grpSpPr>
          <p:grpSp>
            <p:nvGrpSpPr>
              <p:cNvPr id="11" name="Group 10"/>
              <p:cNvGrpSpPr/>
              <p:nvPr/>
            </p:nvGrpSpPr>
            <p:grpSpPr>
              <a:xfrm>
                <a:off x="6804248" y="4933447"/>
                <a:ext cx="1080120" cy="79729"/>
                <a:chOff x="6804248" y="4933447"/>
                <a:chExt cx="1080120" cy="79729"/>
              </a:xfrm>
            </p:grpSpPr>
            <p:cxnSp>
              <p:nvCxnSpPr>
                <p:cNvPr id="15" name="Straight Connector 14"/>
                <p:cNvCxnSpPr/>
                <p:nvPr/>
              </p:nvCxnSpPr>
              <p:spPr>
                <a:xfrm>
                  <a:off x="6804248" y="5013176"/>
                  <a:ext cx="10801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759435" y="4933447"/>
                  <a:ext cx="124933" cy="7972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rot="10800000">
                <a:off x="6804248" y="5157192"/>
                <a:ext cx="1080120" cy="144015"/>
                <a:chOff x="6804248" y="4869161"/>
                <a:chExt cx="1080120" cy="144015"/>
              </a:xfrm>
            </p:grpSpPr>
            <p:cxnSp>
              <p:nvCxnSpPr>
                <p:cNvPr id="13" name="Straight Connector 12"/>
                <p:cNvCxnSpPr/>
                <p:nvPr/>
              </p:nvCxnSpPr>
              <p:spPr>
                <a:xfrm>
                  <a:off x="6804248" y="5013176"/>
                  <a:ext cx="10801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flipH="1" flipV="1">
                  <a:off x="7739769" y="4869161"/>
                  <a:ext cx="144598" cy="14401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grpSp>
      <p:pic>
        <p:nvPicPr>
          <p:cNvPr id="23" name="16.2 - Haber Proces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012160" y="4689140"/>
            <a:ext cx="2880320" cy="1620180"/>
          </a:xfrm>
          <a:prstGeom prst="rect">
            <a:avLst/>
          </a:prstGeom>
        </p:spPr>
      </p:pic>
      <p:sp>
        <p:nvSpPr>
          <p:cNvPr id="17" name="TextBox 16">
            <a:hlinkClick r:id="rId6" action="ppaction://hlinksldjump"/>
          </p:cNvPr>
          <p:cNvSpPr txBox="1"/>
          <p:nvPr/>
        </p:nvSpPr>
        <p:spPr>
          <a:xfrm>
            <a:off x="8300524" y="263691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46695374"/>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3"/>
                                        </p:tgtEl>
                                      </p:cBhvr>
                                    </p:cmd>
                                  </p:childTnLst>
                                </p:cTn>
                              </p:par>
                            </p:childTnLst>
                          </p:cTn>
                        </p:par>
                      </p:childTnLst>
                    </p:cTn>
                  </p:par>
                </p:childTnLst>
              </p:cTn>
              <p:nextCondLst>
                <p:cond evt="onClick" delay="0">
                  <p:tgtEl>
                    <p:spTgt spid="23"/>
                  </p:tgtEl>
                </p:cond>
              </p:nextCondLst>
            </p:seq>
            <p:video>
              <p:cMediaNode vol="80000">
                <p:cTn id="7" fill="hold" display="0">
                  <p:stCondLst>
                    <p:cond delay="indefinite"/>
                  </p:stCondLst>
                </p:cTn>
                <p:tgtEl>
                  <p:spTgt spid="23"/>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900" dirty="0" smtClean="0"/>
              <a:t>16.2 – Making Ammonia in Industry</a:t>
            </a:r>
            <a:endParaRPr lang="en-GB" sz="3900" b="1" dirty="0" smtClean="0"/>
          </a:p>
        </p:txBody>
      </p:sp>
      <p:sp>
        <p:nvSpPr>
          <p:cNvPr id="34" name="Rectangle 33"/>
          <p:cNvSpPr/>
          <p:nvPr/>
        </p:nvSpPr>
        <p:spPr>
          <a:xfrm>
            <a:off x="179514" y="1124744"/>
            <a:ext cx="5832646" cy="5693866"/>
          </a:xfrm>
          <a:prstGeom prst="rect">
            <a:avLst/>
          </a:prstGeom>
        </p:spPr>
        <p:txBody>
          <a:bodyPr wrap="square">
            <a:spAutoFit/>
          </a:bodyPr>
          <a:lstStyle/>
          <a:p>
            <a:pPr>
              <a:buClr>
                <a:srgbClr val="C00000"/>
              </a:buClr>
              <a:buSzPct val="80000"/>
            </a:pPr>
            <a:r>
              <a:rPr lang="en-US" sz="2600" b="1" dirty="0" smtClean="0">
                <a:solidFill>
                  <a:srgbClr val="C00000"/>
                </a:solidFill>
              </a:rPr>
              <a:t>More </a:t>
            </a:r>
            <a:r>
              <a:rPr lang="en-US" sz="2600" b="1" dirty="0">
                <a:solidFill>
                  <a:srgbClr val="C00000"/>
                </a:solidFill>
              </a:rPr>
              <a:t>about the raw materials</a:t>
            </a:r>
          </a:p>
          <a:p>
            <a:pPr marL="449263" indent="-449263">
              <a:buClr>
                <a:srgbClr val="C00000"/>
              </a:buClr>
              <a:buSzPct val="80000"/>
              <a:buFont typeface="Arial" panose="020B0604020202020204" pitchFamily="34" charset="0"/>
              <a:buChar char="►"/>
            </a:pPr>
            <a:r>
              <a:rPr lang="en-US" sz="2600" dirty="0"/>
              <a:t>The panel on the opposite page shows how the raw materials are obtained.</a:t>
            </a:r>
          </a:p>
          <a:p>
            <a:pPr marL="449263" indent="-449263">
              <a:buClr>
                <a:srgbClr val="C00000"/>
              </a:buClr>
              <a:buSzPct val="80000"/>
              <a:buFont typeface="Arial" panose="020B0604020202020204" pitchFamily="34" charset="0"/>
              <a:buChar char="►"/>
            </a:pPr>
            <a:r>
              <a:rPr lang="en-US" sz="2600" dirty="0"/>
              <a:t>Air and water are easy to find. But you need natural gas (methane), </a:t>
            </a:r>
            <a:r>
              <a:rPr lang="en-US" sz="2600" dirty="0" smtClean="0"/>
              <a:t>or hydrocarbons </a:t>
            </a:r>
            <a:r>
              <a:rPr lang="en-US" sz="2600" dirty="0"/>
              <a:t>from petroleum (crude oil), to make hydrogen.</a:t>
            </a:r>
          </a:p>
          <a:p>
            <a:pPr marL="449263" indent="-449263">
              <a:buClr>
                <a:srgbClr val="C00000"/>
              </a:buClr>
              <a:buSzPct val="80000"/>
              <a:buFont typeface="Arial" panose="020B0604020202020204" pitchFamily="34" charset="0"/>
              <a:buChar char="►"/>
            </a:pPr>
            <a:r>
              <a:rPr lang="en-US" sz="2600" dirty="0"/>
              <a:t>So ammonia plants are usually built close to natural gas terminals </a:t>
            </a:r>
            <a:r>
              <a:rPr lang="en-US" sz="2600" dirty="0" smtClean="0"/>
              <a:t>or petroleum </a:t>
            </a:r>
            <a:r>
              <a:rPr lang="en-US" sz="2600" dirty="0"/>
              <a:t>refineries. In fact many petroleum and gas companies </a:t>
            </a:r>
            <a:r>
              <a:rPr lang="en-US" sz="2600" dirty="0" smtClean="0"/>
              <a:t>now make </a:t>
            </a:r>
            <a:r>
              <a:rPr lang="en-US" sz="2600" dirty="0"/>
              <a:t>ammonia, as a way to increase their profits.</a:t>
            </a:r>
            <a:endParaRPr lang="en-US" sz="2600" dirty="0">
              <a:solidFill>
                <a:srgbClr val="FF0000"/>
              </a:solidFill>
            </a:endParaRPr>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227</a:t>
            </a:r>
            <a:endParaRPr lang="en-GB" sz="960" b="1" dirty="0">
              <a:latin typeface="Arial" panose="020B0604020202020204" pitchFamily="34" charset="0"/>
              <a:cs typeface="Arial" panose="020B0604020202020204" pitchFamily="34" charset="0"/>
            </a:endParaRPr>
          </a:p>
        </p:txBody>
      </p:sp>
      <p:sp>
        <p:nvSpPr>
          <p:cNvPr id="21" name="Rectangle 20"/>
          <p:cNvSpPr/>
          <p:nvPr/>
        </p:nvSpPr>
        <p:spPr>
          <a:xfrm>
            <a:off x="6012160" y="1124742"/>
            <a:ext cx="2880320" cy="3457357"/>
          </a:xfrm>
          <a:prstGeom prst="rect">
            <a:avLst/>
          </a:prstGeom>
          <a:solidFill>
            <a:srgbClr val="AAE1FA"/>
          </a:solidFill>
          <a:ln w="57150">
            <a:solidFill>
              <a:srgbClr val="002060"/>
            </a:solidFill>
          </a:ln>
        </p:spPr>
        <p:txBody>
          <a:bodyPr wrap="square" anchor="t" anchorCtr="0">
            <a:spAutoFit/>
          </a:bodyPr>
          <a:lstStyle/>
          <a:p>
            <a:pPr>
              <a:buClr>
                <a:srgbClr val="C00000"/>
              </a:buClr>
              <a:tabLst>
                <a:tab pos="2420938" algn="l"/>
              </a:tabLst>
            </a:pPr>
            <a:r>
              <a:rPr lang="en-US" sz="1600" b="1" dirty="0">
                <a:solidFill>
                  <a:srgbClr val="B21212"/>
                </a:solidFill>
                <a:latin typeface="Arial" panose="020B0604020202020204" pitchFamily="34" charset="0"/>
                <a:cs typeface="Arial" panose="020B0604020202020204" pitchFamily="34" charset="0"/>
              </a:rPr>
              <a:t>Making ammonia: a summary</a:t>
            </a:r>
          </a:p>
          <a:p>
            <a:pPr>
              <a:buClr>
                <a:srgbClr val="C00000"/>
              </a:buClr>
              <a:tabLst>
                <a:tab pos="2420938" algn="l"/>
              </a:tabLst>
            </a:pPr>
            <a:r>
              <a:rPr lang="en-US" sz="1600" b="1" dirty="0" smtClean="0">
                <a:solidFill>
                  <a:srgbClr val="B21212"/>
                </a:solidFill>
                <a:latin typeface="Arial" panose="020B0604020202020204" pitchFamily="34" charset="0"/>
                <a:cs typeface="Arial" panose="020B0604020202020204" pitchFamily="34" charset="0"/>
              </a:rPr>
              <a:t/>
            </a:r>
            <a:br>
              <a:rPr lang="en-US" sz="1600" b="1" dirty="0" smtClean="0">
                <a:solidFill>
                  <a:srgbClr val="B21212"/>
                </a:solidFill>
                <a:latin typeface="Arial" panose="020B0604020202020204" pitchFamily="34" charset="0"/>
                <a:cs typeface="Arial" panose="020B0604020202020204" pitchFamily="34" charset="0"/>
              </a:rPr>
            </a:br>
            <a:r>
              <a:rPr lang="en-US" sz="1600" b="1" dirty="0" smtClean="0">
                <a:solidFill>
                  <a:srgbClr val="B21212"/>
                </a:solidFill>
                <a:latin typeface="Arial" panose="020B0604020202020204" pitchFamily="34" charset="0"/>
                <a:cs typeface="Arial" panose="020B0604020202020204" pitchFamily="34" charset="0"/>
              </a:rPr>
              <a:t>N2 + </a:t>
            </a:r>
            <a:r>
              <a:rPr lang="en-US" sz="1600" b="1" dirty="0">
                <a:solidFill>
                  <a:srgbClr val="B21212"/>
                </a:solidFill>
                <a:latin typeface="Arial" panose="020B0604020202020204" pitchFamily="34" charset="0"/>
                <a:cs typeface="Arial" panose="020B0604020202020204" pitchFamily="34" charset="0"/>
              </a:rPr>
              <a:t>3H2 </a:t>
            </a:r>
            <a:r>
              <a:rPr lang="en-US" sz="1600" b="1" dirty="0" smtClean="0">
                <a:solidFill>
                  <a:srgbClr val="B21212"/>
                </a:solidFill>
                <a:latin typeface="Arial" panose="020B0604020202020204" pitchFamily="34" charset="0"/>
                <a:cs typeface="Arial" panose="020B0604020202020204" pitchFamily="34" charset="0"/>
              </a:rPr>
              <a:t>                   2NH</a:t>
            </a:r>
            <a:r>
              <a:rPr lang="en-US" sz="1600" b="1" baseline="-25000" dirty="0" smtClean="0">
                <a:solidFill>
                  <a:srgbClr val="B21212"/>
                </a:solidFill>
                <a:latin typeface="Arial" panose="020B0604020202020204" pitchFamily="34" charset="0"/>
                <a:cs typeface="Arial" panose="020B0604020202020204" pitchFamily="34" charset="0"/>
              </a:rPr>
              <a:t>3</a:t>
            </a:r>
            <a:br>
              <a:rPr lang="en-US" sz="1600" b="1" baseline="-25000" dirty="0" smtClean="0">
                <a:solidFill>
                  <a:srgbClr val="B21212"/>
                </a:solidFill>
                <a:latin typeface="Arial" panose="020B0604020202020204" pitchFamily="34" charset="0"/>
                <a:cs typeface="Arial" panose="020B0604020202020204" pitchFamily="34" charset="0"/>
              </a:rPr>
            </a:br>
            <a:endParaRPr lang="en-US" sz="1600" b="1" baseline="-25000" dirty="0">
              <a:solidFill>
                <a:srgbClr val="B21212"/>
              </a:solidFill>
              <a:latin typeface="Arial" panose="020B0604020202020204" pitchFamily="34" charset="0"/>
              <a:cs typeface="Arial" panose="020B0604020202020204" pitchFamily="34" charset="0"/>
            </a:endParaRPr>
          </a:p>
          <a:p>
            <a:pPr>
              <a:buClr>
                <a:srgbClr val="C00000"/>
              </a:buClr>
              <a:tabLst>
                <a:tab pos="2420938" algn="l"/>
              </a:tabLst>
            </a:pPr>
            <a:r>
              <a:rPr lang="en-US" sz="1600" b="1" dirty="0">
                <a:solidFill>
                  <a:srgbClr val="B21212"/>
                </a:solidFill>
                <a:latin typeface="Arial" panose="020B0604020202020204" pitchFamily="34" charset="0"/>
                <a:cs typeface="Arial" panose="020B0604020202020204" pitchFamily="34" charset="0"/>
              </a:rPr>
              <a:t>4 molecules </a:t>
            </a:r>
            <a:r>
              <a:rPr lang="en-US" sz="1600" b="1" dirty="0" smtClean="0">
                <a:solidFill>
                  <a:srgbClr val="B21212"/>
                </a:solidFill>
                <a:latin typeface="Arial" panose="020B0604020202020204" pitchFamily="34" charset="0"/>
                <a:cs typeface="Arial" panose="020B0604020202020204" pitchFamily="34" charset="0"/>
              </a:rPr>
              <a:t>     2 </a:t>
            </a:r>
            <a:r>
              <a:rPr lang="en-US" sz="1600" b="1" dirty="0">
                <a:solidFill>
                  <a:srgbClr val="B21212"/>
                </a:solidFill>
                <a:latin typeface="Arial" panose="020B0604020202020204" pitchFamily="34" charset="0"/>
                <a:cs typeface="Arial" panose="020B0604020202020204" pitchFamily="34" charset="0"/>
              </a:rPr>
              <a:t>molecules</a:t>
            </a:r>
          </a:p>
          <a:p>
            <a:pPr>
              <a:buClr>
                <a:srgbClr val="C00000"/>
              </a:buClr>
              <a:tabLst>
                <a:tab pos="2420938" algn="l"/>
              </a:tabLst>
            </a:pPr>
            <a:r>
              <a:rPr lang="en-US" sz="1600" b="1" dirty="0" smtClean="0">
                <a:latin typeface="Arial" panose="020B0604020202020204" pitchFamily="34" charset="0"/>
                <a:cs typeface="Arial" panose="020B0604020202020204" pitchFamily="34" charset="0"/>
              </a:rPr>
              <a:t/>
            </a:r>
            <a:br>
              <a:rPr lang="en-US" sz="1600" b="1" dirty="0" smtClean="0">
                <a:latin typeface="Arial" panose="020B0604020202020204" pitchFamily="34" charset="0"/>
                <a:cs typeface="Arial" panose="020B0604020202020204" pitchFamily="34" charset="0"/>
              </a:rPr>
            </a:br>
            <a:r>
              <a:rPr lang="en-US" sz="1600" b="1" dirty="0" smtClean="0">
                <a:latin typeface="Arial" panose="020B0604020202020204" pitchFamily="34" charset="0"/>
                <a:cs typeface="Arial" panose="020B0604020202020204" pitchFamily="34" charset="0"/>
              </a:rPr>
              <a:t>To </a:t>
            </a:r>
            <a:r>
              <a:rPr lang="en-US" sz="1600" b="1" dirty="0">
                <a:latin typeface="Arial" panose="020B0604020202020204" pitchFamily="34" charset="0"/>
                <a:cs typeface="Arial" panose="020B0604020202020204" pitchFamily="34" charset="0"/>
              </a:rPr>
              <a:t>improve the yield:</a:t>
            </a:r>
          </a:p>
          <a:p>
            <a:pPr marL="285750" indent="-285750">
              <a:buClr>
                <a:srgbClr val="C00000"/>
              </a:buClr>
              <a:buFont typeface="Wingdings" panose="05000000000000000000" pitchFamily="2" charset="2"/>
              <a:buChar char="§"/>
              <a:tabLst>
                <a:tab pos="2420938" algn="l"/>
              </a:tabLst>
            </a:pPr>
            <a:r>
              <a:rPr lang="en-US" sz="1600" dirty="0" smtClean="0">
                <a:latin typeface="Arial" panose="020B0604020202020204" pitchFamily="34" charset="0"/>
                <a:cs typeface="Arial" panose="020B0604020202020204" pitchFamily="34" charset="0"/>
              </a:rPr>
              <a:t>quite </a:t>
            </a:r>
            <a:r>
              <a:rPr lang="en-US" sz="1600" dirty="0">
                <a:latin typeface="Arial" panose="020B0604020202020204" pitchFamily="34" charset="0"/>
                <a:cs typeface="Arial" panose="020B0604020202020204" pitchFamily="34" charset="0"/>
              </a:rPr>
              <a:t>high pressure</a:t>
            </a:r>
          </a:p>
          <a:p>
            <a:pPr marL="285750" indent="-285750">
              <a:buClr>
                <a:srgbClr val="C00000"/>
              </a:buClr>
              <a:buFont typeface="Wingdings" panose="05000000000000000000" pitchFamily="2" charset="2"/>
              <a:buChar char="§"/>
              <a:tabLst>
                <a:tab pos="2420938" algn="l"/>
              </a:tabLst>
            </a:pPr>
            <a:r>
              <a:rPr lang="en-US" sz="1600" dirty="0" smtClean="0">
                <a:latin typeface="Arial" panose="020B0604020202020204" pitchFamily="34" charset="0"/>
                <a:cs typeface="Arial" panose="020B0604020202020204" pitchFamily="34" charset="0"/>
              </a:rPr>
              <a:t>remove </a:t>
            </a:r>
            <a:r>
              <a:rPr lang="en-US" sz="1600" dirty="0">
                <a:latin typeface="Arial" panose="020B0604020202020204" pitchFamily="34" charset="0"/>
                <a:cs typeface="Arial" panose="020B0604020202020204" pitchFamily="34" charset="0"/>
              </a:rPr>
              <a:t>ammonia</a:t>
            </a:r>
          </a:p>
          <a:p>
            <a:pPr>
              <a:buClr>
                <a:srgbClr val="C00000"/>
              </a:buClr>
              <a:tabLst>
                <a:tab pos="2420938" algn="l"/>
              </a:tabLst>
            </a:pPr>
            <a:r>
              <a:rPr lang="en-US" sz="1600" b="1" dirty="0">
                <a:latin typeface="Arial" panose="020B0604020202020204" pitchFamily="34" charset="0"/>
                <a:cs typeface="Arial" panose="020B0604020202020204" pitchFamily="34" charset="0"/>
              </a:rPr>
              <a:t>To get a </a:t>
            </a:r>
            <a:r>
              <a:rPr lang="en-US" sz="1600" b="1" dirty="0" smtClean="0">
                <a:latin typeface="Arial" panose="020B0604020202020204" pitchFamily="34" charset="0"/>
                <a:cs typeface="Arial" panose="020B0604020202020204" pitchFamily="34" charset="0"/>
              </a:rPr>
              <a:t>decent </a:t>
            </a:r>
            <a:r>
              <a:rPr lang="en-US" sz="1600" b="1" dirty="0">
                <a:latin typeface="Arial" panose="020B0604020202020204" pitchFamily="34" charset="0"/>
                <a:cs typeface="Arial" panose="020B0604020202020204" pitchFamily="34" charset="0"/>
              </a:rPr>
              <a:t>reaction </a:t>
            </a:r>
            <a:r>
              <a:rPr lang="en-US" sz="1600" b="1" dirty="0" smtClean="0">
                <a:latin typeface="Arial" panose="020B0604020202020204" pitchFamily="34" charset="0"/>
                <a:cs typeface="Arial" panose="020B0604020202020204" pitchFamily="34" charset="0"/>
              </a:rPr>
              <a:t>rate:</a:t>
            </a:r>
            <a:endParaRPr lang="en-US" sz="1600" b="1" dirty="0">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1600" dirty="0" smtClean="0">
                <a:latin typeface="Arial" panose="020B0604020202020204" pitchFamily="34" charset="0"/>
                <a:cs typeface="Arial" panose="020B0604020202020204" pitchFamily="34" charset="0"/>
              </a:rPr>
              <a:t>moderate </a:t>
            </a:r>
            <a:r>
              <a:rPr lang="en-US" sz="1600" dirty="0">
                <a:latin typeface="Arial" panose="020B0604020202020204" pitchFamily="34" charset="0"/>
                <a:cs typeface="Arial" panose="020B0604020202020204" pitchFamily="34" charset="0"/>
              </a:rPr>
              <a:t>temperature</a:t>
            </a:r>
          </a:p>
          <a:p>
            <a:pPr marL="285750" indent="-285750">
              <a:buClr>
                <a:srgbClr val="C00000"/>
              </a:buClr>
              <a:buFont typeface="Wingdings" panose="05000000000000000000" pitchFamily="2" charset="2"/>
              <a:buChar char="§"/>
              <a:tabLst>
                <a:tab pos="2420938" algn="l"/>
              </a:tabLst>
            </a:pPr>
            <a:r>
              <a:rPr lang="en-US" sz="1600" dirty="0" smtClean="0">
                <a:latin typeface="Arial" panose="020B0604020202020204" pitchFamily="34" charset="0"/>
                <a:cs typeface="Arial" panose="020B0604020202020204" pitchFamily="34" charset="0"/>
              </a:rPr>
              <a:t>use </a:t>
            </a:r>
            <a:r>
              <a:rPr lang="en-US" sz="1600" dirty="0">
                <a:latin typeface="Arial" panose="020B0604020202020204" pitchFamily="34" charset="0"/>
                <a:cs typeface="Arial" panose="020B0604020202020204" pitchFamily="34" charset="0"/>
              </a:rPr>
              <a:t>a </a:t>
            </a:r>
            <a:r>
              <a:rPr lang="en-US" sz="1600" dirty="0" smtClean="0">
                <a:latin typeface="Arial" panose="020B0604020202020204" pitchFamily="34" charset="0"/>
                <a:cs typeface="Arial" panose="020B0604020202020204" pitchFamily="34" charset="0"/>
              </a:rPr>
              <a:t>catalyst</a:t>
            </a:r>
            <a:endParaRPr lang="en-US" sz="1600" dirty="0" smtClean="0">
              <a:solidFill>
                <a:srgbClr val="B21212"/>
              </a:solidFill>
              <a:latin typeface="Arial" panose="020B0604020202020204" pitchFamily="34" charset="0"/>
              <a:cs typeface="Arial" panose="020B0604020202020204" pitchFamily="34" charset="0"/>
            </a:endParaRPr>
          </a:p>
        </p:txBody>
      </p:sp>
      <p:sp>
        <p:nvSpPr>
          <p:cNvPr id="22" name="Oval 21"/>
          <p:cNvSpPr/>
          <p:nvPr/>
        </p:nvSpPr>
        <p:spPr>
          <a:xfrm rot="1792718">
            <a:off x="8624341" y="984402"/>
            <a:ext cx="411236"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grpSp>
        <p:nvGrpSpPr>
          <p:cNvPr id="2" name="Group 1"/>
          <p:cNvGrpSpPr/>
          <p:nvPr/>
        </p:nvGrpSpPr>
        <p:grpSpPr>
          <a:xfrm>
            <a:off x="7113983" y="1700808"/>
            <a:ext cx="986409" cy="692497"/>
            <a:chOff x="6948264" y="5472087"/>
            <a:chExt cx="986409" cy="692497"/>
          </a:xfrm>
        </p:grpSpPr>
        <p:sp>
          <p:nvSpPr>
            <p:cNvPr id="6" name="TextBox 5"/>
            <p:cNvSpPr txBox="1"/>
            <p:nvPr/>
          </p:nvSpPr>
          <p:spPr>
            <a:xfrm>
              <a:off x="6974154" y="5472087"/>
              <a:ext cx="960519" cy="692497"/>
            </a:xfrm>
            <a:prstGeom prst="rect">
              <a:avLst/>
            </a:prstGeom>
            <a:noFill/>
          </p:spPr>
          <p:txBody>
            <a:bodyPr wrap="none" rtlCol="0">
              <a:spAutoFit/>
            </a:bodyPr>
            <a:lstStyle/>
            <a:p>
              <a:pPr algn="ctr">
                <a:lnSpc>
                  <a:spcPct val="150000"/>
                </a:lnSpc>
              </a:pPr>
              <a:r>
                <a:rPr lang="en-IE" sz="1100" dirty="0" smtClean="0">
                  <a:solidFill>
                    <a:srgbClr val="FF0000"/>
                  </a:solidFill>
                </a:rPr>
                <a:t>exothermic</a:t>
              </a:r>
            </a:p>
            <a:p>
              <a:pPr algn="ctr">
                <a:lnSpc>
                  <a:spcPct val="150000"/>
                </a:lnSpc>
              </a:pPr>
              <a:endParaRPr lang="en-IE" sz="400" dirty="0" smtClean="0">
                <a:solidFill>
                  <a:srgbClr val="FF0000"/>
                </a:solidFill>
              </a:endParaRPr>
            </a:p>
            <a:p>
              <a:pPr algn="ctr">
                <a:lnSpc>
                  <a:spcPct val="150000"/>
                </a:lnSpc>
              </a:pPr>
              <a:r>
                <a:rPr lang="en-IE" sz="1100" dirty="0" smtClean="0">
                  <a:solidFill>
                    <a:srgbClr val="FF0000"/>
                  </a:solidFill>
                </a:rPr>
                <a:t>endothermic</a:t>
              </a:r>
              <a:endParaRPr lang="en-GB" sz="1100" dirty="0">
                <a:solidFill>
                  <a:srgbClr val="FF0000"/>
                </a:solidFill>
              </a:endParaRPr>
            </a:p>
          </p:txBody>
        </p:sp>
        <p:grpSp>
          <p:nvGrpSpPr>
            <p:cNvPr id="10" name="Group 9"/>
            <p:cNvGrpSpPr/>
            <p:nvPr/>
          </p:nvGrpSpPr>
          <p:grpSpPr>
            <a:xfrm>
              <a:off x="6948264" y="5733256"/>
              <a:ext cx="917863" cy="218794"/>
              <a:chOff x="6804248" y="4933447"/>
              <a:chExt cx="1080120" cy="367760"/>
            </a:xfrm>
          </p:grpSpPr>
          <p:grpSp>
            <p:nvGrpSpPr>
              <p:cNvPr id="11" name="Group 10"/>
              <p:cNvGrpSpPr/>
              <p:nvPr/>
            </p:nvGrpSpPr>
            <p:grpSpPr>
              <a:xfrm>
                <a:off x="6804248" y="4933447"/>
                <a:ext cx="1080120" cy="79729"/>
                <a:chOff x="6804248" y="4933447"/>
                <a:chExt cx="1080120" cy="79729"/>
              </a:xfrm>
            </p:grpSpPr>
            <p:cxnSp>
              <p:nvCxnSpPr>
                <p:cNvPr id="15" name="Straight Connector 14"/>
                <p:cNvCxnSpPr/>
                <p:nvPr/>
              </p:nvCxnSpPr>
              <p:spPr>
                <a:xfrm>
                  <a:off x="6804248" y="5013176"/>
                  <a:ext cx="10801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759435" y="4933447"/>
                  <a:ext cx="124933" cy="7972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rot="10800000">
                <a:off x="6804248" y="5157192"/>
                <a:ext cx="1080120" cy="144015"/>
                <a:chOff x="6804248" y="4869161"/>
                <a:chExt cx="1080120" cy="144015"/>
              </a:xfrm>
            </p:grpSpPr>
            <p:cxnSp>
              <p:nvCxnSpPr>
                <p:cNvPr id="13" name="Straight Connector 12"/>
                <p:cNvCxnSpPr/>
                <p:nvPr/>
              </p:nvCxnSpPr>
              <p:spPr>
                <a:xfrm>
                  <a:off x="6804248" y="5013176"/>
                  <a:ext cx="10801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flipH="1" flipV="1">
                  <a:off x="7739769" y="4869161"/>
                  <a:ext cx="144598" cy="14401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grpSp>
      <p:pic>
        <p:nvPicPr>
          <p:cNvPr id="23" name="16.2 - Haber Proces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012160" y="4689140"/>
            <a:ext cx="2880320" cy="1620180"/>
          </a:xfrm>
          <a:prstGeom prst="rect">
            <a:avLst/>
          </a:prstGeom>
        </p:spPr>
      </p:pic>
      <p:sp>
        <p:nvSpPr>
          <p:cNvPr id="17" name="TextBox 16">
            <a:hlinkClick r:id="rId6" action="ppaction://hlinksldjump"/>
          </p:cNvPr>
          <p:cNvSpPr txBox="1"/>
          <p:nvPr/>
        </p:nvSpPr>
        <p:spPr>
          <a:xfrm>
            <a:off x="8300524" y="249289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68474147"/>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3"/>
                                        </p:tgtEl>
                                      </p:cBhvr>
                                    </p:cmd>
                                  </p:childTnLst>
                                </p:cTn>
                              </p:par>
                            </p:childTnLst>
                          </p:cTn>
                        </p:par>
                      </p:childTnLst>
                    </p:cTn>
                  </p:par>
                </p:childTnLst>
              </p:cTn>
              <p:nextCondLst>
                <p:cond evt="onClick" delay="0">
                  <p:tgtEl>
                    <p:spTgt spid="23"/>
                  </p:tgtEl>
                </p:cond>
              </p:nextCondLst>
            </p:seq>
            <p:video>
              <p:cMediaNode vol="80000">
                <p:cTn id="7" fill="hold" display="0">
                  <p:stCondLst>
                    <p:cond delay="indefinite"/>
                  </p:stCondLst>
                </p:cTn>
                <p:tgtEl>
                  <p:spTgt spid="23"/>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600" dirty="0"/>
              <a:t>16.2 – </a:t>
            </a:r>
            <a:r>
              <a:rPr lang="en-GB" sz="3600" dirty="0" smtClean="0"/>
              <a:t>Making </a:t>
            </a:r>
            <a:r>
              <a:rPr lang="en-GB" sz="3600" dirty="0"/>
              <a:t>Ammonia in Industry</a:t>
            </a:r>
            <a:endParaRPr lang="en-GB" sz="3600" b="1" dirty="0" smtClean="0"/>
          </a:p>
        </p:txBody>
      </p:sp>
      <p:sp>
        <p:nvSpPr>
          <p:cNvPr id="8" name="Rectangle 7"/>
          <p:cNvSpPr/>
          <p:nvPr/>
        </p:nvSpPr>
        <p:spPr>
          <a:xfrm>
            <a:off x="179512" y="1124744"/>
            <a:ext cx="8699936" cy="5616000"/>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a:tabLst>
                <a:tab pos="896938" algn="l"/>
                <a:tab pos="4300538" algn="l"/>
              </a:tabLst>
            </a:pPr>
            <a:r>
              <a:rPr lang="en-US" sz="2440" dirty="0" smtClean="0"/>
              <a:t>Ammonia </a:t>
            </a:r>
            <a:r>
              <a:rPr lang="en-US" sz="2440" dirty="0"/>
              <a:t>is made from nitrogen and </a:t>
            </a:r>
            <a:r>
              <a:rPr lang="en-US" sz="2440" dirty="0" smtClean="0"/>
              <a:t>hydrogen.</a:t>
            </a:r>
            <a:br>
              <a:rPr lang="en-US" sz="2440" dirty="0" smtClean="0"/>
            </a:br>
            <a:r>
              <a:rPr lang="en-US" sz="2440" b="1" dirty="0" smtClean="0"/>
              <a:t>a</a:t>
            </a:r>
            <a:r>
              <a:rPr lang="en-US" sz="2440" dirty="0" smtClean="0"/>
              <a:t> 	How </a:t>
            </a:r>
            <a:r>
              <a:rPr lang="en-US" sz="2440" dirty="0"/>
              <a:t>are the nitrogen and hydrogen </a:t>
            </a:r>
            <a:r>
              <a:rPr lang="en-US" sz="2440" dirty="0" smtClean="0"/>
              <a:t>obtained?</a:t>
            </a:r>
            <a:br>
              <a:rPr lang="en-US" sz="2440" dirty="0" smtClean="0"/>
            </a:br>
            <a:r>
              <a:rPr lang="en-US" sz="2440" b="1" dirty="0" smtClean="0"/>
              <a:t>b</a:t>
            </a:r>
            <a:r>
              <a:rPr lang="en-US" sz="2440" dirty="0" smtClean="0"/>
              <a:t> 	What </a:t>
            </a:r>
            <a:r>
              <a:rPr lang="en-US" sz="2440" dirty="0"/>
              <a:t>is the process for making ammonia </a:t>
            </a:r>
            <a:r>
              <a:rPr lang="en-US" sz="2440" dirty="0" smtClean="0"/>
              <a:t>called?</a:t>
            </a:r>
            <a:br>
              <a:rPr lang="en-US" sz="2440" dirty="0" smtClean="0"/>
            </a:br>
            <a:r>
              <a:rPr lang="en-US" sz="2440" b="1" dirty="0" smtClean="0"/>
              <a:t>c</a:t>
            </a:r>
            <a:r>
              <a:rPr lang="en-US" sz="2440" dirty="0" smtClean="0"/>
              <a:t> 	Write </a:t>
            </a:r>
            <a:r>
              <a:rPr lang="en-US" sz="2440" dirty="0"/>
              <a:t>an equation for the reaction.</a:t>
            </a:r>
          </a:p>
          <a:p>
            <a:pPr marL="457200" indent="-457200">
              <a:buClr>
                <a:srgbClr val="0070C0"/>
              </a:buClr>
              <a:buFont typeface="+mj-lt"/>
              <a:buAutoNum type="arabicPeriod"/>
              <a:tabLst>
                <a:tab pos="896938" algn="l"/>
                <a:tab pos="4300538" algn="l"/>
              </a:tabLst>
            </a:pPr>
            <a:r>
              <a:rPr lang="en-US" sz="2440" dirty="0" smtClean="0"/>
              <a:t>Look </a:t>
            </a:r>
            <a:r>
              <a:rPr lang="en-US" sz="2440" dirty="0"/>
              <a:t>at the catalyst beds in the diagram on page </a:t>
            </a:r>
            <a:r>
              <a:rPr lang="en-US" sz="2440" dirty="0" smtClean="0"/>
              <a:t>226.</a:t>
            </a:r>
            <a:br>
              <a:rPr lang="en-US" sz="2440" dirty="0" smtClean="0"/>
            </a:br>
            <a:r>
              <a:rPr lang="en-US" sz="2440" b="1" dirty="0" smtClean="0"/>
              <a:t>a</a:t>
            </a:r>
            <a:r>
              <a:rPr lang="en-US" sz="2440" dirty="0" smtClean="0"/>
              <a:t> 	What </a:t>
            </a:r>
            <a:r>
              <a:rPr lang="en-US" sz="2440" dirty="0"/>
              <a:t>is in </a:t>
            </a:r>
            <a:r>
              <a:rPr lang="en-US" sz="2440" dirty="0" smtClean="0"/>
              <a:t>them?</a:t>
            </a:r>
            <a:br>
              <a:rPr lang="en-US" sz="2440" dirty="0" smtClean="0"/>
            </a:br>
            <a:r>
              <a:rPr lang="en-US" sz="2440" b="1" dirty="0" smtClean="0"/>
              <a:t>b</a:t>
            </a:r>
            <a:r>
              <a:rPr lang="en-US" sz="2440" dirty="0" smtClean="0"/>
              <a:t> 	Why </a:t>
            </a:r>
            <a:r>
              <a:rPr lang="en-US" sz="2440" dirty="0"/>
              <a:t>are they arranged this way?</a:t>
            </a:r>
          </a:p>
          <a:p>
            <a:pPr marL="457200" indent="-457200">
              <a:buClr>
                <a:srgbClr val="0070C0"/>
              </a:buClr>
              <a:buFont typeface="+mj-lt"/>
              <a:buAutoNum type="arabicPeriod"/>
              <a:tabLst>
                <a:tab pos="896938" algn="l"/>
                <a:tab pos="4300538" algn="l"/>
              </a:tabLst>
            </a:pPr>
            <a:r>
              <a:rPr lang="en-US" sz="2440" b="1" dirty="0" smtClean="0"/>
              <a:t>a</a:t>
            </a:r>
            <a:r>
              <a:rPr lang="en-US" sz="2440" dirty="0" smtClean="0"/>
              <a:t> 	Explain </a:t>
            </a:r>
            <a:r>
              <a:rPr lang="en-US" sz="2440" dirty="0"/>
              <a:t>why high pressure and low temperature help </a:t>
            </a:r>
            <a:r>
              <a:rPr lang="en-US" sz="2440" dirty="0" smtClean="0"/>
              <a:t>	the yield</a:t>
            </a:r>
            <a:r>
              <a:rPr lang="en-US" sz="2440" dirty="0"/>
              <a:t>, in making ammonia. (Check Unit 9.6</a:t>
            </a:r>
            <a:r>
              <a:rPr lang="en-US" sz="2440" dirty="0" smtClean="0"/>
              <a:t>?)</a:t>
            </a:r>
            <a:br>
              <a:rPr lang="en-US" sz="2440" dirty="0" smtClean="0"/>
            </a:br>
            <a:r>
              <a:rPr lang="en-US" sz="2440" b="1" dirty="0" smtClean="0"/>
              <a:t>b</a:t>
            </a:r>
            <a:r>
              <a:rPr lang="en-US" sz="2440" dirty="0" smtClean="0"/>
              <a:t> 	400 </a:t>
            </a:r>
            <a:r>
              <a:rPr lang="en-US" sz="2440" dirty="0"/>
              <a:t>atmospheres and </a:t>
            </a:r>
            <a:r>
              <a:rPr lang="en-US" sz="2440" dirty="0" smtClean="0"/>
              <a:t>250 °C </a:t>
            </a:r>
            <a:r>
              <a:rPr lang="en-US" sz="2440" dirty="0"/>
              <a:t>would give a high </a:t>
            </a:r>
            <a:r>
              <a:rPr lang="en-US" sz="2440" dirty="0" smtClean="0"/>
              <a:t>yield. 	Why </a:t>
            </a:r>
            <a:r>
              <a:rPr lang="en-US" sz="2440" dirty="0"/>
              <a:t>are these conditions not used in the Haber </a:t>
            </a:r>
            <a:r>
              <a:rPr lang="en-US" sz="2440" dirty="0" smtClean="0"/>
              <a:t>	process?</a:t>
            </a:r>
            <a:br>
              <a:rPr lang="en-US" sz="2440" dirty="0" smtClean="0"/>
            </a:br>
            <a:r>
              <a:rPr lang="en-US" sz="2440" b="1" dirty="0" smtClean="0"/>
              <a:t>c</a:t>
            </a:r>
            <a:r>
              <a:rPr lang="en-US" sz="2440" dirty="0" smtClean="0"/>
              <a:t> 	What </a:t>
            </a:r>
            <a:r>
              <a:rPr lang="en-US" sz="2440" dirty="0"/>
              <a:t>is the % yield of ammonia at 200 atmospheres </a:t>
            </a:r>
            <a:r>
              <a:rPr lang="en-US" sz="2440" dirty="0" smtClean="0"/>
              <a:t>	and 450 </a:t>
            </a:r>
            <a:r>
              <a:rPr lang="en-US" sz="2440" dirty="0"/>
              <a:t>°C? (Use the graph</a:t>
            </a:r>
            <a:r>
              <a:rPr lang="en-US" sz="2440" dirty="0" smtClean="0"/>
              <a:t>.)</a:t>
            </a:r>
            <a:br>
              <a:rPr lang="en-US" sz="2440" dirty="0" smtClean="0"/>
            </a:br>
            <a:r>
              <a:rPr lang="en-US" sz="2440" b="1" dirty="0" smtClean="0"/>
              <a:t>d</a:t>
            </a:r>
            <a:r>
              <a:rPr lang="en-US" sz="2440" dirty="0" smtClean="0"/>
              <a:t> 	What </a:t>
            </a:r>
            <a:r>
              <a:rPr lang="en-US" sz="2440" dirty="0"/>
              <a:t>happens to the unreacted gases?</a:t>
            </a:r>
          </a:p>
        </p:txBody>
      </p:sp>
      <p:sp>
        <p:nvSpPr>
          <p:cNvPr id="11" name="TextBox 10">
            <a:hlinkClick r:id="rId3" action="ppaction://hlinkfile"/>
          </p:cNvPr>
          <p:cNvSpPr txBox="1"/>
          <p:nvPr/>
        </p:nvSpPr>
        <p:spPr>
          <a:xfrm>
            <a:off x="8318076" y="2492896"/>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2" name="Oval 11"/>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0" name="Round Same Side Corner Rectangle 9">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225</a:t>
            </a:r>
            <a:endParaRPr lang="en-GB" sz="960"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244408" y="324607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185093175"/>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16.3 – Fertilisers</a:t>
            </a:r>
            <a:endParaRPr lang="en-GB" b="1" dirty="0" smtClean="0"/>
          </a:p>
        </p:txBody>
      </p:sp>
      <p:sp>
        <p:nvSpPr>
          <p:cNvPr id="34" name="Rectangle 33"/>
          <p:cNvSpPr/>
          <p:nvPr/>
        </p:nvSpPr>
        <p:spPr>
          <a:xfrm>
            <a:off x="179512" y="1124744"/>
            <a:ext cx="8712966" cy="5632311"/>
          </a:xfrm>
          <a:prstGeom prst="rect">
            <a:avLst/>
          </a:prstGeom>
        </p:spPr>
        <p:txBody>
          <a:bodyPr wrap="square">
            <a:spAutoFit/>
          </a:bodyPr>
          <a:lstStyle/>
          <a:p>
            <a:pPr>
              <a:buClr>
                <a:srgbClr val="C00000"/>
              </a:buClr>
              <a:buSzPct val="80000"/>
            </a:pPr>
            <a:r>
              <a:rPr lang="en-US" sz="2000" b="1" dirty="0" smtClean="0">
                <a:solidFill>
                  <a:srgbClr val="C00000"/>
                </a:solidFill>
              </a:rPr>
              <a:t>What </a:t>
            </a:r>
            <a:r>
              <a:rPr lang="en-US" sz="2000" b="1" dirty="0">
                <a:solidFill>
                  <a:srgbClr val="C00000"/>
                </a:solidFill>
              </a:rPr>
              <a:t>plants need</a:t>
            </a:r>
          </a:p>
          <a:p>
            <a:pPr marL="449263" indent="-449263">
              <a:buClr>
                <a:srgbClr val="C00000"/>
              </a:buClr>
              <a:buSzPct val="80000"/>
              <a:buFont typeface="Arial" panose="020B0604020202020204" pitchFamily="34" charset="0"/>
              <a:buChar char="►"/>
            </a:pPr>
            <a:r>
              <a:rPr lang="en-US" sz="2000" dirty="0"/>
              <a:t>A plant needs carbon dioxide, light, and water. It </a:t>
            </a:r>
            <a:r>
              <a:rPr lang="en-US" sz="2000" dirty="0" smtClean="0"/>
              <a:t/>
            </a:r>
            <a:br>
              <a:rPr lang="en-US" sz="2000" dirty="0" smtClean="0"/>
            </a:br>
            <a:r>
              <a:rPr lang="en-US" sz="2000" dirty="0" smtClean="0"/>
              <a:t>also needs several different </a:t>
            </a:r>
            <a:r>
              <a:rPr lang="en-US" sz="2000" dirty="0"/>
              <a:t>elements. The main </a:t>
            </a:r>
            <a:r>
              <a:rPr lang="en-US" sz="2000" dirty="0" smtClean="0"/>
              <a:t/>
            </a:r>
            <a:br>
              <a:rPr lang="en-US" sz="2000" dirty="0" smtClean="0"/>
            </a:br>
            <a:r>
              <a:rPr lang="en-US" sz="2000" dirty="0" smtClean="0"/>
              <a:t>ones </a:t>
            </a:r>
            <a:r>
              <a:rPr lang="en-US" sz="2000" dirty="0"/>
              <a:t>are </a:t>
            </a:r>
            <a:r>
              <a:rPr lang="en-US" sz="2000" b="1" dirty="0" smtClean="0">
                <a:solidFill>
                  <a:srgbClr val="FF0000"/>
                </a:solidFill>
              </a:rPr>
              <a:t>nitrogen</a:t>
            </a:r>
            <a:r>
              <a:rPr lang="en-US" sz="2000" b="1" dirty="0">
                <a:solidFill>
                  <a:srgbClr val="FF0000"/>
                </a:solidFill>
              </a:rPr>
              <a:t>, potassium</a:t>
            </a:r>
            <a:r>
              <a:rPr lang="en-US" sz="2000" dirty="0"/>
              <a:t>, </a:t>
            </a:r>
            <a:r>
              <a:rPr lang="en-US" sz="2000" dirty="0" smtClean="0"/>
              <a:t>and </a:t>
            </a:r>
            <a:r>
              <a:rPr lang="en-US" sz="2000" b="1" dirty="0" smtClean="0">
                <a:solidFill>
                  <a:srgbClr val="FF0000"/>
                </a:solidFill>
              </a:rPr>
              <a:t>phosphorus</a:t>
            </a:r>
            <a:r>
              <a:rPr lang="en-US" sz="2000" dirty="0" smtClean="0"/>
              <a:t>.</a:t>
            </a:r>
          </a:p>
          <a:p>
            <a:pPr marL="449263" indent="-449263">
              <a:buClr>
                <a:srgbClr val="C00000"/>
              </a:buClr>
              <a:buSzPct val="80000"/>
              <a:buFont typeface="Arial" panose="020B0604020202020204" pitchFamily="34" charset="0"/>
              <a:buChar char="►"/>
            </a:pPr>
            <a:endParaRPr lang="en-US" sz="2000" dirty="0">
              <a:solidFill>
                <a:srgbClr val="FF0000"/>
              </a:solidFill>
            </a:endParaRPr>
          </a:p>
          <a:p>
            <a:pPr marL="449263" indent="-449263">
              <a:buClr>
                <a:srgbClr val="C00000"/>
              </a:buClr>
              <a:buSzPct val="80000"/>
              <a:buFont typeface="Arial" panose="020B0604020202020204" pitchFamily="34" charset="0"/>
              <a:buChar char="►"/>
            </a:pPr>
            <a:endParaRPr lang="en-US" sz="2000" dirty="0" smtClean="0">
              <a:solidFill>
                <a:srgbClr val="FF0000"/>
              </a:solidFill>
            </a:endParaRPr>
          </a:p>
          <a:p>
            <a:pPr marL="449263" indent="-449263">
              <a:buClr>
                <a:srgbClr val="C00000"/>
              </a:buClr>
              <a:buSzPct val="80000"/>
              <a:buFont typeface="Arial" panose="020B0604020202020204" pitchFamily="34" charset="0"/>
              <a:buChar char="►"/>
            </a:pPr>
            <a:endParaRPr lang="en-US" sz="2000" dirty="0">
              <a:solidFill>
                <a:srgbClr val="FF0000"/>
              </a:solidFill>
            </a:endParaRPr>
          </a:p>
          <a:p>
            <a:pPr marL="449263" indent="-449263">
              <a:buClr>
                <a:srgbClr val="C00000"/>
              </a:buClr>
              <a:buSzPct val="80000"/>
              <a:buFont typeface="Arial" panose="020B0604020202020204" pitchFamily="34" charset="0"/>
              <a:buChar char="►"/>
            </a:pPr>
            <a:endParaRPr lang="en-US" sz="2000" dirty="0" smtClean="0">
              <a:solidFill>
                <a:srgbClr val="FF0000"/>
              </a:solidFill>
            </a:endParaRPr>
          </a:p>
          <a:p>
            <a:pPr marL="449263" indent="-449263">
              <a:buClr>
                <a:srgbClr val="C00000"/>
              </a:buClr>
              <a:buSzPct val="80000"/>
              <a:buFont typeface="Arial" panose="020B0604020202020204" pitchFamily="34" charset="0"/>
              <a:buChar char="►"/>
            </a:pPr>
            <a:endParaRPr lang="en-US" sz="2000" dirty="0">
              <a:solidFill>
                <a:srgbClr val="FF0000"/>
              </a:solidFill>
            </a:endParaRPr>
          </a:p>
          <a:p>
            <a:pPr marL="449263" indent="-449263">
              <a:buClr>
                <a:srgbClr val="C00000"/>
              </a:buClr>
              <a:buSzPct val="80000"/>
              <a:buFont typeface="Arial" panose="020B0604020202020204" pitchFamily="34" charset="0"/>
              <a:buChar char="►"/>
            </a:pPr>
            <a:endParaRPr lang="en-US" sz="2000" dirty="0" smtClean="0">
              <a:solidFill>
                <a:srgbClr val="FF0000"/>
              </a:solidFill>
            </a:endParaRPr>
          </a:p>
          <a:p>
            <a:pPr marL="449263" indent="-449263">
              <a:buClr>
                <a:srgbClr val="C00000"/>
              </a:buClr>
              <a:buSzPct val="80000"/>
              <a:buFont typeface="Arial" panose="020B0604020202020204" pitchFamily="34" charset="0"/>
              <a:buChar char="►"/>
            </a:pPr>
            <a:endParaRPr lang="en-US" sz="2000" dirty="0" smtClean="0">
              <a:solidFill>
                <a:srgbClr val="FF0000"/>
              </a:solidFill>
            </a:endParaRPr>
          </a:p>
          <a:p>
            <a:pPr marL="449263" indent="-449263">
              <a:buClr>
                <a:srgbClr val="C00000"/>
              </a:buClr>
              <a:buSzPct val="80000"/>
              <a:buFont typeface="Arial" panose="020B0604020202020204" pitchFamily="34" charset="0"/>
              <a:buChar char="►"/>
            </a:pPr>
            <a:endParaRPr lang="en-US" sz="2000" dirty="0">
              <a:solidFill>
                <a:srgbClr val="FF0000"/>
              </a:solidFill>
            </a:endParaRPr>
          </a:p>
          <a:p>
            <a:pPr marL="449263" indent="-449263">
              <a:buClr>
                <a:srgbClr val="C00000"/>
              </a:buClr>
              <a:buSzPct val="80000"/>
              <a:buFont typeface="Arial" panose="020B0604020202020204" pitchFamily="34" charset="0"/>
              <a:buChar char="►"/>
            </a:pPr>
            <a:endParaRPr lang="en-US" sz="2000" dirty="0">
              <a:solidFill>
                <a:srgbClr val="FF0000"/>
              </a:solidFill>
            </a:endParaRPr>
          </a:p>
          <a:p>
            <a:pPr>
              <a:buClr>
                <a:srgbClr val="C00000"/>
              </a:buClr>
              <a:buSzPct val="80000"/>
            </a:pPr>
            <a:r>
              <a:rPr lang="en-US" sz="2000" dirty="0" smtClean="0">
                <a:solidFill>
                  <a:srgbClr val="FF0000"/>
                </a:solidFill>
              </a:rPr>
              <a:t/>
            </a:r>
            <a:br>
              <a:rPr lang="en-US" sz="2000" dirty="0" smtClean="0">
                <a:solidFill>
                  <a:srgbClr val="FF0000"/>
                </a:solidFill>
              </a:rPr>
            </a:br>
            <a:endParaRPr lang="en-US" sz="2000" dirty="0" smtClean="0">
              <a:solidFill>
                <a:srgbClr val="FF0000"/>
              </a:solidFill>
            </a:endParaRPr>
          </a:p>
          <a:p>
            <a:pPr marL="449263" indent="-449263">
              <a:buClr>
                <a:srgbClr val="C00000"/>
              </a:buClr>
              <a:buSzPct val="80000"/>
              <a:buFont typeface="Arial" panose="020B0604020202020204" pitchFamily="34" charset="0"/>
              <a:buChar char="►"/>
            </a:pPr>
            <a:r>
              <a:rPr lang="en-US" sz="2000" dirty="0"/>
              <a:t>Plants obtain these elements from compounds in the soil, which they </a:t>
            </a:r>
            <a:r>
              <a:rPr lang="en-US" sz="2000" dirty="0" smtClean="0"/>
              <a:t>take in </a:t>
            </a:r>
            <a:r>
              <a:rPr lang="en-US" sz="2000" dirty="0"/>
              <a:t>through their roots as solutions. The most important one is </a:t>
            </a:r>
            <a:r>
              <a:rPr lang="en-US" sz="2000" dirty="0" smtClean="0"/>
              <a:t>nitrogen. Plants </a:t>
            </a:r>
            <a:r>
              <a:rPr lang="en-US" sz="2000" dirty="0"/>
              <a:t>take it in as nitrate ions and </a:t>
            </a:r>
            <a:r>
              <a:rPr lang="en-US" sz="2000" b="1" dirty="0">
                <a:solidFill>
                  <a:srgbClr val="FF0000"/>
                </a:solidFill>
              </a:rPr>
              <a:t>ammonium </a:t>
            </a:r>
            <a:r>
              <a:rPr lang="en-US" sz="2000" dirty="0"/>
              <a:t>ions.</a:t>
            </a:r>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228</a:t>
            </a:r>
            <a:endParaRPr lang="en-GB" sz="96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6563642" y="1440502"/>
            <a:ext cx="2326049" cy="3212634"/>
          </a:xfrm>
          <a:prstGeom prst="rect">
            <a:avLst/>
          </a:prstGeom>
        </p:spPr>
      </p:pic>
      <p:pic>
        <p:nvPicPr>
          <p:cNvPr id="4" name="Picture 3"/>
          <p:cNvPicPr>
            <a:picLocks noChangeAspect="1"/>
          </p:cNvPicPr>
          <p:nvPr/>
        </p:nvPicPr>
        <p:blipFill>
          <a:blip r:embed="rId4"/>
          <a:stretch>
            <a:fillRect/>
          </a:stretch>
        </p:blipFill>
        <p:spPr>
          <a:xfrm>
            <a:off x="179512" y="2420888"/>
            <a:ext cx="3082401" cy="2279813"/>
          </a:xfrm>
          <a:prstGeom prst="rect">
            <a:avLst/>
          </a:prstGeom>
        </p:spPr>
      </p:pic>
      <p:pic>
        <p:nvPicPr>
          <p:cNvPr id="5" name="Picture 4"/>
          <p:cNvPicPr>
            <a:picLocks noChangeAspect="1"/>
          </p:cNvPicPr>
          <p:nvPr/>
        </p:nvPicPr>
        <p:blipFill>
          <a:blip r:embed="rId5"/>
          <a:stretch>
            <a:fillRect/>
          </a:stretch>
        </p:blipFill>
        <p:spPr>
          <a:xfrm>
            <a:off x="3353445" y="2420888"/>
            <a:ext cx="3118665" cy="2261719"/>
          </a:xfrm>
          <a:prstGeom prst="rect">
            <a:avLst/>
          </a:prstGeom>
        </p:spPr>
      </p:pic>
      <p:sp>
        <p:nvSpPr>
          <p:cNvPr id="7" name="Rectangle 6"/>
          <p:cNvSpPr/>
          <p:nvPr/>
        </p:nvSpPr>
        <p:spPr>
          <a:xfrm>
            <a:off x="179512" y="4708375"/>
            <a:ext cx="3082401" cy="923330"/>
          </a:xfrm>
          <a:prstGeom prst="rect">
            <a:avLst/>
          </a:prstGeom>
        </p:spPr>
        <p:txBody>
          <a:bodyPr wrap="square">
            <a:spAutoFit/>
          </a:bodyPr>
          <a:lstStyle/>
          <a:p>
            <a:r>
              <a:rPr lang="en-US" dirty="0">
                <a:latin typeface="NewAsterLTStd"/>
              </a:rPr>
              <a:t>Plants need nitrogen for </a:t>
            </a:r>
            <a:r>
              <a:rPr lang="en-US" dirty="0" smtClean="0">
                <a:latin typeface="NewAsterLTStd"/>
              </a:rPr>
              <a:t>making </a:t>
            </a:r>
            <a:r>
              <a:rPr lang="en-GB" dirty="0" smtClean="0">
                <a:latin typeface="NewAsterLTStd"/>
              </a:rPr>
              <a:t>chlorophyll</a:t>
            </a:r>
            <a:r>
              <a:rPr lang="en-GB" dirty="0">
                <a:latin typeface="NewAsterLTStd"/>
              </a:rPr>
              <a:t>, and proteins.</a:t>
            </a:r>
            <a:endParaRPr lang="en-GB" dirty="0"/>
          </a:p>
        </p:txBody>
      </p:sp>
      <p:sp>
        <p:nvSpPr>
          <p:cNvPr id="8" name="Rectangle 7"/>
          <p:cNvSpPr/>
          <p:nvPr/>
        </p:nvSpPr>
        <p:spPr>
          <a:xfrm>
            <a:off x="3357897" y="4708375"/>
            <a:ext cx="3114214" cy="923330"/>
          </a:xfrm>
          <a:prstGeom prst="rect">
            <a:avLst/>
          </a:prstGeom>
        </p:spPr>
        <p:txBody>
          <a:bodyPr wrap="square">
            <a:spAutoFit/>
          </a:bodyPr>
          <a:lstStyle/>
          <a:p>
            <a:r>
              <a:rPr lang="en-US" dirty="0">
                <a:latin typeface="NewAsterLTStd"/>
              </a:rPr>
              <a:t>Potassium helps them to </a:t>
            </a:r>
            <a:r>
              <a:rPr lang="en-US" dirty="0" smtClean="0">
                <a:latin typeface="NewAsterLTStd"/>
              </a:rPr>
              <a:t>produce proteins</a:t>
            </a:r>
            <a:r>
              <a:rPr lang="en-US" dirty="0">
                <a:latin typeface="NewAsterLTStd"/>
              </a:rPr>
              <a:t>, and to resist disease.</a:t>
            </a:r>
            <a:endParaRPr lang="en-GB" dirty="0"/>
          </a:p>
        </p:txBody>
      </p:sp>
      <p:sp>
        <p:nvSpPr>
          <p:cNvPr id="17" name="Rectangle 16"/>
          <p:cNvSpPr/>
          <p:nvPr/>
        </p:nvSpPr>
        <p:spPr>
          <a:xfrm>
            <a:off x="6496462" y="4708375"/>
            <a:ext cx="2393230" cy="923330"/>
          </a:xfrm>
          <a:prstGeom prst="rect">
            <a:avLst/>
          </a:prstGeom>
        </p:spPr>
        <p:txBody>
          <a:bodyPr wrap="square">
            <a:spAutoFit/>
          </a:bodyPr>
          <a:lstStyle/>
          <a:p>
            <a:r>
              <a:rPr lang="en-US" dirty="0">
                <a:latin typeface="NewAsterLTStd"/>
              </a:rPr>
              <a:t>Phosphorus helps roots to </a:t>
            </a:r>
            <a:r>
              <a:rPr lang="en-US" dirty="0" smtClean="0">
                <a:latin typeface="NewAsterLTStd"/>
              </a:rPr>
              <a:t>grow, </a:t>
            </a:r>
            <a:r>
              <a:rPr lang="en-GB" dirty="0" smtClean="0">
                <a:latin typeface="NewAsterLTStd"/>
              </a:rPr>
              <a:t>and </a:t>
            </a:r>
            <a:r>
              <a:rPr lang="en-GB" dirty="0">
                <a:latin typeface="NewAsterLTStd"/>
              </a:rPr>
              <a:t>crops to ripen.</a:t>
            </a:r>
            <a:endParaRPr lang="en-GB" dirty="0"/>
          </a:p>
        </p:txBody>
      </p:sp>
      <p:sp>
        <p:nvSpPr>
          <p:cNvPr id="11" name="TextBox 10">
            <a:hlinkClick r:id="rId6" action="ppaction://hlinksldjump"/>
          </p:cNvPr>
          <p:cNvSpPr txBox="1"/>
          <p:nvPr/>
        </p:nvSpPr>
        <p:spPr>
          <a:xfrm>
            <a:off x="8300524" y="587727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981177813"/>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16.3 – Fertilisers</a:t>
            </a:r>
            <a:endParaRPr lang="en-GB" b="1" dirty="0" smtClean="0"/>
          </a:p>
        </p:txBody>
      </p:sp>
      <p:sp>
        <p:nvSpPr>
          <p:cNvPr id="34" name="Rectangle 33"/>
          <p:cNvSpPr/>
          <p:nvPr/>
        </p:nvSpPr>
        <p:spPr>
          <a:xfrm>
            <a:off x="179512" y="1124744"/>
            <a:ext cx="5616624" cy="5435334"/>
          </a:xfrm>
          <a:prstGeom prst="rect">
            <a:avLst/>
          </a:prstGeom>
        </p:spPr>
        <p:txBody>
          <a:bodyPr wrap="square">
            <a:spAutoFit/>
          </a:bodyPr>
          <a:lstStyle/>
          <a:p>
            <a:pPr>
              <a:buClr>
                <a:srgbClr val="C00000"/>
              </a:buClr>
              <a:buSzPct val="80000"/>
            </a:pPr>
            <a:r>
              <a:rPr lang="en-US" sz="2170" b="1" dirty="0" smtClean="0">
                <a:solidFill>
                  <a:srgbClr val="C00000"/>
                </a:solidFill>
              </a:rPr>
              <a:t>Fertilisers</a:t>
            </a:r>
            <a:endParaRPr lang="en-US" sz="2170" b="1" dirty="0">
              <a:solidFill>
                <a:srgbClr val="C00000"/>
              </a:solidFill>
            </a:endParaRPr>
          </a:p>
          <a:p>
            <a:pPr marL="449263" indent="-449263">
              <a:buClr>
                <a:srgbClr val="C00000"/>
              </a:buClr>
              <a:buSzPct val="80000"/>
              <a:buFont typeface="Arial" panose="020B0604020202020204" pitchFamily="34" charset="0"/>
              <a:buChar char="►"/>
            </a:pPr>
            <a:r>
              <a:rPr lang="en-US" sz="2170" dirty="0"/>
              <a:t>Every crop a farmer grows takes compounds from the soil. Some </a:t>
            </a:r>
            <a:r>
              <a:rPr lang="en-US" sz="2170" dirty="0" smtClean="0"/>
              <a:t>get replaced </a:t>
            </a:r>
            <a:r>
              <a:rPr lang="en-US" sz="2170" dirty="0"/>
              <a:t>naturally. But in the end the soil gets worn out. New crops </a:t>
            </a:r>
            <a:r>
              <a:rPr lang="en-US" sz="2170" dirty="0" smtClean="0"/>
              <a:t>will not </a:t>
            </a:r>
            <a:r>
              <a:rPr lang="en-US" sz="2170" dirty="0"/>
              <a:t>grow well. So the farmer has to add </a:t>
            </a:r>
            <a:r>
              <a:rPr lang="en-US" sz="2170" dirty="0" err="1"/>
              <a:t>fertilisers</a:t>
            </a:r>
            <a:r>
              <a:rPr lang="en-US" sz="2170" dirty="0"/>
              <a:t>.</a:t>
            </a:r>
          </a:p>
          <a:p>
            <a:pPr marL="449263" indent="-449263">
              <a:buClr>
                <a:srgbClr val="C00000"/>
              </a:buClr>
              <a:buSzPct val="80000"/>
              <a:buFont typeface="Arial" panose="020B0604020202020204" pitchFamily="34" charset="0"/>
              <a:buChar char="►"/>
            </a:pPr>
            <a:r>
              <a:rPr lang="en-US" sz="2170" b="1" dirty="0"/>
              <a:t>A </a:t>
            </a:r>
            <a:r>
              <a:rPr lang="en-US" sz="2170" b="1" dirty="0" err="1"/>
              <a:t>fertiliser</a:t>
            </a:r>
            <a:r>
              <a:rPr lang="en-US" sz="2170" b="1" dirty="0"/>
              <a:t> is any substance added to the soil to make it more fertile.</a:t>
            </a:r>
          </a:p>
          <a:p>
            <a:pPr marL="449263" indent="-449263">
              <a:buClr>
                <a:srgbClr val="C00000"/>
              </a:buClr>
              <a:buSzPct val="80000"/>
              <a:buFont typeface="Arial" panose="020B0604020202020204" pitchFamily="34" charset="0"/>
              <a:buChar char="►"/>
            </a:pPr>
            <a:r>
              <a:rPr lang="en-US" sz="2170" dirty="0"/>
              <a:t>Animal manure is a natural </a:t>
            </a:r>
            <a:r>
              <a:rPr lang="en-US" sz="2170" dirty="0" err="1"/>
              <a:t>fertiliser</a:t>
            </a:r>
            <a:r>
              <a:rPr lang="en-US" sz="2170" dirty="0"/>
              <a:t>. Synthetic </a:t>
            </a:r>
            <a:r>
              <a:rPr lang="en-US" sz="2170" dirty="0" err="1"/>
              <a:t>fertilisers</a:t>
            </a:r>
            <a:r>
              <a:rPr lang="en-US" sz="2170" dirty="0"/>
              <a:t> are made </a:t>
            </a:r>
            <a:r>
              <a:rPr lang="en-US" sz="2170" dirty="0" smtClean="0"/>
              <a:t>in factories</a:t>
            </a:r>
            <a:r>
              <a:rPr lang="en-US" sz="2170" dirty="0"/>
              <a:t>, and sprinkled or sprayed on fields. Here are some examples.</a:t>
            </a:r>
          </a:p>
          <a:p>
            <a:pPr marL="811213" indent="-361950">
              <a:buClr>
                <a:srgbClr val="C00000"/>
              </a:buClr>
              <a:buSzPct val="80000"/>
              <a:buFont typeface="Wingdings" panose="05000000000000000000" pitchFamily="2" charset="2"/>
              <a:buChar char="§"/>
            </a:pPr>
            <a:r>
              <a:rPr lang="en-US" sz="2170" dirty="0"/>
              <a:t>ammonium nitrate, </a:t>
            </a:r>
            <a:r>
              <a:rPr lang="en-US" sz="2170" dirty="0">
                <a:solidFill>
                  <a:srgbClr val="FF0000"/>
                </a:solidFill>
              </a:rPr>
              <a:t>NH</a:t>
            </a:r>
            <a:r>
              <a:rPr lang="en-US" sz="2170" baseline="-25000" dirty="0">
                <a:solidFill>
                  <a:srgbClr val="FF0000"/>
                </a:solidFill>
              </a:rPr>
              <a:t>4</a:t>
            </a:r>
            <a:r>
              <a:rPr lang="en-US" sz="2170" dirty="0">
                <a:solidFill>
                  <a:srgbClr val="FF0000"/>
                </a:solidFill>
              </a:rPr>
              <a:t>NO</a:t>
            </a:r>
            <a:r>
              <a:rPr lang="en-US" sz="2170" baseline="-25000" dirty="0">
                <a:solidFill>
                  <a:srgbClr val="FF0000"/>
                </a:solidFill>
              </a:rPr>
              <a:t>3</a:t>
            </a:r>
            <a:r>
              <a:rPr lang="en-US" sz="2170" dirty="0"/>
              <a:t> </a:t>
            </a:r>
          </a:p>
          <a:p>
            <a:pPr marL="811213" indent="-361950">
              <a:buClr>
                <a:srgbClr val="C00000"/>
              </a:buClr>
              <a:buSzPct val="80000"/>
              <a:buFont typeface="Wingdings" panose="05000000000000000000" pitchFamily="2" charset="2"/>
              <a:buChar char="§"/>
            </a:pPr>
            <a:r>
              <a:rPr lang="en-US" sz="2170" dirty="0" smtClean="0"/>
              <a:t>ammonium </a:t>
            </a:r>
            <a:r>
              <a:rPr lang="en-US" sz="2170" dirty="0"/>
              <a:t>sulfate, </a:t>
            </a:r>
            <a:r>
              <a:rPr lang="en-US" sz="2170" dirty="0">
                <a:solidFill>
                  <a:srgbClr val="FF0000"/>
                </a:solidFill>
              </a:rPr>
              <a:t>(NH</a:t>
            </a:r>
            <a:r>
              <a:rPr lang="en-US" sz="2170" baseline="-25000" dirty="0">
                <a:solidFill>
                  <a:srgbClr val="FF0000"/>
                </a:solidFill>
              </a:rPr>
              <a:t>4</a:t>
            </a:r>
            <a:r>
              <a:rPr lang="en-US" sz="2170" dirty="0">
                <a:solidFill>
                  <a:srgbClr val="FF0000"/>
                </a:solidFill>
              </a:rPr>
              <a:t>)</a:t>
            </a:r>
            <a:r>
              <a:rPr lang="en-US" sz="2170" baseline="-25000" dirty="0">
                <a:solidFill>
                  <a:srgbClr val="FF0000"/>
                </a:solidFill>
              </a:rPr>
              <a:t>2</a:t>
            </a:r>
            <a:r>
              <a:rPr lang="en-US" sz="2170" dirty="0">
                <a:solidFill>
                  <a:srgbClr val="FF0000"/>
                </a:solidFill>
              </a:rPr>
              <a:t>SO</a:t>
            </a:r>
            <a:r>
              <a:rPr lang="en-US" sz="2170" baseline="-25000" dirty="0">
                <a:solidFill>
                  <a:srgbClr val="FF0000"/>
                </a:solidFill>
              </a:rPr>
              <a:t>4</a:t>
            </a:r>
          </a:p>
          <a:p>
            <a:pPr marL="811213" indent="-361950">
              <a:buClr>
                <a:srgbClr val="C00000"/>
              </a:buClr>
              <a:buSzPct val="80000"/>
              <a:buFont typeface="Wingdings" panose="05000000000000000000" pitchFamily="2" charset="2"/>
              <a:buChar char="§"/>
            </a:pPr>
            <a:r>
              <a:rPr lang="en-US" sz="2170" dirty="0"/>
              <a:t>potassium sulfate, </a:t>
            </a:r>
            <a:r>
              <a:rPr lang="en-US" sz="2170" dirty="0">
                <a:solidFill>
                  <a:srgbClr val="FF0000"/>
                </a:solidFill>
              </a:rPr>
              <a:t>K</a:t>
            </a:r>
            <a:r>
              <a:rPr lang="en-US" sz="2170" baseline="-25000" dirty="0">
                <a:solidFill>
                  <a:srgbClr val="FF0000"/>
                </a:solidFill>
              </a:rPr>
              <a:t>2</a:t>
            </a:r>
            <a:r>
              <a:rPr lang="en-US" sz="2170" dirty="0">
                <a:solidFill>
                  <a:srgbClr val="FF0000"/>
                </a:solidFill>
              </a:rPr>
              <a:t>SO</a:t>
            </a:r>
            <a:r>
              <a:rPr lang="en-US" sz="2170" baseline="-25000" dirty="0">
                <a:solidFill>
                  <a:srgbClr val="FF0000"/>
                </a:solidFill>
              </a:rPr>
              <a:t>4</a:t>
            </a:r>
            <a:r>
              <a:rPr lang="en-US" sz="2170" dirty="0">
                <a:solidFill>
                  <a:srgbClr val="FF0000"/>
                </a:solidFill>
              </a:rPr>
              <a:t> </a:t>
            </a:r>
            <a:endParaRPr lang="en-US" sz="2170" dirty="0" smtClean="0">
              <a:solidFill>
                <a:srgbClr val="FF0000"/>
              </a:solidFill>
            </a:endParaRPr>
          </a:p>
          <a:p>
            <a:pPr marL="811213" indent="-361950">
              <a:buClr>
                <a:srgbClr val="C00000"/>
              </a:buClr>
              <a:buSzPct val="80000"/>
              <a:buFont typeface="Wingdings" panose="05000000000000000000" pitchFamily="2" charset="2"/>
              <a:buChar char="§"/>
            </a:pPr>
            <a:r>
              <a:rPr lang="en-US" sz="2170" dirty="0" smtClean="0"/>
              <a:t>ammonium </a:t>
            </a:r>
            <a:r>
              <a:rPr lang="en-US" sz="2170" dirty="0"/>
              <a:t>phosphate, </a:t>
            </a:r>
            <a:r>
              <a:rPr lang="en-US" sz="2170" dirty="0">
                <a:solidFill>
                  <a:srgbClr val="FF0000"/>
                </a:solidFill>
              </a:rPr>
              <a:t>(NH</a:t>
            </a:r>
            <a:r>
              <a:rPr lang="en-US" sz="2170" baseline="-25000" dirty="0">
                <a:solidFill>
                  <a:srgbClr val="FF0000"/>
                </a:solidFill>
              </a:rPr>
              <a:t>4</a:t>
            </a:r>
            <a:r>
              <a:rPr lang="en-US" sz="2170" dirty="0">
                <a:solidFill>
                  <a:srgbClr val="FF0000"/>
                </a:solidFill>
              </a:rPr>
              <a:t>)</a:t>
            </a:r>
            <a:r>
              <a:rPr lang="en-US" sz="2170" baseline="-25000" dirty="0">
                <a:solidFill>
                  <a:srgbClr val="FF0000"/>
                </a:solidFill>
              </a:rPr>
              <a:t>3</a:t>
            </a:r>
            <a:r>
              <a:rPr lang="en-US" sz="2170" dirty="0">
                <a:solidFill>
                  <a:srgbClr val="FF0000"/>
                </a:solidFill>
              </a:rPr>
              <a:t>PO</a:t>
            </a:r>
            <a:r>
              <a:rPr lang="en-US" sz="2170" baseline="-25000" dirty="0">
                <a:solidFill>
                  <a:srgbClr val="FF0000"/>
                </a:solidFill>
              </a:rPr>
              <a:t>4</a:t>
            </a:r>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228</a:t>
            </a:r>
            <a:endParaRPr lang="en-GB" sz="960" b="1" dirty="0">
              <a:latin typeface="Arial" panose="020B0604020202020204" pitchFamily="34" charset="0"/>
              <a:cs typeface="Arial" panose="020B0604020202020204" pitchFamily="34" charset="0"/>
            </a:endParaRPr>
          </a:p>
        </p:txBody>
      </p:sp>
      <p:sp>
        <p:nvSpPr>
          <p:cNvPr id="17" name="Rectangle 16"/>
          <p:cNvSpPr/>
          <p:nvPr/>
        </p:nvSpPr>
        <p:spPr>
          <a:xfrm>
            <a:off x="5780250" y="3420914"/>
            <a:ext cx="3112230" cy="923330"/>
          </a:xfrm>
          <a:prstGeom prst="rect">
            <a:avLst/>
          </a:prstGeom>
        </p:spPr>
        <p:txBody>
          <a:bodyPr wrap="square">
            <a:spAutoFit/>
          </a:bodyPr>
          <a:lstStyle/>
          <a:p>
            <a:pPr indent="276225">
              <a:buClr>
                <a:srgbClr val="C00000"/>
              </a:buClr>
              <a:buSzPct val="80000"/>
              <a:buFontTx/>
              <a:buChar char="▲"/>
            </a:pPr>
            <a:r>
              <a:rPr lang="en-US" dirty="0">
                <a:latin typeface="NewAsterLTStd"/>
              </a:rPr>
              <a:t>Nutrition for plants: these </a:t>
            </a:r>
            <a:r>
              <a:rPr lang="en-US" dirty="0" smtClean="0">
                <a:latin typeface="NewAsterLTStd"/>
              </a:rPr>
              <a:t>granules are </a:t>
            </a:r>
            <a:r>
              <a:rPr lang="en-US" dirty="0">
                <a:latin typeface="NewAsterLTStd"/>
              </a:rPr>
              <a:t>made of animal manure, a </a:t>
            </a:r>
            <a:r>
              <a:rPr lang="en-US" dirty="0" smtClean="0">
                <a:latin typeface="NewAsterLTStd"/>
              </a:rPr>
              <a:t>natural </a:t>
            </a:r>
            <a:r>
              <a:rPr lang="en-US" dirty="0" err="1" smtClean="0">
                <a:latin typeface="NewAsterLTStd"/>
              </a:rPr>
              <a:t>fertiliser</a:t>
            </a:r>
            <a:r>
              <a:rPr lang="en-US" dirty="0">
                <a:latin typeface="NewAsterLTStd"/>
              </a:rPr>
              <a:t>.</a:t>
            </a:r>
            <a:endParaRPr lang="en-GB" dirty="0"/>
          </a:p>
        </p:txBody>
      </p:sp>
      <p:pic>
        <p:nvPicPr>
          <p:cNvPr id="2" name="Picture 1"/>
          <p:cNvPicPr>
            <a:picLocks noChangeAspect="1"/>
          </p:cNvPicPr>
          <p:nvPr/>
        </p:nvPicPr>
        <p:blipFill rotWithShape="1">
          <a:blip r:embed="rId5" cstate="print">
            <a:extLst>
              <a:ext uri="{28A0092B-C50C-407E-A947-70E740481C1C}">
                <a14:useLocalDpi xmlns:a14="http://schemas.microsoft.com/office/drawing/2010/main"/>
              </a:ext>
            </a:extLst>
          </a:blip>
          <a:srcRect t="11535"/>
          <a:stretch/>
        </p:blipFill>
        <p:spPr>
          <a:xfrm>
            <a:off x="5796136" y="1124744"/>
            <a:ext cx="3096344" cy="2208999"/>
          </a:xfrm>
          <a:prstGeom prst="rect">
            <a:avLst/>
          </a:prstGeom>
        </p:spPr>
      </p:pic>
      <p:pic>
        <p:nvPicPr>
          <p:cNvPr id="6" name="16.3 - What are fertiliser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780250" y="4428468"/>
            <a:ext cx="3112230" cy="1749263"/>
          </a:xfrm>
          <a:prstGeom prst="rect">
            <a:avLst/>
          </a:prstGeom>
        </p:spPr>
      </p:pic>
      <p:sp>
        <p:nvSpPr>
          <p:cNvPr id="10" name="TextBox 9">
            <a:hlinkClick r:id="rId7" action="ppaction://hlinkfile"/>
          </p:cNvPr>
          <p:cNvSpPr txBox="1"/>
          <p:nvPr/>
        </p:nvSpPr>
        <p:spPr>
          <a:xfrm>
            <a:off x="6202521" y="6271082"/>
            <a:ext cx="2441694"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b="1" dirty="0" smtClean="0"/>
              <a:t>How Fertilisers work</a:t>
            </a:r>
            <a:endParaRPr lang="en-GB" b="1" dirty="0"/>
          </a:p>
        </p:txBody>
      </p:sp>
      <p:sp>
        <p:nvSpPr>
          <p:cNvPr id="11" name="TextBox 10">
            <a:hlinkClick r:id="rId8" action="ppaction://hlinksldjump"/>
          </p:cNvPr>
          <p:cNvSpPr txBox="1"/>
          <p:nvPr/>
        </p:nvSpPr>
        <p:spPr>
          <a:xfrm>
            <a:off x="5132172" y="112474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571746495"/>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16.3 – Fertilisers</a:t>
            </a:r>
            <a:endParaRPr lang="en-GB"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228</a:t>
            </a:r>
            <a:endParaRPr lang="en-GB" sz="960" b="1" dirty="0">
              <a:latin typeface="Arial" panose="020B0604020202020204" pitchFamily="34" charset="0"/>
              <a:cs typeface="Arial" panose="020B0604020202020204" pitchFamily="34" charset="0"/>
            </a:endParaRPr>
          </a:p>
        </p:txBody>
      </p:sp>
      <p:sp>
        <p:nvSpPr>
          <p:cNvPr id="17" name="Rectangle 16"/>
          <p:cNvSpPr/>
          <p:nvPr/>
        </p:nvSpPr>
        <p:spPr>
          <a:xfrm>
            <a:off x="179512" y="4377878"/>
            <a:ext cx="3384376" cy="923330"/>
          </a:xfrm>
          <a:prstGeom prst="rect">
            <a:avLst/>
          </a:prstGeom>
        </p:spPr>
        <p:txBody>
          <a:bodyPr wrap="square">
            <a:spAutoFit/>
          </a:bodyPr>
          <a:lstStyle/>
          <a:p>
            <a:pPr indent="276225">
              <a:buClr>
                <a:srgbClr val="C00000"/>
              </a:buClr>
              <a:buSzPct val="80000"/>
              <a:buFontTx/>
              <a:buChar char="▲"/>
            </a:pPr>
            <a:r>
              <a:rPr lang="en-US" dirty="0">
                <a:latin typeface="NewAsterLTStd"/>
              </a:rPr>
              <a:t>Getting ready to apply </a:t>
            </a:r>
            <a:r>
              <a:rPr lang="en-US" dirty="0" smtClean="0">
                <a:latin typeface="NewAsterLTStd"/>
              </a:rPr>
              <a:t>fertilizer to </a:t>
            </a:r>
            <a:r>
              <a:rPr lang="en-US" dirty="0">
                <a:latin typeface="NewAsterLTStd"/>
              </a:rPr>
              <a:t>fields. (Sometimes spelled fertilizer!)</a:t>
            </a:r>
            <a:endParaRPr lang="en-GB" dirty="0"/>
          </a:p>
        </p:txBody>
      </p:sp>
      <p:pic>
        <p:nvPicPr>
          <p:cNvPr id="4" name="Picture 3"/>
          <p:cNvPicPr>
            <a:picLocks noChangeAspect="1"/>
          </p:cNvPicPr>
          <p:nvPr/>
        </p:nvPicPr>
        <p:blipFill>
          <a:blip r:embed="rId3"/>
          <a:stretch>
            <a:fillRect/>
          </a:stretch>
        </p:blipFill>
        <p:spPr>
          <a:xfrm>
            <a:off x="3707904" y="3429000"/>
            <a:ext cx="5190703" cy="3240964"/>
          </a:xfrm>
          <a:prstGeom prst="rect">
            <a:avLst/>
          </a:prstGeom>
        </p:spPr>
      </p:pic>
      <p:pic>
        <p:nvPicPr>
          <p:cNvPr id="3" name="Picture 2"/>
          <p:cNvPicPr>
            <a:picLocks noChangeAspect="1"/>
          </p:cNvPicPr>
          <p:nvPr/>
        </p:nvPicPr>
        <p:blipFill>
          <a:blip r:embed="rId4"/>
          <a:stretch>
            <a:fillRect/>
          </a:stretch>
        </p:blipFill>
        <p:spPr>
          <a:xfrm>
            <a:off x="179512" y="1124744"/>
            <a:ext cx="5190703" cy="3219500"/>
          </a:xfrm>
          <a:prstGeom prst="rect">
            <a:avLst/>
          </a:prstGeom>
        </p:spPr>
      </p:pic>
      <p:sp>
        <p:nvSpPr>
          <p:cNvPr id="11" name="Rectangle 10"/>
          <p:cNvSpPr/>
          <p:nvPr/>
        </p:nvSpPr>
        <p:spPr>
          <a:xfrm>
            <a:off x="5508103" y="1916832"/>
            <a:ext cx="3390503" cy="1477328"/>
          </a:xfrm>
          <a:prstGeom prst="rect">
            <a:avLst/>
          </a:prstGeom>
        </p:spPr>
        <p:txBody>
          <a:bodyPr wrap="square">
            <a:spAutoFit/>
          </a:bodyPr>
          <a:lstStyle/>
          <a:p>
            <a:pPr indent="361950">
              <a:buClr>
                <a:srgbClr val="C00000"/>
              </a:buClr>
              <a:buSzPct val="80000"/>
              <a:buFontTx/>
              <a:buChar char="▼"/>
            </a:pPr>
            <a:r>
              <a:rPr lang="en-US" dirty="0">
                <a:latin typeface="NewAsterLTStd"/>
              </a:rPr>
              <a:t>Synthetic </a:t>
            </a:r>
            <a:r>
              <a:rPr lang="en-US" dirty="0" err="1">
                <a:latin typeface="NewAsterLTStd"/>
              </a:rPr>
              <a:t>fertilisers</a:t>
            </a:r>
            <a:r>
              <a:rPr lang="en-US" dirty="0">
                <a:latin typeface="NewAsterLTStd"/>
              </a:rPr>
              <a:t> are made </a:t>
            </a:r>
            <a:r>
              <a:rPr lang="en-US" dirty="0" smtClean="0">
                <a:latin typeface="NewAsterLTStd"/>
              </a:rPr>
              <a:t>by reactions </a:t>
            </a:r>
            <a:r>
              <a:rPr lang="en-US" dirty="0">
                <a:latin typeface="NewAsterLTStd"/>
              </a:rPr>
              <a:t>like those below. Then </a:t>
            </a:r>
            <a:r>
              <a:rPr lang="en-US" dirty="0" smtClean="0">
                <a:latin typeface="NewAsterLTStd"/>
              </a:rPr>
              <a:t>the solutions </a:t>
            </a:r>
            <a:r>
              <a:rPr lang="en-US" dirty="0">
                <a:latin typeface="NewAsterLTStd"/>
              </a:rPr>
              <a:t>are evaporated to give </a:t>
            </a:r>
            <a:r>
              <a:rPr lang="en-US" dirty="0" smtClean="0">
                <a:latin typeface="NewAsterLTStd"/>
              </a:rPr>
              <a:t>solids. This </a:t>
            </a:r>
            <a:r>
              <a:rPr lang="en-US" dirty="0">
                <a:latin typeface="NewAsterLTStd"/>
              </a:rPr>
              <a:t>shows </a:t>
            </a:r>
            <a:r>
              <a:rPr lang="en-US" dirty="0" err="1">
                <a:latin typeface="NewAsterLTStd"/>
              </a:rPr>
              <a:t>fertiliser</a:t>
            </a:r>
            <a:r>
              <a:rPr lang="en-US" dirty="0">
                <a:latin typeface="NewAsterLTStd"/>
              </a:rPr>
              <a:t> in storage.</a:t>
            </a:r>
            <a:endParaRPr lang="en-GB" dirty="0"/>
          </a:p>
        </p:txBody>
      </p:sp>
      <p:sp>
        <p:nvSpPr>
          <p:cNvPr id="8" name="TextBox 7">
            <a:hlinkClick r:id="rId5" action="ppaction://hlinksldjump"/>
          </p:cNvPr>
          <p:cNvSpPr txBox="1"/>
          <p:nvPr/>
        </p:nvSpPr>
        <p:spPr>
          <a:xfrm>
            <a:off x="8300524" y="94181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706289620"/>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16.3 – Fertilisers</a:t>
            </a:r>
            <a:endParaRPr lang="en-GB"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229</a:t>
            </a:r>
            <a:endParaRPr lang="en-GB" sz="960" b="1" dirty="0">
              <a:latin typeface="Arial" panose="020B0604020202020204" pitchFamily="34" charset="0"/>
              <a:cs typeface="Arial" panose="020B0604020202020204" pitchFamily="34" charset="0"/>
            </a:endParaRPr>
          </a:p>
        </p:txBody>
      </p:sp>
      <p:sp>
        <p:nvSpPr>
          <p:cNvPr id="17" name="Rectangle 16"/>
          <p:cNvSpPr/>
          <p:nvPr/>
        </p:nvSpPr>
        <p:spPr>
          <a:xfrm>
            <a:off x="683568" y="5243736"/>
            <a:ext cx="3112230" cy="923330"/>
          </a:xfrm>
          <a:prstGeom prst="rect">
            <a:avLst/>
          </a:prstGeom>
        </p:spPr>
        <p:txBody>
          <a:bodyPr wrap="square">
            <a:spAutoFit/>
          </a:bodyPr>
          <a:lstStyle/>
          <a:p>
            <a:pPr indent="276225">
              <a:buClr>
                <a:srgbClr val="C00000"/>
              </a:buClr>
              <a:buSzPct val="80000"/>
              <a:buFontTx/>
              <a:buChar char="▲"/>
            </a:pPr>
            <a:r>
              <a:rPr lang="en-US" dirty="0">
                <a:latin typeface="NewAsterLTStd"/>
              </a:rPr>
              <a:t>Nutrition for plants: these </a:t>
            </a:r>
            <a:r>
              <a:rPr lang="en-US" dirty="0" smtClean="0">
                <a:latin typeface="NewAsterLTStd"/>
              </a:rPr>
              <a:t>granules are </a:t>
            </a:r>
            <a:r>
              <a:rPr lang="en-US" dirty="0">
                <a:latin typeface="NewAsterLTStd"/>
              </a:rPr>
              <a:t>made of animal manure, a </a:t>
            </a:r>
            <a:r>
              <a:rPr lang="en-US" dirty="0" smtClean="0">
                <a:latin typeface="NewAsterLTStd"/>
              </a:rPr>
              <a:t>natural </a:t>
            </a:r>
            <a:r>
              <a:rPr lang="en-US" dirty="0" err="1" smtClean="0">
                <a:latin typeface="NewAsterLTStd"/>
              </a:rPr>
              <a:t>fertiliser</a:t>
            </a:r>
            <a:r>
              <a:rPr lang="en-US" dirty="0">
                <a:latin typeface="NewAsterLTStd"/>
              </a:rPr>
              <a:t>.</a:t>
            </a:r>
            <a:endParaRPr lang="en-GB" dirty="0"/>
          </a:p>
        </p:txBody>
      </p:sp>
      <p:sp>
        <p:nvSpPr>
          <p:cNvPr id="3" name="Rectangle 2"/>
          <p:cNvSpPr/>
          <p:nvPr/>
        </p:nvSpPr>
        <p:spPr>
          <a:xfrm>
            <a:off x="179512" y="1114866"/>
            <a:ext cx="5832648" cy="3970318"/>
          </a:xfrm>
          <a:prstGeom prst="rect">
            <a:avLst/>
          </a:prstGeom>
        </p:spPr>
        <p:txBody>
          <a:bodyPr wrap="square">
            <a:spAutoFit/>
          </a:bodyPr>
          <a:lstStyle/>
          <a:p>
            <a:pPr>
              <a:buClr>
                <a:srgbClr val="C00000"/>
              </a:buClr>
              <a:buSzPct val="80000"/>
            </a:pPr>
            <a:r>
              <a:rPr lang="en-US" sz="2100" b="1" dirty="0">
                <a:solidFill>
                  <a:srgbClr val="C00000"/>
                </a:solidFill>
              </a:rPr>
              <a:t>Examples of reactions to make synthetic </a:t>
            </a:r>
            <a:r>
              <a:rPr lang="en-US" sz="2100" b="1" dirty="0" err="1">
                <a:solidFill>
                  <a:srgbClr val="C00000"/>
                </a:solidFill>
              </a:rPr>
              <a:t>fertilisers</a:t>
            </a:r>
            <a:endParaRPr lang="en-US" sz="2100" b="1" dirty="0">
              <a:solidFill>
                <a:srgbClr val="C00000"/>
              </a:solidFill>
            </a:endParaRPr>
          </a:p>
          <a:p>
            <a:pPr marL="361950" indent="-361950">
              <a:buClr>
                <a:srgbClr val="C00000"/>
              </a:buClr>
              <a:buSzPct val="100000"/>
              <a:buFont typeface="+mj-lt"/>
              <a:buAutoNum type="arabicPeriod"/>
            </a:pPr>
            <a:r>
              <a:rPr lang="en-US" sz="2100" dirty="0"/>
              <a:t>Ammonia reacts with nitric acid to give ammonium nitrate.</a:t>
            </a:r>
            <a:br>
              <a:rPr lang="en-US" sz="2100" dirty="0"/>
            </a:br>
            <a:r>
              <a:rPr lang="en-US" sz="2100" dirty="0"/>
              <a:t>This </a:t>
            </a:r>
            <a:r>
              <a:rPr lang="en-US" sz="2100" dirty="0" err="1"/>
              <a:t>fertiliser</a:t>
            </a:r>
            <a:r>
              <a:rPr lang="en-US" sz="2100" dirty="0"/>
              <a:t> is an excellent source of nitrogen:</a:t>
            </a:r>
            <a:br>
              <a:rPr lang="en-US" sz="2100" dirty="0"/>
            </a:br>
            <a:r>
              <a:rPr lang="en-US" sz="2100" b="1" dirty="0">
                <a:solidFill>
                  <a:srgbClr val="FF0000"/>
                </a:solidFill>
              </a:rPr>
              <a:t>NH</a:t>
            </a:r>
            <a:r>
              <a:rPr lang="en-US" sz="2100" b="1" baseline="-25000" dirty="0">
                <a:solidFill>
                  <a:srgbClr val="FF0000"/>
                </a:solidFill>
              </a:rPr>
              <a:t>3</a:t>
            </a:r>
            <a:r>
              <a:rPr lang="en-US" sz="2100" b="1" dirty="0">
                <a:solidFill>
                  <a:srgbClr val="FF0000"/>
                </a:solidFill>
              </a:rPr>
              <a:t> (</a:t>
            </a:r>
            <a:r>
              <a:rPr lang="en-US" sz="2100" b="1" i="1" dirty="0" err="1">
                <a:solidFill>
                  <a:srgbClr val="FF0000"/>
                </a:solidFill>
              </a:rPr>
              <a:t>aq</a:t>
            </a:r>
            <a:r>
              <a:rPr lang="en-US" sz="2100" b="1" dirty="0">
                <a:solidFill>
                  <a:srgbClr val="FF0000"/>
                </a:solidFill>
              </a:rPr>
              <a:t>) </a:t>
            </a:r>
            <a:r>
              <a:rPr lang="en-US" sz="2100" b="1" dirty="0" smtClean="0">
                <a:solidFill>
                  <a:srgbClr val="FF0000"/>
                </a:solidFill>
              </a:rPr>
              <a:t>   HNO</a:t>
            </a:r>
            <a:r>
              <a:rPr lang="en-US" sz="2100" b="1" baseline="-25000" dirty="0" smtClean="0">
                <a:solidFill>
                  <a:srgbClr val="FF0000"/>
                </a:solidFill>
              </a:rPr>
              <a:t>3</a:t>
            </a:r>
            <a:r>
              <a:rPr lang="en-US" sz="2100" b="1" dirty="0" smtClean="0">
                <a:solidFill>
                  <a:srgbClr val="FF0000"/>
                </a:solidFill>
              </a:rPr>
              <a:t> </a:t>
            </a:r>
            <a:r>
              <a:rPr lang="en-US" sz="2100" b="1" dirty="0">
                <a:solidFill>
                  <a:srgbClr val="FF0000"/>
                </a:solidFill>
              </a:rPr>
              <a:t>(</a:t>
            </a:r>
            <a:r>
              <a:rPr lang="en-US" sz="2100" b="1" i="1" dirty="0" err="1">
                <a:solidFill>
                  <a:srgbClr val="FF0000"/>
                </a:solidFill>
              </a:rPr>
              <a:t>aq</a:t>
            </a:r>
            <a:r>
              <a:rPr lang="en-US" sz="2100" b="1" dirty="0">
                <a:solidFill>
                  <a:srgbClr val="FF0000"/>
                </a:solidFill>
              </a:rPr>
              <a:t>) → NH</a:t>
            </a:r>
            <a:r>
              <a:rPr lang="en-US" sz="2100" b="1" baseline="-25000" dirty="0">
                <a:solidFill>
                  <a:srgbClr val="FF0000"/>
                </a:solidFill>
              </a:rPr>
              <a:t>4</a:t>
            </a:r>
            <a:r>
              <a:rPr lang="en-US" sz="2100" b="1" dirty="0">
                <a:solidFill>
                  <a:srgbClr val="FF0000"/>
                </a:solidFill>
              </a:rPr>
              <a:t>NO</a:t>
            </a:r>
            <a:r>
              <a:rPr lang="en-US" sz="2100" b="1" baseline="-25000" dirty="0">
                <a:solidFill>
                  <a:srgbClr val="FF0000"/>
                </a:solidFill>
              </a:rPr>
              <a:t>3</a:t>
            </a:r>
            <a:r>
              <a:rPr lang="en-US" sz="2100" b="1" dirty="0">
                <a:solidFill>
                  <a:srgbClr val="FF0000"/>
                </a:solidFill>
              </a:rPr>
              <a:t> (</a:t>
            </a:r>
            <a:r>
              <a:rPr lang="en-US" sz="2100" b="1" i="1" dirty="0" err="1">
                <a:solidFill>
                  <a:srgbClr val="FF0000"/>
                </a:solidFill>
              </a:rPr>
              <a:t>aq</a:t>
            </a:r>
            <a:r>
              <a:rPr lang="en-US" sz="2100" b="1" dirty="0">
                <a:solidFill>
                  <a:srgbClr val="FF0000"/>
                </a:solidFill>
              </a:rPr>
              <a:t>)</a:t>
            </a:r>
            <a:r>
              <a:rPr lang="en-US" sz="2100" b="1" dirty="0"/>
              <a:t/>
            </a:r>
            <a:br>
              <a:rPr lang="en-US" sz="2100" b="1" dirty="0"/>
            </a:br>
            <a:r>
              <a:rPr lang="en-US" sz="2100" dirty="0"/>
              <a:t>ammonia </a:t>
            </a:r>
            <a:r>
              <a:rPr lang="en-US" sz="2100" dirty="0" smtClean="0"/>
              <a:t>   nitric </a:t>
            </a:r>
            <a:r>
              <a:rPr lang="en-US" sz="2100" dirty="0"/>
              <a:t>acid </a:t>
            </a:r>
            <a:r>
              <a:rPr lang="en-US" sz="2100" dirty="0" smtClean="0"/>
              <a:t>  ammonium </a:t>
            </a:r>
            <a:r>
              <a:rPr lang="en-US" sz="2100" dirty="0"/>
              <a:t>nitrate</a:t>
            </a:r>
          </a:p>
          <a:p>
            <a:pPr marL="361950" indent="-361950">
              <a:buClr>
                <a:srgbClr val="C00000"/>
              </a:buClr>
              <a:buSzPct val="100000"/>
              <a:buFont typeface="+mj-lt"/>
              <a:buAutoNum type="arabicPeriod"/>
            </a:pPr>
            <a:r>
              <a:rPr lang="en-US" sz="2100" dirty="0"/>
              <a:t>Ammonia reacts with sulfuric acid to give ammonium sulfate:</a:t>
            </a:r>
            <a:br>
              <a:rPr lang="en-US" sz="2100" dirty="0"/>
            </a:br>
            <a:r>
              <a:rPr lang="en-US" sz="2100" b="1" dirty="0">
                <a:solidFill>
                  <a:srgbClr val="FF0000"/>
                </a:solidFill>
              </a:rPr>
              <a:t>2NH</a:t>
            </a:r>
            <a:r>
              <a:rPr lang="en-US" sz="2100" b="1" baseline="-25000" dirty="0">
                <a:solidFill>
                  <a:srgbClr val="FF0000"/>
                </a:solidFill>
              </a:rPr>
              <a:t>3</a:t>
            </a:r>
            <a:r>
              <a:rPr lang="en-US" sz="2100" b="1" dirty="0">
                <a:solidFill>
                  <a:srgbClr val="FF0000"/>
                </a:solidFill>
              </a:rPr>
              <a:t> (</a:t>
            </a:r>
            <a:r>
              <a:rPr lang="en-US" sz="2100" b="1" i="1" dirty="0" err="1">
                <a:solidFill>
                  <a:srgbClr val="FF0000"/>
                </a:solidFill>
              </a:rPr>
              <a:t>aq</a:t>
            </a:r>
            <a:r>
              <a:rPr lang="en-US" sz="2100" b="1" dirty="0">
                <a:solidFill>
                  <a:srgbClr val="FF0000"/>
                </a:solidFill>
              </a:rPr>
              <a:t>) </a:t>
            </a:r>
            <a:r>
              <a:rPr lang="en-US" sz="2100" b="1" dirty="0" smtClean="0">
                <a:solidFill>
                  <a:srgbClr val="FF0000"/>
                </a:solidFill>
              </a:rPr>
              <a:t>   H</a:t>
            </a:r>
            <a:r>
              <a:rPr lang="en-US" sz="2100" b="1" baseline="-25000" dirty="0" smtClean="0">
                <a:solidFill>
                  <a:srgbClr val="FF0000"/>
                </a:solidFill>
              </a:rPr>
              <a:t>2</a:t>
            </a:r>
            <a:r>
              <a:rPr lang="en-US" sz="2100" b="1" dirty="0" smtClean="0">
                <a:solidFill>
                  <a:srgbClr val="FF0000"/>
                </a:solidFill>
              </a:rPr>
              <a:t>SO</a:t>
            </a:r>
            <a:r>
              <a:rPr lang="en-US" sz="2100" b="1" baseline="-25000" dirty="0" smtClean="0">
                <a:solidFill>
                  <a:srgbClr val="FF0000"/>
                </a:solidFill>
              </a:rPr>
              <a:t>4</a:t>
            </a:r>
            <a:r>
              <a:rPr lang="en-US" sz="2100" b="1" dirty="0" smtClean="0">
                <a:solidFill>
                  <a:srgbClr val="FF0000"/>
                </a:solidFill>
              </a:rPr>
              <a:t> </a:t>
            </a:r>
            <a:r>
              <a:rPr lang="en-US" sz="2100" b="1" dirty="0">
                <a:solidFill>
                  <a:srgbClr val="FF0000"/>
                </a:solidFill>
              </a:rPr>
              <a:t>(</a:t>
            </a:r>
            <a:r>
              <a:rPr lang="en-US" sz="2100" b="1" i="1" dirty="0" err="1">
                <a:solidFill>
                  <a:srgbClr val="FF0000"/>
                </a:solidFill>
              </a:rPr>
              <a:t>aq</a:t>
            </a:r>
            <a:r>
              <a:rPr lang="en-US" sz="2100" b="1" dirty="0">
                <a:solidFill>
                  <a:srgbClr val="FF0000"/>
                </a:solidFill>
              </a:rPr>
              <a:t>) → (NH</a:t>
            </a:r>
            <a:r>
              <a:rPr lang="en-US" sz="2100" b="1" baseline="-25000" dirty="0">
                <a:solidFill>
                  <a:srgbClr val="FF0000"/>
                </a:solidFill>
              </a:rPr>
              <a:t>4</a:t>
            </a:r>
            <a:r>
              <a:rPr lang="en-US" sz="2100" b="1" dirty="0">
                <a:solidFill>
                  <a:srgbClr val="FF0000"/>
                </a:solidFill>
              </a:rPr>
              <a:t>)</a:t>
            </a:r>
            <a:r>
              <a:rPr lang="en-US" sz="2100" b="1" baseline="-25000" dirty="0">
                <a:solidFill>
                  <a:srgbClr val="FF0000"/>
                </a:solidFill>
              </a:rPr>
              <a:t>2</a:t>
            </a:r>
            <a:r>
              <a:rPr lang="en-US" sz="2100" b="1" dirty="0">
                <a:solidFill>
                  <a:srgbClr val="FF0000"/>
                </a:solidFill>
              </a:rPr>
              <a:t>SO</a:t>
            </a:r>
            <a:r>
              <a:rPr lang="en-US" sz="2100" b="1" baseline="-25000" dirty="0">
                <a:solidFill>
                  <a:srgbClr val="FF0000"/>
                </a:solidFill>
              </a:rPr>
              <a:t>4</a:t>
            </a:r>
            <a:r>
              <a:rPr lang="en-US" sz="2100" b="1" dirty="0">
                <a:solidFill>
                  <a:srgbClr val="FF0000"/>
                </a:solidFill>
              </a:rPr>
              <a:t> (</a:t>
            </a:r>
            <a:r>
              <a:rPr lang="en-US" sz="2100" b="1" i="1" dirty="0" err="1">
                <a:solidFill>
                  <a:srgbClr val="FF0000"/>
                </a:solidFill>
              </a:rPr>
              <a:t>aq</a:t>
            </a:r>
            <a:r>
              <a:rPr lang="en-US" sz="2100" b="1" dirty="0">
                <a:solidFill>
                  <a:srgbClr val="FF0000"/>
                </a:solidFill>
              </a:rPr>
              <a:t>)</a:t>
            </a:r>
            <a:r>
              <a:rPr lang="en-US" sz="2100" dirty="0"/>
              <a:t/>
            </a:r>
            <a:br>
              <a:rPr lang="en-US" sz="2100" dirty="0"/>
            </a:br>
            <a:r>
              <a:rPr lang="en-US" sz="2100" dirty="0"/>
              <a:t>ammonia </a:t>
            </a:r>
            <a:r>
              <a:rPr lang="en-US" sz="2100" dirty="0" smtClean="0"/>
              <a:t>    sulfuric </a:t>
            </a:r>
            <a:r>
              <a:rPr lang="en-US" sz="2100" dirty="0"/>
              <a:t>acid </a:t>
            </a:r>
            <a:r>
              <a:rPr lang="en-US" sz="2100" dirty="0" smtClean="0"/>
              <a:t>  ammonium </a:t>
            </a:r>
            <a:r>
              <a:rPr lang="en-US" sz="2100" dirty="0"/>
              <a:t>sulfate</a:t>
            </a:r>
            <a:endParaRPr lang="en-US" sz="2100" baseline="-25000" dirty="0">
              <a:solidFill>
                <a:srgbClr val="FF0000"/>
              </a:solidFill>
            </a:endParaRPr>
          </a:p>
        </p:txBody>
      </p:sp>
      <p:sp>
        <p:nvSpPr>
          <p:cNvPr id="11" name="Rectangle 10"/>
          <p:cNvSpPr/>
          <p:nvPr/>
        </p:nvSpPr>
        <p:spPr>
          <a:xfrm>
            <a:off x="6012160" y="1124742"/>
            <a:ext cx="2880320" cy="5324535"/>
          </a:xfrm>
          <a:prstGeom prst="rect">
            <a:avLst/>
          </a:prstGeom>
          <a:solidFill>
            <a:srgbClr val="AAE1FA"/>
          </a:solidFill>
          <a:ln w="57150">
            <a:solidFill>
              <a:srgbClr val="002060"/>
            </a:solidFill>
          </a:ln>
        </p:spPr>
        <p:txBody>
          <a:bodyPr wrap="square" anchor="t" anchorCtr="0">
            <a:spAutoFit/>
          </a:bodyPr>
          <a:lstStyle/>
          <a:p>
            <a:pPr>
              <a:buClr>
                <a:srgbClr val="C00000"/>
              </a:buClr>
              <a:tabLst>
                <a:tab pos="2420938" algn="l"/>
              </a:tabLst>
            </a:pPr>
            <a:r>
              <a:rPr lang="en-US" sz="2000" b="1" dirty="0" smtClean="0">
                <a:solidFill>
                  <a:srgbClr val="C00000"/>
                </a:solidFill>
                <a:latin typeface="Arial" panose="020B0604020202020204" pitchFamily="34" charset="0"/>
                <a:cs typeface="Arial" panose="020B0604020202020204" pitchFamily="34" charset="0"/>
              </a:rPr>
              <a:t>What </a:t>
            </a:r>
            <a:r>
              <a:rPr lang="en-US" sz="2000" b="1" dirty="0">
                <a:solidFill>
                  <a:srgbClr val="C00000"/>
                </a:solidFill>
                <a:latin typeface="Arial" panose="020B0604020202020204" pitchFamily="34" charset="0"/>
                <a:cs typeface="Arial" panose="020B0604020202020204" pitchFamily="34" charset="0"/>
              </a:rPr>
              <a:t>% of it is nitrogen?</a:t>
            </a:r>
          </a:p>
          <a:p>
            <a:pPr>
              <a:buClr>
                <a:srgbClr val="C00000"/>
              </a:buClr>
              <a:tabLst>
                <a:tab pos="2420938" algn="l"/>
              </a:tabLst>
            </a:pPr>
            <a:r>
              <a:rPr lang="en-US" sz="2000" dirty="0">
                <a:latin typeface="Arial" panose="020B0604020202020204" pitchFamily="34" charset="0"/>
                <a:cs typeface="Arial" panose="020B0604020202020204" pitchFamily="34" charset="0"/>
              </a:rPr>
              <a:t>Ammonium nitrate is rich </a:t>
            </a:r>
            <a:r>
              <a:rPr lang="en-US" sz="2000" dirty="0" smtClean="0">
                <a:latin typeface="Arial" panose="020B0604020202020204" pitchFamily="34" charset="0"/>
                <a:cs typeface="Arial" panose="020B0604020202020204" pitchFamily="34" charset="0"/>
              </a:rPr>
              <a:t>in nitrogen</a:t>
            </a:r>
            <a:r>
              <a:rPr lang="en-US" sz="2000" dirty="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What </a:t>
            </a:r>
            <a:r>
              <a:rPr lang="en-US" sz="2000" dirty="0">
                <a:latin typeface="Arial" panose="020B0604020202020204" pitchFamily="34" charset="0"/>
                <a:cs typeface="Arial" panose="020B0604020202020204" pitchFamily="34" charset="0"/>
              </a:rPr>
              <a:t>% of it </a:t>
            </a:r>
            <a:r>
              <a:rPr lang="en-US" sz="2000" dirty="0" smtClean="0">
                <a:latin typeface="Arial" panose="020B0604020202020204" pitchFamily="34" charset="0"/>
                <a:cs typeface="Arial" panose="020B0604020202020204" pitchFamily="34" charset="0"/>
              </a:rPr>
              <a:t>is nitrogen</a:t>
            </a:r>
            <a:r>
              <a:rPr lang="en-US" sz="2000" dirty="0">
                <a:latin typeface="Arial" panose="020B0604020202020204" pitchFamily="34" charset="0"/>
                <a:cs typeface="Arial" panose="020B0604020202020204" pitchFamily="34" charset="0"/>
              </a:rPr>
              <a:t>?</a:t>
            </a:r>
          </a:p>
          <a:p>
            <a:pPr>
              <a:buClr>
                <a:srgbClr val="C00000"/>
              </a:buClr>
              <a:tabLst>
                <a:tab pos="2420938" algn="l"/>
              </a:tabLst>
            </a:pPr>
            <a:r>
              <a:rPr lang="en-US" sz="2000" dirty="0">
                <a:latin typeface="Arial" panose="020B0604020202020204" pitchFamily="34" charset="0"/>
                <a:cs typeface="Arial" panose="020B0604020202020204" pitchFamily="34" charset="0"/>
              </a:rPr>
              <a:t>Find out like this:</a:t>
            </a:r>
          </a:p>
          <a:p>
            <a:pPr>
              <a:buClr>
                <a:srgbClr val="C00000"/>
              </a:buClr>
              <a:tabLst>
                <a:tab pos="2420938" algn="l"/>
              </a:tabLst>
            </a:pPr>
            <a:r>
              <a:rPr lang="en-US" sz="2000" dirty="0">
                <a:latin typeface="Arial" panose="020B0604020202020204" pitchFamily="34" charset="0"/>
                <a:cs typeface="Arial" panose="020B0604020202020204" pitchFamily="34" charset="0"/>
              </a:rPr>
              <a:t>Formula: NH</a:t>
            </a:r>
            <a:r>
              <a:rPr lang="en-US" sz="2000" baseline="-25000" dirty="0">
                <a:latin typeface="Arial" panose="020B0604020202020204" pitchFamily="34" charset="0"/>
                <a:cs typeface="Arial" panose="020B0604020202020204" pitchFamily="34" charset="0"/>
              </a:rPr>
              <a:t>4</a:t>
            </a:r>
            <a:r>
              <a:rPr lang="en-US" sz="2000" dirty="0">
                <a:latin typeface="Arial" panose="020B0604020202020204" pitchFamily="34" charset="0"/>
                <a:cs typeface="Arial" panose="020B0604020202020204" pitchFamily="34" charset="0"/>
              </a:rPr>
              <a:t>NO</a:t>
            </a:r>
            <a:r>
              <a:rPr lang="en-US" sz="2000" baseline="-25000" dirty="0">
                <a:latin typeface="Arial" panose="020B0604020202020204" pitchFamily="34" charset="0"/>
                <a:cs typeface="Arial" panose="020B0604020202020204" pitchFamily="34" charset="0"/>
              </a:rPr>
              <a:t>3</a:t>
            </a:r>
          </a:p>
          <a:p>
            <a:pPr>
              <a:buClr>
                <a:srgbClr val="C00000"/>
              </a:buClr>
              <a:tabLst>
                <a:tab pos="2420938" algn="l"/>
              </a:tabLst>
            </a:pPr>
            <a:r>
              <a:rPr lang="en-US" sz="2000" dirty="0" err="1">
                <a:latin typeface="Arial" panose="020B0604020202020204" pitchFamily="34" charset="0"/>
                <a:cs typeface="Arial" panose="020B0604020202020204" pitchFamily="34" charset="0"/>
              </a:rPr>
              <a:t>A</a:t>
            </a:r>
            <a:r>
              <a:rPr lang="en-US" sz="2000" baseline="-25000" dirty="0" err="1">
                <a:latin typeface="Arial" panose="020B0604020202020204" pitchFamily="34" charset="0"/>
                <a:cs typeface="Arial" panose="020B0604020202020204" pitchFamily="34" charset="0"/>
              </a:rPr>
              <a:t>r</a:t>
            </a:r>
            <a:r>
              <a:rPr lang="en-US" sz="2000" dirty="0">
                <a:latin typeface="Arial" panose="020B0604020202020204" pitchFamily="34" charset="0"/>
                <a:cs typeface="Arial" panose="020B0604020202020204" pitchFamily="34" charset="0"/>
              </a:rPr>
              <a:t> : </a:t>
            </a:r>
            <a:r>
              <a:rPr lang="en-US" sz="2000" dirty="0" smtClean="0">
                <a:latin typeface="Arial" panose="020B0604020202020204" pitchFamily="34" charset="0"/>
                <a:cs typeface="Arial" panose="020B0604020202020204" pitchFamily="34" charset="0"/>
              </a:rPr>
              <a:t>N=14</a:t>
            </a:r>
            <a:r>
              <a:rPr lang="en-US" sz="2000" dirty="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H=1</a:t>
            </a:r>
            <a:r>
              <a:rPr lang="en-US" sz="2000" dirty="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O=16</a:t>
            </a:r>
            <a:endParaRPr lang="en-US" sz="2000" dirty="0">
              <a:latin typeface="Arial" panose="020B0604020202020204" pitchFamily="34" charset="0"/>
              <a:cs typeface="Arial" panose="020B0604020202020204" pitchFamily="34" charset="0"/>
            </a:endParaRPr>
          </a:p>
          <a:p>
            <a:pPr>
              <a:buClr>
                <a:srgbClr val="C00000"/>
              </a:buClr>
              <a:tabLst>
                <a:tab pos="2420938" algn="l"/>
              </a:tabLst>
            </a:pPr>
            <a:r>
              <a:rPr lang="en-US" sz="2000" dirty="0" err="1">
                <a:latin typeface="Arial" panose="020B0604020202020204" pitchFamily="34" charset="0"/>
                <a:cs typeface="Arial" panose="020B0604020202020204" pitchFamily="34" charset="0"/>
              </a:rPr>
              <a:t>M</a:t>
            </a:r>
            <a:r>
              <a:rPr lang="en-US" sz="2000" baseline="-25000" dirty="0" err="1">
                <a:latin typeface="Arial" panose="020B0604020202020204" pitchFamily="34" charset="0"/>
                <a:cs typeface="Arial" panose="020B0604020202020204" pitchFamily="34" charset="0"/>
              </a:rPr>
              <a:t>r</a:t>
            </a:r>
            <a:r>
              <a:rPr lang="en-US" sz="2000" dirty="0">
                <a:latin typeface="Arial" panose="020B0604020202020204" pitchFamily="34" charset="0"/>
                <a:cs typeface="Arial" panose="020B0604020202020204" pitchFamily="34" charset="0"/>
              </a:rPr>
              <a:t> : (14 </a:t>
            </a:r>
            <a:r>
              <a:rPr lang="en-US" sz="2000" dirty="0" smtClean="0">
                <a:latin typeface="Arial" panose="020B0604020202020204" pitchFamily="34" charset="0"/>
                <a:cs typeface="Arial" panose="020B0604020202020204" pitchFamily="34" charset="0"/>
              </a:rPr>
              <a:t>X </a:t>
            </a:r>
            <a:r>
              <a:rPr lang="en-US" sz="2000" dirty="0">
                <a:latin typeface="Arial" panose="020B0604020202020204" pitchFamily="34" charset="0"/>
                <a:cs typeface="Arial" panose="020B0604020202020204" pitchFamily="34" charset="0"/>
              </a:rPr>
              <a:t>2) </a:t>
            </a:r>
            <a:r>
              <a:rPr lang="en-US" sz="2000" dirty="0" smtClean="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(4 </a:t>
            </a:r>
            <a:r>
              <a:rPr lang="en-US" sz="2000" dirty="0" smtClean="0">
                <a:latin typeface="Arial" panose="020B0604020202020204" pitchFamily="34" charset="0"/>
                <a:cs typeface="Arial" panose="020B0604020202020204" pitchFamily="34" charset="0"/>
              </a:rPr>
              <a:t>X 1) + </a:t>
            </a:r>
            <a:r>
              <a:rPr lang="en-US" sz="2000" dirty="0">
                <a:latin typeface="Arial" panose="020B0604020202020204" pitchFamily="34" charset="0"/>
                <a:cs typeface="Arial" panose="020B0604020202020204" pitchFamily="34" charset="0"/>
              </a:rPr>
              <a:t>(16 </a:t>
            </a:r>
            <a:r>
              <a:rPr lang="en-US" sz="2000" dirty="0" smtClean="0">
                <a:latin typeface="Arial" panose="020B0604020202020204" pitchFamily="34" charset="0"/>
                <a:cs typeface="Arial" panose="020B0604020202020204" pitchFamily="34" charset="0"/>
              </a:rPr>
              <a:t>X </a:t>
            </a:r>
            <a:r>
              <a:rPr lang="en-US" sz="2000" dirty="0">
                <a:latin typeface="Arial" panose="020B0604020202020204" pitchFamily="34" charset="0"/>
                <a:cs typeface="Arial" panose="020B0604020202020204" pitchFamily="34" charset="0"/>
              </a:rPr>
              <a:t>3</a:t>
            </a:r>
            <a:r>
              <a:rPr lang="en-US" sz="2000" dirty="0" smtClean="0">
                <a:latin typeface="Arial" panose="020B0604020202020204" pitchFamily="34" charset="0"/>
                <a:cs typeface="Arial" panose="020B0604020202020204" pitchFamily="34" charset="0"/>
              </a:rPr>
              <a:t>)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     = </a:t>
            </a:r>
            <a:r>
              <a:rPr lang="en-US" sz="2000" dirty="0">
                <a:latin typeface="Arial" panose="020B0604020202020204" pitchFamily="34" charset="0"/>
                <a:cs typeface="Arial" panose="020B0604020202020204" pitchFamily="34" charset="0"/>
              </a:rPr>
              <a:t>80</a:t>
            </a:r>
          </a:p>
          <a:p>
            <a:pPr>
              <a:buClr>
                <a:srgbClr val="C00000"/>
              </a:buClr>
              <a:tabLst>
                <a:tab pos="2420938" algn="l"/>
              </a:tabLst>
            </a:pPr>
            <a:r>
              <a:rPr lang="en-US" sz="2000" dirty="0">
                <a:latin typeface="Arial" panose="020B0604020202020204" pitchFamily="34" charset="0"/>
                <a:cs typeface="Arial" panose="020B0604020202020204" pitchFamily="34" charset="0"/>
              </a:rPr>
              <a:t>% of this that </a:t>
            </a:r>
            <a:r>
              <a:rPr lang="en-US" sz="2000" dirty="0" smtClean="0">
                <a:latin typeface="Arial" panose="020B0604020202020204" pitchFamily="34" charset="0"/>
                <a:cs typeface="Arial" panose="020B0604020202020204" pitchFamily="34" charset="0"/>
              </a:rPr>
              <a:t>is nitrogen</a:t>
            </a:r>
          </a:p>
          <a:p>
            <a:pPr>
              <a:buClr>
                <a:srgbClr val="C00000"/>
              </a:buClr>
              <a:tabLst>
                <a:tab pos="2420938" algn="l"/>
              </a:tabLst>
            </a:pPr>
            <a:endParaRPr lang="en-US" sz="900" dirty="0">
              <a:solidFill>
                <a:srgbClr val="B21212"/>
              </a:solidFill>
              <a:latin typeface="Arial" panose="020B0604020202020204" pitchFamily="34" charset="0"/>
              <a:cs typeface="Arial" panose="020B0604020202020204" pitchFamily="34" charset="0"/>
            </a:endParaRPr>
          </a:p>
          <a:p>
            <a:pPr>
              <a:buClr>
                <a:srgbClr val="C00000"/>
              </a:buClr>
              <a:tabLst>
                <a:tab pos="2420938" algn="l"/>
              </a:tabLst>
            </a:pPr>
            <a:r>
              <a:rPr lang="en-US" sz="2000" dirty="0" smtClean="0">
                <a:solidFill>
                  <a:srgbClr val="FF0000"/>
                </a:solidFill>
                <a:latin typeface="Arial" panose="020B0604020202020204" pitchFamily="34" charset="0"/>
                <a:cs typeface="Arial" panose="020B0604020202020204" pitchFamily="34" charset="0"/>
              </a:rPr>
              <a:t>     =       X 100%</a:t>
            </a:r>
          </a:p>
          <a:p>
            <a:pPr>
              <a:buClr>
                <a:srgbClr val="C00000"/>
              </a:buClr>
              <a:tabLst>
                <a:tab pos="2420938" algn="l"/>
              </a:tabLst>
            </a:pPr>
            <a:endParaRPr lang="en-US" sz="2000" dirty="0">
              <a:solidFill>
                <a:srgbClr val="B21212"/>
              </a:solidFill>
              <a:latin typeface="Arial" panose="020B0604020202020204" pitchFamily="34" charset="0"/>
              <a:cs typeface="Arial" panose="020B0604020202020204" pitchFamily="34" charset="0"/>
            </a:endParaRPr>
          </a:p>
          <a:p>
            <a:pPr>
              <a:buClr>
                <a:srgbClr val="C00000"/>
              </a:buClr>
              <a:tabLst>
                <a:tab pos="2420938" algn="l"/>
              </a:tabLst>
            </a:pPr>
            <a:r>
              <a:rPr lang="en-US" sz="2000" dirty="0">
                <a:solidFill>
                  <a:srgbClr val="FF0000"/>
                </a:solidFill>
                <a:latin typeface="Arial" panose="020B0604020202020204" pitchFamily="34" charset="0"/>
                <a:cs typeface="Arial" panose="020B0604020202020204" pitchFamily="34" charset="0"/>
              </a:rPr>
              <a:t> </a:t>
            </a:r>
            <a:r>
              <a:rPr lang="en-US" sz="2000" dirty="0" smtClean="0">
                <a:solidFill>
                  <a:srgbClr val="FF0000"/>
                </a:solidFill>
                <a:latin typeface="Arial" panose="020B0604020202020204" pitchFamily="34" charset="0"/>
                <a:cs typeface="Arial" panose="020B0604020202020204" pitchFamily="34" charset="0"/>
              </a:rPr>
              <a:t>    = 35%</a:t>
            </a:r>
          </a:p>
        </p:txBody>
      </p:sp>
      <p:sp>
        <p:nvSpPr>
          <p:cNvPr id="12" name="Oval 11"/>
          <p:cNvSpPr/>
          <p:nvPr/>
        </p:nvSpPr>
        <p:spPr>
          <a:xfrm rot="1792718">
            <a:off x="8624341" y="984402"/>
            <a:ext cx="411236"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
        <p:nvSpPr>
          <p:cNvPr id="4" name="TextBox 3"/>
          <p:cNvSpPr txBox="1"/>
          <p:nvPr/>
        </p:nvSpPr>
        <p:spPr>
          <a:xfrm>
            <a:off x="6660232" y="5158933"/>
            <a:ext cx="441146" cy="646331"/>
          </a:xfrm>
          <a:prstGeom prst="rect">
            <a:avLst/>
          </a:prstGeom>
          <a:noFill/>
        </p:spPr>
        <p:txBody>
          <a:bodyPr wrap="none" rtlCol="0">
            <a:spAutoFit/>
          </a:bodyPr>
          <a:lstStyle/>
          <a:p>
            <a:pPr algn="ctr"/>
            <a:r>
              <a:rPr lang="en-IE" u="sng" dirty="0" smtClean="0">
                <a:solidFill>
                  <a:srgbClr val="FF0000"/>
                </a:solidFill>
              </a:rPr>
              <a:t>28</a:t>
            </a:r>
          </a:p>
          <a:p>
            <a:pPr algn="ctr"/>
            <a:r>
              <a:rPr lang="en-IE" dirty="0" smtClean="0">
                <a:solidFill>
                  <a:srgbClr val="FF0000"/>
                </a:solidFill>
              </a:rPr>
              <a:t>80</a:t>
            </a:r>
            <a:endParaRPr lang="en-GB" dirty="0">
              <a:solidFill>
                <a:srgbClr val="FF0000"/>
              </a:solidFill>
            </a:endParaRPr>
          </a:p>
        </p:txBody>
      </p:sp>
      <p:sp>
        <p:nvSpPr>
          <p:cNvPr id="10" name="TextBox 9">
            <a:hlinkClick r:id="rId3" action="ppaction://hlinksldjump"/>
          </p:cNvPr>
          <p:cNvSpPr txBox="1"/>
          <p:nvPr/>
        </p:nvSpPr>
        <p:spPr>
          <a:xfrm>
            <a:off x="8300524" y="5694347"/>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215899976"/>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16.3 – Fertilisers</a:t>
            </a:r>
            <a:endParaRPr lang="en-GB"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229</a:t>
            </a:r>
            <a:endParaRPr lang="en-GB" sz="960" b="1" dirty="0">
              <a:latin typeface="Arial" panose="020B0604020202020204" pitchFamily="34" charset="0"/>
              <a:cs typeface="Arial" panose="020B0604020202020204" pitchFamily="34" charset="0"/>
            </a:endParaRPr>
          </a:p>
        </p:txBody>
      </p:sp>
      <p:sp>
        <p:nvSpPr>
          <p:cNvPr id="17" name="Rectangle 16"/>
          <p:cNvSpPr/>
          <p:nvPr/>
        </p:nvSpPr>
        <p:spPr>
          <a:xfrm>
            <a:off x="6804248" y="4183920"/>
            <a:ext cx="2088232" cy="1477328"/>
          </a:xfrm>
          <a:prstGeom prst="rect">
            <a:avLst/>
          </a:prstGeom>
        </p:spPr>
        <p:txBody>
          <a:bodyPr wrap="square">
            <a:spAutoFit/>
          </a:bodyPr>
          <a:lstStyle/>
          <a:p>
            <a:pPr indent="276225">
              <a:buClr>
                <a:srgbClr val="C00000"/>
              </a:buClr>
              <a:buSzPct val="80000"/>
              <a:buFontTx/>
              <a:buChar char="▲"/>
            </a:pPr>
            <a:r>
              <a:rPr lang="en-US" dirty="0">
                <a:latin typeface="NewAsterLTStd"/>
              </a:rPr>
              <a:t>Paddling through the algae. </a:t>
            </a:r>
            <a:r>
              <a:rPr lang="en-US" dirty="0" err="1" smtClean="0">
                <a:latin typeface="NewAsterLTStd"/>
              </a:rPr>
              <a:t>Fertiliser</a:t>
            </a:r>
            <a:r>
              <a:rPr lang="en-US" dirty="0" smtClean="0">
                <a:latin typeface="NewAsterLTStd"/>
              </a:rPr>
              <a:t> from </a:t>
            </a:r>
            <a:r>
              <a:rPr lang="en-US" dirty="0">
                <a:latin typeface="NewAsterLTStd"/>
              </a:rPr>
              <a:t>farms helps these plants to grow.</a:t>
            </a:r>
            <a:endParaRPr lang="en-GB" dirty="0"/>
          </a:p>
        </p:txBody>
      </p:sp>
      <p:sp>
        <p:nvSpPr>
          <p:cNvPr id="3" name="Rectangle 2"/>
          <p:cNvSpPr/>
          <p:nvPr/>
        </p:nvSpPr>
        <p:spPr>
          <a:xfrm>
            <a:off x="179512" y="1114866"/>
            <a:ext cx="6624736" cy="5501506"/>
          </a:xfrm>
          <a:prstGeom prst="rect">
            <a:avLst/>
          </a:prstGeom>
        </p:spPr>
        <p:txBody>
          <a:bodyPr wrap="square">
            <a:spAutoFit/>
          </a:bodyPr>
          <a:lstStyle/>
          <a:p>
            <a:pPr>
              <a:buClr>
                <a:srgbClr val="C00000"/>
              </a:buClr>
              <a:buSzPct val="80000"/>
            </a:pPr>
            <a:r>
              <a:rPr lang="en-US" sz="1850" b="1" dirty="0" smtClean="0">
                <a:solidFill>
                  <a:srgbClr val="C00000"/>
                </a:solidFill>
              </a:rPr>
              <a:t>It’s </a:t>
            </a:r>
            <a:r>
              <a:rPr lang="en-US" sz="1850" b="1" dirty="0">
                <a:solidFill>
                  <a:srgbClr val="C00000"/>
                </a:solidFill>
              </a:rPr>
              <a:t>not all good news</a:t>
            </a:r>
          </a:p>
          <a:p>
            <a:pPr marL="342900" indent="-342900">
              <a:buClr>
                <a:srgbClr val="C00000"/>
              </a:buClr>
              <a:buSzPct val="80000"/>
              <a:buFont typeface="Arial" panose="020B0604020202020204" pitchFamily="34" charset="0"/>
              <a:buChar char="►"/>
            </a:pPr>
            <a:r>
              <a:rPr lang="en-US" sz="1850" dirty="0"/>
              <a:t>Fertilisers help to feed the world. We could not grow enough </a:t>
            </a:r>
            <a:r>
              <a:rPr lang="en-US" sz="1850" dirty="0" smtClean="0"/>
              <a:t>crops without </a:t>
            </a:r>
            <a:r>
              <a:rPr lang="en-US" sz="1850" dirty="0"/>
              <a:t>them. But there are drawbacks – as usual!</a:t>
            </a:r>
          </a:p>
          <a:p>
            <a:pPr marL="342900" indent="-342900">
              <a:buClr>
                <a:srgbClr val="C00000"/>
              </a:buClr>
              <a:buSzPct val="80000"/>
              <a:buFont typeface="Arial" panose="020B0604020202020204" pitchFamily="34" charset="0"/>
              <a:buChar char="►"/>
            </a:pPr>
            <a:r>
              <a:rPr lang="en-US" sz="1850" b="1" dirty="0">
                <a:solidFill>
                  <a:srgbClr val="FF0000"/>
                </a:solidFill>
              </a:rPr>
              <a:t>In the river</a:t>
            </a:r>
            <a:r>
              <a:rPr lang="en-US" sz="1850" dirty="0"/>
              <a:t> </a:t>
            </a:r>
            <a:r>
              <a:rPr lang="en-US" sz="1850" dirty="0" smtClean="0"/>
              <a:t>  Fertilisers </a:t>
            </a:r>
            <a:r>
              <a:rPr lang="en-US" sz="1850" dirty="0"/>
              <a:t>can seep into rivers from farmland. In the </a:t>
            </a:r>
            <a:r>
              <a:rPr lang="en-US" sz="1850" dirty="0" smtClean="0"/>
              <a:t>river, they </a:t>
            </a:r>
            <a:r>
              <a:rPr lang="en-US" sz="1850" dirty="0"/>
              <a:t>help tiny water plants called </a:t>
            </a:r>
            <a:r>
              <a:rPr lang="en-US" sz="1850" b="1" dirty="0">
                <a:solidFill>
                  <a:srgbClr val="FF0000"/>
                </a:solidFill>
              </a:rPr>
              <a:t>algae</a:t>
            </a:r>
            <a:r>
              <a:rPr lang="en-US" sz="1850" dirty="0">
                <a:solidFill>
                  <a:srgbClr val="FF0000"/>
                </a:solidFill>
              </a:rPr>
              <a:t> </a:t>
            </a:r>
            <a:r>
              <a:rPr lang="en-US" sz="1850" dirty="0"/>
              <a:t>to grow. These can cover the </a:t>
            </a:r>
            <a:r>
              <a:rPr lang="en-US" sz="1850" dirty="0" smtClean="0"/>
              <a:t>water like </a:t>
            </a:r>
            <a:r>
              <a:rPr lang="en-US" sz="1850" dirty="0"/>
              <a:t>a carpet. When they die, bacteria feed on them, at the same time </a:t>
            </a:r>
            <a:r>
              <a:rPr lang="en-US" sz="1850" dirty="0" smtClean="0"/>
              <a:t>using up </a:t>
            </a:r>
            <a:r>
              <a:rPr lang="en-US" sz="1850" dirty="0"/>
              <a:t>the oxygen dissolved in the water. So fish suffocate.</a:t>
            </a:r>
          </a:p>
          <a:p>
            <a:pPr marL="342900" indent="-342900">
              <a:buClr>
                <a:srgbClr val="C00000"/>
              </a:buClr>
              <a:buSzPct val="80000"/>
              <a:buFont typeface="Arial" panose="020B0604020202020204" pitchFamily="34" charset="0"/>
              <a:buChar char="►"/>
            </a:pPr>
            <a:r>
              <a:rPr lang="en-US" sz="1850" b="1" dirty="0">
                <a:solidFill>
                  <a:srgbClr val="FF0000"/>
                </a:solidFill>
              </a:rPr>
              <a:t>In the water supply </a:t>
            </a:r>
            <a:r>
              <a:rPr lang="en-US" sz="1850" b="1" dirty="0" smtClean="0">
                <a:solidFill>
                  <a:srgbClr val="FF0000"/>
                </a:solidFill>
              </a:rPr>
              <a:t>  </a:t>
            </a:r>
            <a:r>
              <a:rPr lang="en-US" sz="1850" dirty="0" smtClean="0"/>
              <a:t>From </a:t>
            </a:r>
            <a:r>
              <a:rPr lang="en-US" sz="1850" dirty="0"/>
              <a:t>rivers, the nitrate ions from </a:t>
            </a:r>
            <a:r>
              <a:rPr lang="en-US" sz="1850" dirty="0" err="1"/>
              <a:t>fertilisers</a:t>
            </a:r>
            <a:r>
              <a:rPr lang="en-US" sz="1850" dirty="0"/>
              <a:t> </a:t>
            </a:r>
            <a:r>
              <a:rPr lang="en-US" sz="1850" dirty="0" smtClean="0"/>
              <a:t>can end </a:t>
            </a:r>
            <a:r>
              <a:rPr lang="en-US" sz="1850" dirty="0"/>
              <a:t>up in our water supply. They are converted to nitrite ions in </a:t>
            </a:r>
            <a:r>
              <a:rPr lang="en-US" sz="1850" dirty="0" smtClean="0"/>
              <a:t>our bodies</a:t>
            </a:r>
            <a:r>
              <a:rPr lang="en-US" sz="1850" dirty="0"/>
              <a:t>. These combine with </a:t>
            </a:r>
            <a:r>
              <a:rPr lang="en-US" sz="1850" dirty="0" err="1"/>
              <a:t>haemoglobin</a:t>
            </a:r>
            <a:r>
              <a:rPr lang="en-US" sz="1850" dirty="0"/>
              <a:t> in blood, in place of </a:t>
            </a:r>
            <a:r>
              <a:rPr lang="en-US" sz="1850" dirty="0" smtClean="0"/>
              <a:t>oxygen, so </a:t>
            </a:r>
            <a:r>
              <a:rPr lang="en-US" sz="1850" dirty="0"/>
              <a:t>the blood carries less oxygen around the body. This can cause </a:t>
            </a:r>
            <a:r>
              <a:rPr lang="en-US" sz="1850" dirty="0" smtClean="0"/>
              <a:t>illness, especially </a:t>
            </a:r>
            <a:r>
              <a:rPr lang="en-US" sz="1850" dirty="0"/>
              <a:t>in infants. Their skin may take on a blue tinge.</a:t>
            </a:r>
          </a:p>
          <a:p>
            <a:pPr marL="342900" indent="-342900">
              <a:buClr>
                <a:srgbClr val="C00000"/>
              </a:buClr>
              <a:buSzPct val="80000"/>
              <a:buFont typeface="Arial" panose="020B0604020202020204" pitchFamily="34" charset="0"/>
              <a:buChar char="►"/>
            </a:pPr>
            <a:r>
              <a:rPr lang="en-US" sz="1850" dirty="0"/>
              <a:t>So farmers should use </a:t>
            </a:r>
            <a:r>
              <a:rPr lang="en-US" sz="1850" dirty="0" err="1"/>
              <a:t>fertilisers</a:t>
            </a:r>
            <a:r>
              <a:rPr lang="en-US" sz="1850" dirty="0"/>
              <a:t> carefully. They should try to keep </a:t>
            </a:r>
            <a:r>
              <a:rPr lang="en-US" sz="1850" dirty="0" smtClean="0"/>
              <a:t>them away </a:t>
            </a:r>
            <a:r>
              <a:rPr lang="en-US" sz="1850" dirty="0"/>
              <a:t>from river banks – and not </a:t>
            </a:r>
            <a:r>
              <a:rPr lang="en-US" sz="1850" dirty="0" smtClean="0"/>
              <a:t/>
            </a:r>
            <a:br>
              <a:rPr lang="en-US" sz="1850" dirty="0" smtClean="0"/>
            </a:br>
            <a:r>
              <a:rPr lang="en-US" sz="1850" dirty="0" smtClean="0"/>
              <a:t>spread </a:t>
            </a:r>
            <a:r>
              <a:rPr lang="en-US" sz="1850" dirty="0"/>
              <a:t>them in wet weather.</a:t>
            </a:r>
            <a:endParaRPr lang="en-US" sz="1850" baseline="-25000" dirty="0">
              <a:solidFill>
                <a:srgbClr val="FF0000"/>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l="16353" r="6556"/>
          <a:stretch/>
        </p:blipFill>
        <p:spPr>
          <a:xfrm>
            <a:off x="6804248" y="1152362"/>
            <a:ext cx="2088232" cy="3013158"/>
          </a:xfrm>
          <a:prstGeom prst="rect">
            <a:avLst/>
          </a:prstGeom>
        </p:spPr>
      </p:pic>
      <p:sp>
        <p:nvSpPr>
          <p:cNvPr id="5" name="TextBox 4">
            <a:hlinkClick r:id="rId4" action="ppaction://hlinkfile"/>
          </p:cNvPr>
          <p:cNvSpPr txBox="1"/>
          <p:nvPr/>
        </p:nvSpPr>
        <p:spPr>
          <a:xfrm>
            <a:off x="6190009" y="6265440"/>
            <a:ext cx="2702471"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dirty="0" smtClean="0"/>
              <a:t>Time lapse Algae growth</a:t>
            </a:r>
            <a:endParaRPr lang="en-GB" dirty="0"/>
          </a:p>
        </p:txBody>
      </p:sp>
      <p:sp>
        <p:nvSpPr>
          <p:cNvPr id="8" name="TextBox 7">
            <a:hlinkClick r:id="rId5" action="ppaction://hlinksldjump"/>
          </p:cNvPr>
          <p:cNvSpPr txBox="1"/>
          <p:nvPr/>
        </p:nvSpPr>
        <p:spPr>
          <a:xfrm>
            <a:off x="8300524" y="544522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268587689"/>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a:t>16.3 – Fertilisers</a:t>
            </a:r>
            <a:endParaRPr lang="en-GB" b="1" dirty="0" smtClean="0"/>
          </a:p>
        </p:txBody>
      </p:sp>
      <p:sp>
        <p:nvSpPr>
          <p:cNvPr id="8" name="Rectangle 7"/>
          <p:cNvSpPr/>
          <p:nvPr/>
        </p:nvSpPr>
        <p:spPr>
          <a:xfrm>
            <a:off x="179512" y="1124744"/>
            <a:ext cx="8699936" cy="5580000"/>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a:tabLst>
                <a:tab pos="896938" algn="l"/>
                <a:tab pos="4300538" algn="l"/>
              </a:tabLst>
            </a:pPr>
            <a:r>
              <a:rPr lang="en-US" sz="2580" dirty="0" smtClean="0"/>
              <a:t>You </a:t>
            </a:r>
            <a:r>
              <a:rPr lang="en-US" sz="2580" dirty="0"/>
              <a:t>can buy a mixture of </a:t>
            </a:r>
            <a:r>
              <a:rPr lang="en-US" sz="2580" dirty="0" err="1"/>
              <a:t>fertilisers</a:t>
            </a:r>
            <a:r>
              <a:rPr lang="en-US" sz="2580" dirty="0"/>
              <a:t> called NPK </a:t>
            </a:r>
            <a:r>
              <a:rPr lang="en-US" sz="2580" dirty="0" smtClean="0"/>
              <a:t/>
            </a:r>
            <a:br>
              <a:rPr lang="en-US" sz="2580" dirty="0" smtClean="0"/>
            </a:br>
            <a:r>
              <a:rPr lang="en-US" sz="2580" dirty="0" err="1" smtClean="0"/>
              <a:t>fertiliser</a:t>
            </a:r>
            <a:r>
              <a:rPr lang="en-US" sz="2580" dirty="0" smtClean="0"/>
              <a:t>.  It </a:t>
            </a:r>
            <a:r>
              <a:rPr lang="en-US" sz="2580" dirty="0"/>
              <a:t>contains elements plants need. Why do you think </a:t>
            </a:r>
            <a:r>
              <a:rPr lang="en-US" sz="2580" dirty="0" smtClean="0"/>
              <a:t>it is </a:t>
            </a:r>
            <a:r>
              <a:rPr lang="en-US" sz="2580" dirty="0"/>
              <a:t>called NPK </a:t>
            </a:r>
            <a:r>
              <a:rPr lang="en-US" sz="2580" dirty="0" smtClean="0"/>
              <a:t>?</a:t>
            </a:r>
          </a:p>
          <a:p>
            <a:pPr marL="457200" indent="-457200">
              <a:buClr>
                <a:srgbClr val="0070C0"/>
              </a:buClr>
              <a:buFont typeface="+mj-lt"/>
              <a:buAutoNum type="arabicPeriod"/>
              <a:tabLst>
                <a:tab pos="896938" algn="l"/>
                <a:tab pos="4300538" algn="l"/>
              </a:tabLst>
            </a:pPr>
            <a:r>
              <a:rPr lang="en-US" sz="2580" dirty="0" smtClean="0"/>
              <a:t>Nitrogenous </a:t>
            </a:r>
            <a:r>
              <a:rPr lang="en-US" sz="2580" dirty="0" err="1"/>
              <a:t>fertilisers</a:t>
            </a:r>
            <a:r>
              <a:rPr lang="en-US" sz="2580" dirty="0"/>
              <a:t> are </a:t>
            </a:r>
            <a:r>
              <a:rPr lang="en-US" sz="2580" dirty="0" err="1"/>
              <a:t>fertilisers</a:t>
            </a:r>
            <a:r>
              <a:rPr lang="en-US" sz="2580" dirty="0"/>
              <a:t> that contain </a:t>
            </a:r>
            <a:r>
              <a:rPr lang="en-US" sz="2580" dirty="0" smtClean="0"/>
              <a:t>nitrogen. Name </a:t>
            </a:r>
            <a:r>
              <a:rPr lang="en-US" sz="2580" dirty="0"/>
              <a:t>three nitrogenous </a:t>
            </a:r>
            <a:r>
              <a:rPr lang="en-US" sz="2580" dirty="0" err="1"/>
              <a:t>fertilisers</a:t>
            </a:r>
            <a:r>
              <a:rPr lang="en-US" sz="2580" dirty="0"/>
              <a:t>.</a:t>
            </a:r>
          </a:p>
          <a:p>
            <a:pPr marL="457200" indent="-457200">
              <a:buClr>
                <a:srgbClr val="0070C0"/>
              </a:buClr>
              <a:buFont typeface="+mj-lt"/>
              <a:buAutoNum type="arabicPeriod"/>
              <a:tabLst>
                <a:tab pos="896938" algn="l"/>
                <a:tab pos="4300538" algn="l"/>
              </a:tabLst>
            </a:pPr>
            <a:r>
              <a:rPr lang="en-US" sz="2580" dirty="0" smtClean="0"/>
              <a:t>Fertilisers </a:t>
            </a:r>
            <a:r>
              <a:rPr lang="en-US" sz="2580" dirty="0"/>
              <a:t>can harm river life. Explain how.</a:t>
            </a:r>
          </a:p>
          <a:p>
            <a:pPr marL="457200" indent="-457200">
              <a:buClr>
                <a:srgbClr val="0070C0"/>
              </a:buClr>
              <a:buFont typeface="+mj-lt"/>
              <a:buAutoNum type="arabicPeriod"/>
              <a:tabLst>
                <a:tab pos="896938" algn="l"/>
                <a:tab pos="4300538" algn="l"/>
              </a:tabLst>
            </a:pPr>
            <a:r>
              <a:rPr lang="en-US" sz="2580" dirty="0" smtClean="0"/>
              <a:t>The </a:t>
            </a:r>
            <a:r>
              <a:rPr lang="en-US" sz="2580" dirty="0"/>
              <a:t>box in the margin above will remind you how to </a:t>
            </a:r>
            <a:r>
              <a:rPr lang="en-US" sz="2580" dirty="0" smtClean="0"/>
              <a:t>work out </a:t>
            </a:r>
            <a:r>
              <a:rPr lang="en-US" sz="2580" dirty="0"/>
              <a:t>% </a:t>
            </a:r>
            <a:r>
              <a:rPr lang="en-US" sz="2580" dirty="0" smtClean="0"/>
              <a:t>composition.</a:t>
            </a:r>
            <a:br>
              <a:rPr lang="en-US" sz="2580" dirty="0" smtClean="0"/>
            </a:br>
            <a:r>
              <a:rPr lang="en-US" sz="2580" b="1" dirty="0" smtClean="0"/>
              <a:t>a</a:t>
            </a:r>
            <a:r>
              <a:rPr lang="en-US" sz="2580" dirty="0" smtClean="0"/>
              <a:t> 	Find </a:t>
            </a:r>
            <a:r>
              <a:rPr lang="en-US" sz="2580" dirty="0"/>
              <a:t>the % of nitrogen in ammonium sulfate. (</a:t>
            </a:r>
            <a:r>
              <a:rPr lang="en-US" sz="2580" dirty="0" err="1"/>
              <a:t>A</a:t>
            </a:r>
            <a:r>
              <a:rPr lang="en-US" sz="2580" baseline="-25000" dirty="0" err="1"/>
              <a:t>r</a:t>
            </a:r>
            <a:r>
              <a:rPr lang="en-US" sz="2580" dirty="0"/>
              <a:t> : </a:t>
            </a:r>
            <a:r>
              <a:rPr lang="en-US" sz="2580" dirty="0" smtClean="0"/>
              <a:t>	S=32)</a:t>
            </a:r>
            <a:br>
              <a:rPr lang="en-US" sz="2580" dirty="0" smtClean="0"/>
            </a:br>
            <a:r>
              <a:rPr lang="en-US" sz="2580" b="1" dirty="0" smtClean="0"/>
              <a:t>b</a:t>
            </a:r>
            <a:r>
              <a:rPr lang="en-US" sz="2580" dirty="0" smtClean="0"/>
              <a:t> 	Which </a:t>
            </a:r>
            <a:r>
              <a:rPr lang="en-US" sz="2580" dirty="0"/>
              <a:t>would provide more nitrogen: 1 kg of </a:t>
            </a:r>
            <a:r>
              <a:rPr lang="en-US" sz="2580" dirty="0" smtClean="0"/>
              <a:t>	ammonium  nitrate </a:t>
            </a:r>
            <a:r>
              <a:rPr lang="en-US" sz="2580" dirty="0"/>
              <a:t>or 1 kg of ammonium </a:t>
            </a:r>
            <a:r>
              <a:rPr lang="en-US" sz="2580" dirty="0" smtClean="0"/>
              <a:t>sulfate?</a:t>
            </a:r>
            <a:br>
              <a:rPr lang="en-US" sz="2580" dirty="0" smtClean="0"/>
            </a:br>
            <a:r>
              <a:rPr lang="en-US" sz="2580" b="1" dirty="0" smtClean="0"/>
              <a:t>c</a:t>
            </a:r>
            <a:r>
              <a:rPr lang="en-US" sz="2580" dirty="0" smtClean="0"/>
              <a:t> 	Make </a:t>
            </a:r>
            <a:r>
              <a:rPr lang="en-US" sz="2580" dirty="0"/>
              <a:t>sure not to add it in the rainy season. Why not?</a:t>
            </a:r>
          </a:p>
        </p:txBody>
      </p:sp>
      <p:sp>
        <p:nvSpPr>
          <p:cNvPr id="11" name="TextBox 10">
            <a:hlinkClick r:id="rId3" action="ppaction://hlinkfile"/>
          </p:cNvPr>
          <p:cNvSpPr txBox="1"/>
          <p:nvPr/>
        </p:nvSpPr>
        <p:spPr>
          <a:xfrm>
            <a:off x="8318076" y="2492896"/>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2" name="Oval 11"/>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0" name="Round Same Side Corner Rectangle 9">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229</a:t>
            </a:r>
            <a:endParaRPr lang="en-GB" sz="960"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228516" y="331808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078016146"/>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must enter for three papers.</a:t>
            </a:r>
          </a:p>
        </p:txBody>
      </p:sp>
      <p:graphicFrame>
        <p:nvGraphicFramePr>
          <p:cNvPr id="3" name="Table 2"/>
          <p:cNvGraphicFramePr>
            <a:graphicFrameLocks noGrp="1"/>
          </p:cNvGraphicFramePr>
          <p:nvPr>
            <p:extLst>
              <p:ext uri="{D42A27DB-BD31-4B8C-83A1-F6EECF244321}">
                <p14:modId xmlns:p14="http://schemas.microsoft.com/office/powerpoint/2010/main" val="2177072362"/>
              </p:ext>
            </p:extLst>
          </p:nvPr>
        </p:nvGraphicFramePr>
        <p:xfrm>
          <a:off x="331250" y="1581160"/>
          <a:ext cx="8417211" cy="5046280"/>
        </p:xfrm>
        <a:graphic>
          <a:graphicData uri="http://schemas.openxmlformats.org/drawingml/2006/table">
            <a:tbl>
              <a:tblPr firstRow="1" bandRow="1">
                <a:tableStyleId>{5C22544A-7EE6-4342-B048-85BDC9FD1C3A}</a:tableStyleId>
              </a:tblPr>
              <a:tblGrid>
                <a:gridCol w="4168742"/>
                <a:gridCol w="216024"/>
                <a:gridCol w="4032445"/>
              </a:tblGrid>
              <a:tr h="360040">
                <a:tc>
                  <a:txBody>
                    <a:bodyPr/>
                    <a:lstStyle/>
                    <a:p>
                      <a:r>
                        <a:rPr kumimoji="0" lang="en-GB" sz="1500" b="1" i="0" u="none" strike="noStrike" kern="1200" baseline="0" dirty="0" smtClean="0">
                          <a:solidFill>
                            <a:schemeClr val="lt1"/>
                          </a:solidFill>
                          <a:latin typeface="Arial" panose="020B0604020202020204" pitchFamily="34" charset="0"/>
                          <a:ea typeface="+mn-ea"/>
                          <a:cs typeface="Arial" panose="020B0604020202020204" pitchFamily="34" charset="0"/>
                        </a:rPr>
                        <a:t>Core candidates take:</a:t>
                      </a:r>
                      <a:endParaRPr lang="en-GB" sz="1500"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15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kumimoji="0" lang="en-GB" sz="1500" b="1" i="0" u="none" strike="noStrike" kern="1200" baseline="0" dirty="0" smtClean="0">
                          <a:solidFill>
                            <a:schemeClr val="lt1"/>
                          </a:solidFill>
                          <a:latin typeface="Arial" panose="020B0604020202020204" pitchFamily="34" charset="0"/>
                          <a:ea typeface="+mn-ea"/>
                          <a:cs typeface="Arial" panose="020B0604020202020204" pitchFamily="34" charset="0"/>
                        </a:rPr>
                        <a:t>Extended candidates take:</a:t>
                      </a:r>
                      <a:endParaRPr lang="en-GB" sz="1500"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GB" sz="1500" b="1" i="0" u="none" strike="noStrike" kern="1200" baseline="0" dirty="0" smtClean="0">
                          <a:solidFill>
                            <a:schemeClr val="dk1"/>
                          </a:solidFill>
                          <a:latin typeface="Arial" panose="020B0604020202020204" pitchFamily="34" charset="0"/>
                          <a:ea typeface="+mn-ea"/>
                          <a:cs typeface="Arial" panose="020B0604020202020204" pitchFamily="34" charset="0"/>
                        </a:rPr>
                        <a:t>Paper 1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 multiple-choice paper consisting of 40 items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of the four-choice type.</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AO1 and AO2. Questions will be based on the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Core syllabus content.</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30% of the</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final total mark.</a:t>
                      </a:r>
                      <a:endParaRPr lang="en-GB" sz="1500" dirty="0">
                        <a:latin typeface="Arial" panose="020B0604020202020204" pitchFamily="34" charset="0"/>
                        <a:cs typeface="Arial" panose="020B0604020202020204" pitchFamily="34" charset="0"/>
                      </a:endParaRPr>
                    </a:p>
                  </a:txBody>
                  <a:tcPr>
                    <a:lnR w="12700" cmpd="sng">
                      <a:noFill/>
                    </a:lnR>
                  </a:tcPr>
                </a:tc>
                <a:tc>
                  <a:txBody>
                    <a:bodyPr/>
                    <a:lstStyle/>
                    <a:p>
                      <a:endParaRPr lang="en-GB" sz="15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1500" b="1" i="0" u="none" strike="noStrike" kern="1200" baseline="0" dirty="0" smtClean="0">
                          <a:solidFill>
                            <a:schemeClr val="dk1"/>
                          </a:solidFill>
                          <a:latin typeface="Arial" panose="020B0604020202020204" pitchFamily="34" charset="0"/>
                          <a:ea typeface="+mn-ea"/>
                          <a:cs typeface="Arial" panose="020B0604020202020204" pitchFamily="34" charset="0"/>
                        </a:rPr>
                        <a:t>Paper 2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 multiple-choice paper consisting of 40</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items of the four-choice type.</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AO1 and AO2. Questions will be based on</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the Extended syllabus content (Core and</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Supplement).</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30% of the</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final total mark.</a:t>
                      </a:r>
                      <a:endParaRPr lang="en-GB" sz="1500" dirty="0">
                        <a:latin typeface="Arial" panose="020B0604020202020204" pitchFamily="34" charset="0"/>
                        <a:cs typeface="Arial" panose="020B0604020202020204" pitchFamily="34" charset="0"/>
                      </a:endParaRPr>
                    </a:p>
                  </a:txBody>
                  <a:tcPr>
                    <a:lnL w="12700" cmpd="sng">
                      <a:noFill/>
                    </a:lnL>
                  </a:tcPr>
                </a:tc>
              </a:tr>
              <a:tr h="388560">
                <a:tc>
                  <a:txBody>
                    <a:bodyPr/>
                    <a:lstStyle/>
                    <a:p>
                      <a:r>
                        <a:rPr lang="en-GB" sz="1500" dirty="0" smtClean="0">
                          <a:latin typeface="Arial" panose="020B0604020202020204" pitchFamily="34" charset="0"/>
                          <a:cs typeface="Arial" panose="020B0604020202020204" pitchFamily="34" charset="0"/>
                        </a:rPr>
                        <a:t>And:</a:t>
                      </a:r>
                      <a:endParaRPr lang="en-GB" sz="1500" dirty="0">
                        <a:latin typeface="Arial" panose="020B0604020202020204" pitchFamily="34" charset="0"/>
                        <a:cs typeface="Arial" panose="020B0604020202020204" pitchFamily="34" charset="0"/>
                      </a:endParaRPr>
                    </a:p>
                  </a:txBody>
                  <a:tcPr>
                    <a:lnR w="12700" cmpd="sng">
                      <a:noFill/>
                    </a:lnR>
                    <a:solidFill>
                      <a:srgbClr val="92D050"/>
                    </a:solidFill>
                  </a:tcPr>
                </a:tc>
                <a:tc>
                  <a:txBody>
                    <a:bodyPr/>
                    <a:lstStyle/>
                    <a:p>
                      <a:endParaRPr lang="en-GB" sz="15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GB" sz="1500" dirty="0" smtClean="0">
                          <a:latin typeface="Arial" panose="020B0604020202020204" pitchFamily="34" charset="0"/>
                          <a:cs typeface="Arial" panose="020B0604020202020204" pitchFamily="34" charset="0"/>
                        </a:rPr>
                        <a:t>And:</a:t>
                      </a:r>
                      <a:endParaRPr lang="en-GB" sz="1500" dirty="0">
                        <a:latin typeface="Arial" panose="020B0604020202020204" pitchFamily="34" charset="0"/>
                        <a:cs typeface="Arial" panose="020B0604020202020204" pitchFamily="34" charset="0"/>
                      </a:endParaRPr>
                    </a:p>
                  </a:txBody>
                  <a:tcPr>
                    <a:lnL w="12700" cmpd="sng">
                      <a:noFill/>
                    </a:lnL>
                    <a:solidFill>
                      <a:srgbClr val="92D050"/>
                    </a:solidFill>
                  </a:tcPr>
                </a:tc>
              </a:tr>
              <a:tr h="1584176">
                <a:tc>
                  <a:txBody>
                    <a:bodyPr/>
                    <a:lstStyle/>
                    <a:p>
                      <a:r>
                        <a:rPr kumimoji="0" lang="en-US" sz="1500" b="1" i="0" u="none" strike="noStrike" kern="1200" baseline="0" dirty="0" smtClean="0">
                          <a:solidFill>
                            <a:schemeClr val="dk1"/>
                          </a:solidFill>
                          <a:latin typeface="Arial" panose="020B0604020202020204" pitchFamily="34" charset="0"/>
                          <a:ea typeface="+mn-ea"/>
                          <a:cs typeface="Arial" panose="020B0604020202020204" pitchFamily="34" charset="0"/>
                        </a:rPr>
                        <a:t>Paper 3                                 </a:t>
                      </a: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 written paper consisting of short-answer</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and structured questions.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objectives AO1 and AO2. Questions will be based on the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Core syllabus content.                                 80 marks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50% of the</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final total mark.</a:t>
                      </a:r>
                      <a:endParaRPr lang="en-GB" sz="1500" dirty="0">
                        <a:latin typeface="Arial" panose="020B0604020202020204" pitchFamily="34" charset="0"/>
                        <a:cs typeface="Arial" panose="020B0604020202020204" pitchFamily="34" charset="0"/>
                      </a:endParaRPr>
                    </a:p>
                  </a:txBody>
                  <a:tcPr>
                    <a:lnR w="12700" cmpd="sng">
                      <a:noFill/>
                    </a:lnR>
                  </a:tcPr>
                </a:tc>
                <a:tc>
                  <a:txBody>
                    <a:bodyPr/>
                    <a:lstStyle/>
                    <a:p>
                      <a:endParaRPr lang="en-GB" sz="15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US" sz="1500" b="1" i="0" u="none" strike="noStrike" kern="1200" baseline="0" dirty="0" smtClean="0">
                          <a:solidFill>
                            <a:schemeClr val="dk1"/>
                          </a:solidFill>
                          <a:latin typeface="Arial" panose="020B0604020202020204" pitchFamily="34" charset="0"/>
                          <a:ea typeface="+mn-ea"/>
                          <a:cs typeface="Arial" panose="020B0604020202020204" pitchFamily="34" charset="0"/>
                        </a:rPr>
                        <a:t>Paper 4                               </a:t>
                      </a: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 written paper consisting of short-answer</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and structured questions.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AO1 and AO2. Questions will be based on</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the Extended syllabus content (Core and</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Supplement).                                    80 marks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50% of the</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final total mark.</a:t>
                      </a:r>
                      <a:endParaRPr lang="en-GB" sz="15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16.4 </a:t>
            </a:r>
            <a:r>
              <a:rPr lang="en-GB" dirty="0"/>
              <a:t>- Sulfur and </a:t>
            </a:r>
            <a:r>
              <a:rPr lang="en-GB" dirty="0" smtClean="0"/>
              <a:t>Sulfur Dioxide</a:t>
            </a:r>
            <a:endParaRPr lang="en-GB"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230</a:t>
            </a:r>
            <a:endParaRPr lang="en-GB" sz="960" b="1" dirty="0">
              <a:latin typeface="Arial" panose="020B0604020202020204" pitchFamily="34" charset="0"/>
              <a:cs typeface="Arial" panose="020B0604020202020204" pitchFamily="34" charset="0"/>
            </a:endParaRPr>
          </a:p>
        </p:txBody>
      </p:sp>
      <p:sp>
        <p:nvSpPr>
          <p:cNvPr id="17" name="Rectangle 16"/>
          <p:cNvSpPr/>
          <p:nvPr/>
        </p:nvSpPr>
        <p:spPr>
          <a:xfrm>
            <a:off x="5796136" y="2708920"/>
            <a:ext cx="3096344" cy="1477328"/>
          </a:xfrm>
          <a:prstGeom prst="rect">
            <a:avLst/>
          </a:prstGeom>
        </p:spPr>
        <p:txBody>
          <a:bodyPr wrap="square">
            <a:spAutoFit/>
          </a:bodyPr>
          <a:lstStyle/>
          <a:p>
            <a:pPr indent="276225">
              <a:buClr>
                <a:srgbClr val="C00000"/>
              </a:buClr>
              <a:buSzPct val="80000"/>
              <a:buFontTx/>
              <a:buChar char="▲"/>
            </a:pPr>
            <a:r>
              <a:rPr lang="en-US" dirty="0">
                <a:latin typeface="NewAsterLTStd"/>
              </a:rPr>
              <a:t>A molecule of sulfur. It has 8 atoms </a:t>
            </a:r>
            <a:r>
              <a:rPr lang="en-US" dirty="0" smtClean="0">
                <a:latin typeface="NewAsterLTStd"/>
              </a:rPr>
              <a:t>– so </a:t>
            </a:r>
            <a:r>
              <a:rPr lang="en-US" dirty="0">
                <a:latin typeface="NewAsterLTStd"/>
              </a:rPr>
              <a:t>the molecular formula of sulfur is </a:t>
            </a:r>
            <a:r>
              <a:rPr lang="en-US" dirty="0" smtClean="0">
                <a:latin typeface="NewAsterLTStd"/>
              </a:rPr>
              <a:t>S</a:t>
            </a:r>
            <a:r>
              <a:rPr lang="en-US" baseline="-25000" dirty="0" smtClean="0">
                <a:latin typeface="NewAsterLTStd"/>
              </a:rPr>
              <a:t>8</a:t>
            </a:r>
            <a:r>
              <a:rPr lang="en-US" dirty="0" smtClean="0">
                <a:latin typeface="NewAsterLTStd"/>
              </a:rPr>
              <a:t>. But </a:t>
            </a:r>
            <a:r>
              <a:rPr lang="en-US" dirty="0">
                <a:latin typeface="NewAsterLTStd"/>
              </a:rPr>
              <a:t>it is just called S in equations.</a:t>
            </a:r>
            <a:endParaRPr lang="en-GB" dirty="0"/>
          </a:p>
        </p:txBody>
      </p:sp>
      <p:sp>
        <p:nvSpPr>
          <p:cNvPr id="3" name="Rectangle 2"/>
          <p:cNvSpPr/>
          <p:nvPr/>
        </p:nvSpPr>
        <p:spPr>
          <a:xfrm>
            <a:off x="179512" y="1114866"/>
            <a:ext cx="5616624" cy="5755422"/>
          </a:xfrm>
          <a:prstGeom prst="rect">
            <a:avLst/>
          </a:prstGeom>
        </p:spPr>
        <p:txBody>
          <a:bodyPr wrap="square">
            <a:spAutoFit/>
          </a:bodyPr>
          <a:lstStyle/>
          <a:p>
            <a:pPr>
              <a:buClr>
                <a:srgbClr val="C00000"/>
              </a:buClr>
              <a:buSzPct val="80000"/>
            </a:pPr>
            <a:r>
              <a:rPr lang="en-US" sz="2300" b="1" dirty="0" smtClean="0">
                <a:solidFill>
                  <a:srgbClr val="C00000"/>
                </a:solidFill>
              </a:rPr>
              <a:t>Where </a:t>
            </a:r>
            <a:r>
              <a:rPr lang="en-US" sz="2300" b="1" dirty="0">
                <a:solidFill>
                  <a:srgbClr val="C00000"/>
                </a:solidFill>
              </a:rPr>
              <a:t>is sulfur found?</a:t>
            </a:r>
          </a:p>
          <a:p>
            <a:pPr marL="342900" indent="-342900">
              <a:buClr>
                <a:srgbClr val="C00000"/>
              </a:buClr>
              <a:buSzPct val="80000"/>
              <a:buFont typeface="Arial" panose="020B0604020202020204" pitchFamily="34" charset="0"/>
              <a:buChar char="►"/>
            </a:pPr>
            <a:r>
              <a:rPr lang="en-US" sz="2300" dirty="0"/>
              <a:t>Sulfur is a non-metal. It is quite a common element in the Earth’s crust.</a:t>
            </a:r>
          </a:p>
          <a:p>
            <a:pPr marL="723900" indent="-342900">
              <a:buClr>
                <a:srgbClr val="C00000"/>
              </a:buClr>
              <a:buSzPct val="80000"/>
              <a:buFont typeface="Wingdings" panose="05000000000000000000" pitchFamily="2" charset="2"/>
              <a:buChar char="§"/>
            </a:pPr>
            <a:r>
              <a:rPr lang="en-US" sz="2300" dirty="0" smtClean="0"/>
              <a:t>It </a:t>
            </a:r>
            <a:r>
              <a:rPr lang="en-US" sz="2300" dirty="0"/>
              <a:t>is found, as the </a:t>
            </a:r>
            <a:r>
              <a:rPr lang="en-US" sz="2300" i="1" dirty="0"/>
              <a:t>element</a:t>
            </a:r>
            <a:r>
              <a:rPr lang="en-US" sz="2300" dirty="0"/>
              <a:t>, in large underground beds in </a:t>
            </a:r>
            <a:r>
              <a:rPr lang="en-US" sz="2300" dirty="0" smtClean="0"/>
              <a:t>several countries</a:t>
            </a:r>
            <a:r>
              <a:rPr lang="en-US" sz="2300" dirty="0"/>
              <a:t>, including Mexico, Poland and the USA. It is also </a:t>
            </a:r>
            <a:r>
              <a:rPr lang="en-US" sz="2300" dirty="0" smtClean="0"/>
              <a:t>found around </a:t>
            </a:r>
            <a:r>
              <a:rPr lang="en-US" sz="2300" dirty="0"/>
              <a:t>the rims of volcanoes.</a:t>
            </a:r>
          </a:p>
          <a:p>
            <a:pPr marL="723900" indent="-342900">
              <a:buClr>
                <a:srgbClr val="C00000"/>
              </a:buClr>
              <a:buSzPct val="80000"/>
              <a:buFont typeface="Wingdings" panose="05000000000000000000" pitchFamily="2" charset="2"/>
              <a:buChar char="§"/>
            </a:pPr>
            <a:r>
              <a:rPr lang="en-US" sz="2300" dirty="0" smtClean="0"/>
              <a:t>It </a:t>
            </a:r>
            <a:r>
              <a:rPr lang="en-US" sz="2300" dirty="0"/>
              <a:t>occurs as a compound in many metal ores. </a:t>
            </a:r>
            <a:r>
              <a:rPr lang="en-US" sz="2300" dirty="0" smtClean="0"/>
              <a:t>E.g. </a:t>
            </a:r>
            <a:r>
              <a:rPr lang="en-US" sz="2300" dirty="0"/>
              <a:t>in the </a:t>
            </a:r>
            <a:r>
              <a:rPr lang="en-US" sz="2300" dirty="0" smtClean="0"/>
              <a:t>lead ore </a:t>
            </a:r>
            <a:r>
              <a:rPr lang="en-US" sz="2300" b="1" dirty="0">
                <a:solidFill>
                  <a:srgbClr val="FF0000"/>
                </a:solidFill>
              </a:rPr>
              <a:t>galena</a:t>
            </a:r>
            <a:r>
              <a:rPr lang="en-US" sz="2300" dirty="0"/>
              <a:t>, which is lead(II) sulfide, </a:t>
            </a:r>
            <a:r>
              <a:rPr lang="en-US" sz="2300" dirty="0" err="1"/>
              <a:t>PbS</a:t>
            </a:r>
            <a:r>
              <a:rPr lang="en-US" sz="2300" dirty="0"/>
              <a:t>.</a:t>
            </a:r>
          </a:p>
          <a:p>
            <a:pPr marL="723900" indent="-342900">
              <a:buClr>
                <a:srgbClr val="C00000"/>
              </a:buClr>
              <a:buSzPct val="80000"/>
              <a:buFont typeface="Wingdings" panose="05000000000000000000" pitchFamily="2" charset="2"/>
              <a:buChar char="§"/>
            </a:pPr>
            <a:r>
              <a:rPr lang="en-US" sz="2300" dirty="0" smtClean="0"/>
              <a:t>Sulfur </a:t>
            </a:r>
            <a:r>
              <a:rPr lang="en-US" sz="2300" dirty="0"/>
              <a:t>compounds also occur naturally in the fossil fuels: </a:t>
            </a:r>
            <a:r>
              <a:rPr lang="en-US" sz="2300" dirty="0" smtClean="0"/>
              <a:t>coal, petroleum </a:t>
            </a:r>
            <a:r>
              <a:rPr lang="en-US" sz="2300" dirty="0"/>
              <a:t>(crude oil) and natural gas.</a:t>
            </a:r>
            <a:endParaRPr lang="en-US" sz="2300" baseline="-25000" dirty="0">
              <a:solidFill>
                <a:srgbClr val="FF0000"/>
              </a:solidFill>
            </a:endParaRPr>
          </a:p>
        </p:txBody>
      </p:sp>
      <p:pic>
        <p:nvPicPr>
          <p:cNvPr id="4" name="Picture 3"/>
          <p:cNvPicPr>
            <a:picLocks noChangeAspect="1"/>
          </p:cNvPicPr>
          <p:nvPr/>
        </p:nvPicPr>
        <p:blipFill>
          <a:blip r:embed="rId3"/>
          <a:stretch>
            <a:fillRect/>
          </a:stretch>
        </p:blipFill>
        <p:spPr>
          <a:xfrm>
            <a:off x="5796136" y="1143666"/>
            <a:ext cx="3068972" cy="1485695"/>
          </a:xfrm>
          <a:prstGeom prst="rect">
            <a:avLst/>
          </a:prstGeom>
        </p:spPr>
      </p:pic>
      <p:pic>
        <p:nvPicPr>
          <p:cNvPr id="1026" name="Picture 2" descr="Image result for sulfur"/>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796136" y="4209848"/>
            <a:ext cx="3068972" cy="238750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5" action="ppaction://hlinksldjump"/>
          </p:cNvPr>
          <p:cNvSpPr txBox="1"/>
          <p:nvPr/>
        </p:nvSpPr>
        <p:spPr>
          <a:xfrm>
            <a:off x="8300524" y="393305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60731189"/>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a:t>16.4 - Sulfur and Sulfur Dioxide</a:t>
            </a:r>
            <a:endParaRPr lang="en-GB"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230</a:t>
            </a:r>
            <a:endParaRPr lang="en-GB" sz="960" b="1" dirty="0">
              <a:latin typeface="Arial" panose="020B0604020202020204" pitchFamily="34" charset="0"/>
              <a:cs typeface="Arial" panose="020B0604020202020204" pitchFamily="34" charset="0"/>
            </a:endParaRPr>
          </a:p>
        </p:txBody>
      </p:sp>
      <p:sp>
        <p:nvSpPr>
          <p:cNvPr id="17" name="Rectangle 16"/>
          <p:cNvSpPr/>
          <p:nvPr/>
        </p:nvSpPr>
        <p:spPr>
          <a:xfrm>
            <a:off x="6732240" y="5120024"/>
            <a:ext cx="2160240" cy="1477328"/>
          </a:xfrm>
          <a:prstGeom prst="rect">
            <a:avLst/>
          </a:prstGeom>
        </p:spPr>
        <p:txBody>
          <a:bodyPr wrap="square">
            <a:spAutoFit/>
          </a:bodyPr>
          <a:lstStyle/>
          <a:p>
            <a:pPr indent="276225">
              <a:buClr>
                <a:srgbClr val="C00000"/>
              </a:buClr>
              <a:buSzPct val="80000"/>
              <a:buFontTx/>
              <a:buChar char="▲"/>
            </a:pPr>
            <a:r>
              <a:rPr lang="en-US" dirty="0">
                <a:latin typeface="NewAsterLTStd"/>
              </a:rPr>
              <a:t>This is a crystal of </a:t>
            </a:r>
            <a:r>
              <a:rPr lang="en-US" b="1" dirty="0">
                <a:solidFill>
                  <a:srgbClr val="FF0000"/>
                </a:solidFill>
                <a:latin typeface="NewAsterLTStd"/>
              </a:rPr>
              <a:t>rhombic</a:t>
            </a:r>
            <a:r>
              <a:rPr lang="en-US" dirty="0">
                <a:latin typeface="NewAsterLTStd"/>
              </a:rPr>
              <a:t> </a:t>
            </a:r>
            <a:r>
              <a:rPr lang="en-US" dirty="0" smtClean="0">
                <a:latin typeface="NewAsterLTStd"/>
              </a:rPr>
              <a:t>sulfur, the </a:t>
            </a:r>
            <a:r>
              <a:rPr lang="en-US" dirty="0">
                <a:latin typeface="NewAsterLTStd"/>
              </a:rPr>
              <a:t>allotrope that is stable at </a:t>
            </a:r>
            <a:r>
              <a:rPr lang="en-US" dirty="0" smtClean="0">
                <a:latin typeface="NewAsterLTStd"/>
              </a:rPr>
              <a:t>room temperature</a:t>
            </a:r>
            <a:r>
              <a:rPr lang="en-US" dirty="0">
                <a:latin typeface="NewAsterLTStd"/>
              </a:rPr>
              <a:t>.</a:t>
            </a:r>
            <a:endParaRPr lang="en-GB" dirty="0"/>
          </a:p>
        </p:txBody>
      </p:sp>
      <p:sp>
        <p:nvSpPr>
          <p:cNvPr id="3" name="Rectangle 2"/>
          <p:cNvSpPr/>
          <p:nvPr/>
        </p:nvSpPr>
        <p:spPr>
          <a:xfrm>
            <a:off x="179512" y="1114866"/>
            <a:ext cx="8712968" cy="5401479"/>
          </a:xfrm>
          <a:prstGeom prst="rect">
            <a:avLst/>
          </a:prstGeom>
        </p:spPr>
        <p:txBody>
          <a:bodyPr wrap="square">
            <a:spAutoFit/>
          </a:bodyPr>
          <a:lstStyle/>
          <a:p>
            <a:pPr>
              <a:buClr>
                <a:srgbClr val="C00000"/>
              </a:buClr>
              <a:buSzPct val="80000"/>
            </a:pPr>
            <a:r>
              <a:rPr lang="en-US" sz="2300" b="1" dirty="0" smtClean="0">
                <a:solidFill>
                  <a:srgbClr val="C00000"/>
                </a:solidFill>
              </a:rPr>
              <a:t>Extracting the sulfur</a:t>
            </a:r>
          </a:p>
          <a:p>
            <a:pPr marL="342900" indent="-342900">
              <a:buClr>
                <a:srgbClr val="C00000"/>
              </a:buClr>
              <a:buSzPct val="80000"/>
              <a:buFont typeface="Arial" panose="020B0604020202020204" pitchFamily="34" charset="0"/>
              <a:buChar char="►"/>
            </a:pPr>
            <a:r>
              <a:rPr lang="en-US" sz="2300" b="1" dirty="0" smtClean="0">
                <a:solidFill>
                  <a:srgbClr val="FF0000"/>
                </a:solidFill>
              </a:rPr>
              <a:t>From oil and gas </a:t>
            </a:r>
            <a:r>
              <a:rPr lang="en-US" sz="2300" dirty="0" smtClean="0"/>
              <a:t>Most sulfur is now obtained from the sulfur compounds </a:t>
            </a:r>
            <a:r>
              <a:rPr lang="en-US" sz="2300" dirty="0"/>
              <a:t>found in petroleum and natural gas. These compounds </a:t>
            </a:r>
            <a:r>
              <a:rPr lang="en-US" sz="2300" dirty="0" smtClean="0"/>
              <a:t>are removed </a:t>
            </a:r>
            <a:r>
              <a:rPr lang="en-US" sz="2300" dirty="0"/>
              <a:t>to help reduce air pollution.</a:t>
            </a:r>
          </a:p>
          <a:p>
            <a:pPr marL="342900" indent="-342900">
              <a:buClr>
                <a:srgbClr val="C00000"/>
              </a:buClr>
              <a:buSzPct val="80000"/>
              <a:buFont typeface="Arial" panose="020B0604020202020204" pitchFamily="34" charset="0"/>
              <a:buChar char="►"/>
            </a:pPr>
            <a:r>
              <a:rPr lang="en-US" sz="2300" dirty="0" smtClean="0"/>
              <a:t>E.g. </a:t>
            </a:r>
            <a:r>
              <a:rPr lang="en-US" sz="2300" dirty="0"/>
              <a:t>natural gas is mainly methane. But it can have as much </a:t>
            </a:r>
            <a:r>
              <a:rPr lang="en-US" sz="2300" dirty="0" smtClean="0"/>
              <a:t>as 30</a:t>
            </a:r>
            <a:r>
              <a:rPr lang="en-US" sz="2300" dirty="0"/>
              <a:t>% </a:t>
            </a:r>
            <a:r>
              <a:rPr lang="en-US" sz="2300" b="1" dirty="0">
                <a:solidFill>
                  <a:srgbClr val="FF0000"/>
                </a:solidFill>
              </a:rPr>
              <a:t>hydrogen sulfide</a:t>
            </a:r>
            <a:r>
              <a:rPr lang="en-US" sz="2300" dirty="0"/>
              <a:t>. This is separated from the methane. Then it </a:t>
            </a:r>
            <a:r>
              <a:rPr lang="en-US" sz="2300" dirty="0" smtClean="0"/>
              <a:t>is reacted </a:t>
            </a:r>
            <a:r>
              <a:rPr lang="en-US" sz="2300" dirty="0"/>
              <a:t>with oxygen, with the help of a catalyst, to give </a:t>
            </a:r>
            <a:r>
              <a:rPr lang="en-US" sz="2300" dirty="0" smtClean="0"/>
              <a:t>sulfur:</a:t>
            </a:r>
            <a:br>
              <a:rPr lang="en-US" sz="2300" dirty="0" smtClean="0"/>
            </a:br>
            <a:r>
              <a:rPr lang="en-US" sz="2300" dirty="0" smtClean="0"/>
              <a:t>       </a:t>
            </a:r>
            <a:r>
              <a:rPr lang="en-US" sz="2300" b="1" dirty="0" smtClean="0">
                <a:solidFill>
                  <a:srgbClr val="FF0000"/>
                </a:solidFill>
              </a:rPr>
              <a:t>2H</a:t>
            </a:r>
            <a:r>
              <a:rPr lang="en-US" sz="2300" b="1" baseline="-25000" dirty="0" smtClean="0">
                <a:solidFill>
                  <a:srgbClr val="FF0000"/>
                </a:solidFill>
              </a:rPr>
              <a:t>2</a:t>
            </a:r>
            <a:r>
              <a:rPr lang="en-US" sz="2300" b="1" dirty="0" smtClean="0">
                <a:solidFill>
                  <a:srgbClr val="FF0000"/>
                </a:solidFill>
              </a:rPr>
              <a:t>S </a:t>
            </a:r>
            <a:r>
              <a:rPr lang="en-US" sz="2300" b="1" dirty="0">
                <a:solidFill>
                  <a:srgbClr val="FF0000"/>
                </a:solidFill>
              </a:rPr>
              <a:t>(</a:t>
            </a:r>
            <a:r>
              <a:rPr lang="en-US" sz="2300" b="1" i="1" dirty="0">
                <a:solidFill>
                  <a:srgbClr val="FF0000"/>
                </a:solidFill>
              </a:rPr>
              <a:t>g</a:t>
            </a:r>
            <a:r>
              <a:rPr lang="en-US" sz="2300" b="1" dirty="0">
                <a:solidFill>
                  <a:srgbClr val="FF0000"/>
                </a:solidFill>
              </a:rPr>
              <a:t>) </a:t>
            </a:r>
            <a:r>
              <a:rPr lang="en-US" sz="2300" b="1" dirty="0" smtClean="0">
                <a:solidFill>
                  <a:srgbClr val="FF0000"/>
                </a:solidFill>
              </a:rPr>
              <a:t>     +  O</a:t>
            </a:r>
            <a:r>
              <a:rPr lang="en-US" sz="2300" b="1" baseline="-25000" dirty="0" smtClean="0">
                <a:solidFill>
                  <a:srgbClr val="FF0000"/>
                </a:solidFill>
              </a:rPr>
              <a:t>2</a:t>
            </a:r>
            <a:r>
              <a:rPr lang="en-US" sz="2300" b="1" dirty="0" smtClean="0">
                <a:solidFill>
                  <a:srgbClr val="FF0000"/>
                </a:solidFill>
              </a:rPr>
              <a:t> </a:t>
            </a:r>
            <a:r>
              <a:rPr lang="en-US" sz="2300" b="1" dirty="0">
                <a:solidFill>
                  <a:srgbClr val="FF0000"/>
                </a:solidFill>
              </a:rPr>
              <a:t>(g) </a:t>
            </a:r>
            <a:r>
              <a:rPr lang="en-US" sz="2300" b="1" dirty="0" smtClean="0">
                <a:solidFill>
                  <a:srgbClr val="FF0000"/>
                </a:solidFill>
              </a:rPr>
              <a:t>→ 2S </a:t>
            </a:r>
            <a:r>
              <a:rPr lang="en-US" sz="2300" b="1" dirty="0">
                <a:solidFill>
                  <a:srgbClr val="FF0000"/>
                </a:solidFill>
              </a:rPr>
              <a:t>(</a:t>
            </a:r>
            <a:r>
              <a:rPr lang="en-US" sz="2300" b="1" i="1" dirty="0">
                <a:solidFill>
                  <a:srgbClr val="FF0000"/>
                </a:solidFill>
              </a:rPr>
              <a:t>s</a:t>
            </a:r>
            <a:r>
              <a:rPr lang="en-US" sz="2300" b="1" dirty="0">
                <a:solidFill>
                  <a:srgbClr val="FF0000"/>
                </a:solidFill>
              </a:rPr>
              <a:t>) </a:t>
            </a:r>
            <a:r>
              <a:rPr lang="en-US" sz="2300" b="1" dirty="0" smtClean="0">
                <a:solidFill>
                  <a:srgbClr val="FF0000"/>
                </a:solidFill>
              </a:rPr>
              <a:t> + </a:t>
            </a:r>
            <a:r>
              <a:rPr lang="en-US" sz="2300" b="1" dirty="0">
                <a:solidFill>
                  <a:srgbClr val="FF0000"/>
                </a:solidFill>
              </a:rPr>
              <a:t>2H</a:t>
            </a:r>
            <a:r>
              <a:rPr lang="en-US" sz="2300" b="1" baseline="-25000" dirty="0">
                <a:solidFill>
                  <a:srgbClr val="FF0000"/>
                </a:solidFill>
              </a:rPr>
              <a:t>2</a:t>
            </a:r>
            <a:r>
              <a:rPr lang="en-US" sz="2300" b="1" dirty="0">
                <a:solidFill>
                  <a:srgbClr val="FF0000"/>
                </a:solidFill>
              </a:rPr>
              <a:t>O (</a:t>
            </a:r>
            <a:r>
              <a:rPr lang="en-US" sz="2300" b="1" i="1" dirty="0" smtClean="0">
                <a:solidFill>
                  <a:srgbClr val="FF0000"/>
                </a:solidFill>
              </a:rPr>
              <a:t>l</a:t>
            </a:r>
            <a:r>
              <a:rPr lang="en-US" sz="2300" b="1" dirty="0" smtClean="0">
                <a:solidFill>
                  <a:srgbClr val="FF0000"/>
                </a:solidFill>
              </a:rPr>
              <a:t>)</a:t>
            </a:r>
            <a:r>
              <a:rPr lang="en-US" sz="2300" dirty="0" smtClean="0">
                <a:solidFill>
                  <a:srgbClr val="FF0000"/>
                </a:solidFill>
              </a:rPr>
              <a:t/>
            </a:r>
            <a:br>
              <a:rPr lang="en-US" sz="2300" dirty="0" smtClean="0">
                <a:solidFill>
                  <a:srgbClr val="FF0000"/>
                </a:solidFill>
              </a:rPr>
            </a:br>
            <a:r>
              <a:rPr lang="en-US" sz="2300" dirty="0" smtClean="0"/>
              <a:t>hydrogen </a:t>
            </a:r>
            <a:r>
              <a:rPr lang="en-US" sz="2300" dirty="0"/>
              <a:t>sulfide </a:t>
            </a:r>
            <a:r>
              <a:rPr lang="en-US" sz="2300" dirty="0" smtClean="0"/>
              <a:t>+ </a:t>
            </a:r>
            <a:r>
              <a:rPr lang="en-US" sz="2300" dirty="0"/>
              <a:t>oxygen </a:t>
            </a:r>
            <a:r>
              <a:rPr lang="en-US" sz="2300" dirty="0" smtClean="0"/>
              <a:t>    sulfur  +   water</a:t>
            </a:r>
            <a:endParaRPr lang="en-US" sz="2300" dirty="0"/>
          </a:p>
          <a:p>
            <a:pPr marL="342900" indent="-342900">
              <a:buClr>
                <a:srgbClr val="C00000"/>
              </a:buClr>
              <a:buSzPct val="80000"/>
              <a:buFont typeface="Arial" panose="020B0604020202020204" pitchFamily="34" charset="0"/>
              <a:buChar char="►"/>
            </a:pPr>
            <a:r>
              <a:rPr lang="en-US" sz="2300" b="1" dirty="0">
                <a:solidFill>
                  <a:srgbClr val="FF0000"/>
                </a:solidFill>
              </a:rPr>
              <a:t>From sulfur beds </a:t>
            </a:r>
            <a:r>
              <a:rPr lang="en-US" sz="2300" b="1" dirty="0" smtClean="0">
                <a:solidFill>
                  <a:srgbClr val="FF0000"/>
                </a:solidFill>
              </a:rPr>
              <a:t> </a:t>
            </a:r>
            <a:r>
              <a:rPr lang="en-US" sz="2300" dirty="0" smtClean="0"/>
              <a:t>About </a:t>
            </a:r>
            <a:r>
              <a:rPr lang="en-US" sz="2300" dirty="0"/>
              <a:t>5% of the sulfur we </a:t>
            </a:r>
            <a:r>
              <a:rPr lang="en-US" sz="2300" dirty="0" smtClean="0"/>
              <a:t/>
            </a:r>
            <a:br>
              <a:rPr lang="en-US" sz="2300" dirty="0" smtClean="0"/>
            </a:br>
            <a:r>
              <a:rPr lang="en-US" sz="2300" dirty="0" smtClean="0"/>
              <a:t>use </a:t>
            </a:r>
            <a:r>
              <a:rPr lang="en-US" sz="2300" dirty="0"/>
              <a:t>comes from </a:t>
            </a:r>
            <a:r>
              <a:rPr lang="en-US" sz="2300" dirty="0" smtClean="0"/>
              <a:t>the underground </a:t>
            </a:r>
            <a:r>
              <a:rPr lang="en-US" sz="2300" dirty="0"/>
              <a:t>sulfur beds. </a:t>
            </a:r>
            <a:r>
              <a:rPr lang="en-IE" sz="2300" dirty="0" smtClean="0"/>
              <a:t/>
            </a:r>
            <a:br>
              <a:rPr lang="en-IE" sz="2300" dirty="0" smtClean="0"/>
            </a:br>
            <a:r>
              <a:rPr lang="en-US" sz="2300" dirty="0" smtClean="0"/>
              <a:t>Superheated </a:t>
            </a:r>
            <a:r>
              <a:rPr lang="en-US" sz="2300" dirty="0"/>
              <a:t>water is pumped down to melt </a:t>
            </a:r>
            <a:r>
              <a:rPr lang="en-US" sz="2300" dirty="0" smtClean="0"/>
              <a:t/>
            </a:r>
            <a:br>
              <a:rPr lang="en-US" sz="2300" dirty="0" smtClean="0"/>
            </a:br>
            <a:r>
              <a:rPr lang="en-US" sz="2300" dirty="0" smtClean="0"/>
              <a:t>the sulfur </a:t>
            </a:r>
            <a:r>
              <a:rPr lang="en-US" sz="2300" dirty="0"/>
              <a:t>and carry it to the surface. (It melts </a:t>
            </a:r>
            <a:r>
              <a:rPr lang="en-IE" sz="2300" dirty="0" smtClean="0"/>
              <a:t/>
            </a:r>
            <a:br>
              <a:rPr lang="en-IE" sz="2300" dirty="0" smtClean="0"/>
            </a:br>
            <a:r>
              <a:rPr lang="en-US" sz="2300" dirty="0" smtClean="0"/>
              <a:t>at </a:t>
            </a:r>
            <a:r>
              <a:rPr lang="en-US" sz="2300" dirty="0"/>
              <a:t>115 °C.)</a:t>
            </a:r>
            <a:endParaRPr lang="en-US" sz="2300" baseline="-25000" dirty="0">
              <a:solidFill>
                <a:srgbClr val="FF0000"/>
              </a:solidFill>
            </a:endParaRPr>
          </a:p>
        </p:txBody>
      </p:sp>
      <p:pic>
        <p:nvPicPr>
          <p:cNvPr id="2" name="Picture 1"/>
          <p:cNvPicPr>
            <a:picLocks noChangeAspect="1"/>
          </p:cNvPicPr>
          <p:nvPr/>
        </p:nvPicPr>
        <p:blipFill>
          <a:blip r:embed="rId3"/>
          <a:stretch>
            <a:fillRect/>
          </a:stretch>
        </p:blipFill>
        <p:spPr>
          <a:xfrm>
            <a:off x="6732240" y="3645024"/>
            <a:ext cx="2160240" cy="1416251"/>
          </a:xfrm>
          <a:prstGeom prst="rect">
            <a:avLst/>
          </a:prstGeom>
        </p:spPr>
      </p:pic>
      <p:sp>
        <p:nvSpPr>
          <p:cNvPr id="7" name="TextBox 6">
            <a:hlinkClick r:id="rId4" action="ppaction://hlinksldjump"/>
          </p:cNvPr>
          <p:cNvSpPr txBox="1"/>
          <p:nvPr/>
        </p:nvSpPr>
        <p:spPr>
          <a:xfrm>
            <a:off x="8300524" y="177281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61047785"/>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a:t>16.4 - Sulfur and Sulfur Dioxide</a:t>
            </a:r>
            <a:endParaRPr lang="en-GB"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230</a:t>
            </a:r>
            <a:endParaRPr lang="en-GB" sz="960" b="1" dirty="0">
              <a:latin typeface="Arial" panose="020B0604020202020204" pitchFamily="34" charset="0"/>
              <a:cs typeface="Arial" panose="020B0604020202020204" pitchFamily="34" charset="0"/>
            </a:endParaRPr>
          </a:p>
        </p:txBody>
      </p:sp>
      <p:sp>
        <p:nvSpPr>
          <p:cNvPr id="17" name="Rectangle 16"/>
          <p:cNvSpPr/>
          <p:nvPr/>
        </p:nvSpPr>
        <p:spPr>
          <a:xfrm>
            <a:off x="6588223" y="3573016"/>
            <a:ext cx="2304257" cy="2308324"/>
          </a:xfrm>
          <a:prstGeom prst="rect">
            <a:avLst/>
          </a:prstGeom>
        </p:spPr>
        <p:txBody>
          <a:bodyPr wrap="square">
            <a:spAutoFit/>
          </a:bodyPr>
          <a:lstStyle/>
          <a:p>
            <a:pPr indent="276225">
              <a:buClr>
                <a:srgbClr val="C00000"/>
              </a:buClr>
              <a:buSzPct val="80000"/>
              <a:buFontTx/>
              <a:buChar char="▲"/>
            </a:pPr>
            <a:r>
              <a:rPr lang="en-US" dirty="0" smtClean="0">
                <a:latin typeface="NewAsterLTStd"/>
              </a:rPr>
              <a:t>If </a:t>
            </a:r>
            <a:r>
              <a:rPr lang="en-US" dirty="0">
                <a:latin typeface="NewAsterLTStd"/>
              </a:rPr>
              <a:t>you heat rhombic sulfur slowly </a:t>
            </a:r>
            <a:r>
              <a:rPr lang="en-US" dirty="0" smtClean="0">
                <a:latin typeface="NewAsterLTStd"/>
              </a:rPr>
              <a:t>to above 96°C</a:t>
            </a:r>
            <a:r>
              <a:rPr lang="en-US" dirty="0">
                <a:latin typeface="NewAsterLTStd"/>
              </a:rPr>
              <a:t>, the molecules </a:t>
            </a:r>
            <a:r>
              <a:rPr lang="en-US" dirty="0" smtClean="0">
                <a:latin typeface="NewAsterLTStd"/>
              </a:rPr>
              <a:t>rearrange themselves</a:t>
            </a:r>
            <a:r>
              <a:rPr lang="en-US" dirty="0">
                <a:latin typeface="NewAsterLTStd"/>
              </a:rPr>
              <a:t>. The result is </a:t>
            </a:r>
            <a:r>
              <a:rPr lang="en-US" dirty="0" smtClean="0">
                <a:latin typeface="NewAsterLTStd"/>
              </a:rPr>
              <a:t>needle-shaped crystals </a:t>
            </a:r>
            <a:r>
              <a:rPr lang="en-US" dirty="0">
                <a:latin typeface="NewAsterLTStd"/>
              </a:rPr>
              <a:t>of monoclinic sulfur.</a:t>
            </a:r>
            <a:endParaRPr lang="en-GB" dirty="0"/>
          </a:p>
        </p:txBody>
      </p:sp>
      <p:sp>
        <p:nvSpPr>
          <p:cNvPr id="3" name="Rectangle 2"/>
          <p:cNvSpPr/>
          <p:nvPr/>
        </p:nvSpPr>
        <p:spPr>
          <a:xfrm>
            <a:off x="179512" y="1114866"/>
            <a:ext cx="6408712" cy="5706177"/>
          </a:xfrm>
          <a:prstGeom prst="rect">
            <a:avLst/>
          </a:prstGeom>
        </p:spPr>
        <p:txBody>
          <a:bodyPr wrap="square">
            <a:spAutoFit/>
          </a:bodyPr>
          <a:lstStyle/>
          <a:p>
            <a:pPr>
              <a:buClr>
                <a:srgbClr val="C00000"/>
              </a:buClr>
              <a:buSzPct val="80000"/>
            </a:pPr>
            <a:r>
              <a:rPr lang="en-US" sz="2280" b="1" dirty="0" smtClean="0">
                <a:solidFill>
                  <a:srgbClr val="C00000"/>
                </a:solidFill>
              </a:rPr>
              <a:t>The Properties of Sulfur</a:t>
            </a:r>
          </a:p>
          <a:p>
            <a:pPr marL="457200" indent="-457200">
              <a:buClr>
                <a:srgbClr val="C00000"/>
              </a:buClr>
              <a:buSzPct val="100000"/>
              <a:buFont typeface="+mj-lt"/>
              <a:buAutoNum type="arabicPeriod"/>
            </a:pPr>
            <a:r>
              <a:rPr lang="en-US" sz="2280" dirty="0" smtClean="0"/>
              <a:t>It </a:t>
            </a:r>
            <a:r>
              <a:rPr lang="en-US" sz="2280" dirty="0"/>
              <a:t>is a brittle yellow solid.</a:t>
            </a:r>
          </a:p>
          <a:p>
            <a:pPr marL="457200" indent="-457200">
              <a:buClr>
                <a:srgbClr val="C00000"/>
              </a:buClr>
              <a:buSzPct val="100000"/>
              <a:buFont typeface="+mj-lt"/>
              <a:buAutoNum type="arabicPeriod"/>
            </a:pPr>
            <a:r>
              <a:rPr lang="en-US" sz="2280" dirty="0" smtClean="0"/>
              <a:t>It </a:t>
            </a:r>
            <a:r>
              <a:rPr lang="en-US" sz="2280" dirty="0"/>
              <a:t>has two different forms or allotropes, as shown on the right.</a:t>
            </a:r>
          </a:p>
          <a:p>
            <a:pPr marL="457200" indent="-457200">
              <a:buClr>
                <a:srgbClr val="C00000"/>
              </a:buClr>
              <a:buSzPct val="100000"/>
              <a:buFont typeface="+mj-lt"/>
              <a:buAutoNum type="arabicPeriod"/>
            </a:pPr>
            <a:r>
              <a:rPr lang="en-US" sz="2280" dirty="0" smtClean="0"/>
              <a:t>Because </a:t>
            </a:r>
            <a:r>
              <a:rPr lang="en-US" sz="2280" dirty="0"/>
              <a:t>it is molecular, it has quite a low melting point.</a:t>
            </a:r>
          </a:p>
          <a:p>
            <a:pPr marL="457200" indent="-457200">
              <a:buClr>
                <a:srgbClr val="C00000"/>
              </a:buClr>
              <a:buSzPct val="100000"/>
              <a:buFont typeface="+mj-lt"/>
              <a:buAutoNum type="arabicPeriod"/>
            </a:pPr>
            <a:r>
              <a:rPr lang="en-US" sz="2280" dirty="0" smtClean="0"/>
              <a:t>Like </a:t>
            </a:r>
            <a:r>
              <a:rPr lang="en-US" sz="2280" dirty="0"/>
              <a:t>other non-metals, it does not conduct electricity.</a:t>
            </a:r>
          </a:p>
          <a:p>
            <a:pPr marL="457200" indent="-457200">
              <a:buClr>
                <a:srgbClr val="C00000"/>
              </a:buClr>
              <a:buSzPct val="100000"/>
              <a:buFont typeface="+mj-lt"/>
              <a:buAutoNum type="arabicPeriod"/>
            </a:pPr>
            <a:r>
              <a:rPr lang="en-US" sz="2280" dirty="0" smtClean="0"/>
              <a:t>Like </a:t>
            </a:r>
            <a:r>
              <a:rPr lang="en-US" sz="2280" dirty="0"/>
              <a:t>most non-metals, it is insoluble in water.</a:t>
            </a:r>
          </a:p>
          <a:p>
            <a:pPr marL="457200" indent="-457200">
              <a:buClr>
                <a:srgbClr val="C00000"/>
              </a:buClr>
              <a:buSzPct val="100000"/>
              <a:buFont typeface="+mj-lt"/>
              <a:buAutoNum type="arabicPeriod"/>
            </a:pPr>
            <a:r>
              <a:rPr lang="en-US" sz="2280" dirty="0" smtClean="0"/>
              <a:t>It </a:t>
            </a:r>
            <a:r>
              <a:rPr lang="en-US" sz="2280" dirty="0"/>
              <a:t>reacts with metals to form sulfides. </a:t>
            </a:r>
            <a:r>
              <a:rPr lang="en-US" sz="2280" dirty="0" smtClean="0"/>
              <a:t>E.g. </a:t>
            </a:r>
            <a:r>
              <a:rPr lang="en-US" sz="2280" dirty="0"/>
              <a:t>with iron it </a:t>
            </a:r>
            <a:r>
              <a:rPr lang="en-US" sz="2280" dirty="0" smtClean="0"/>
              <a:t>forms iron(II</a:t>
            </a:r>
            <a:r>
              <a:rPr lang="en-US" sz="2280" dirty="0"/>
              <a:t>) </a:t>
            </a:r>
            <a:r>
              <a:rPr lang="en-US" sz="2280" dirty="0" smtClean="0"/>
              <a:t>sulfide:</a:t>
            </a:r>
            <a:br>
              <a:rPr lang="en-US" sz="2280" dirty="0" smtClean="0"/>
            </a:br>
            <a:r>
              <a:rPr lang="en-US" sz="2280" b="1" dirty="0" smtClean="0">
                <a:solidFill>
                  <a:srgbClr val="FF0000"/>
                </a:solidFill>
              </a:rPr>
              <a:t>Fe </a:t>
            </a:r>
            <a:r>
              <a:rPr lang="en-US" sz="2280" b="1" dirty="0">
                <a:solidFill>
                  <a:srgbClr val="FF0000"/>
                </a:solidFill>
              </a:rPr>
              <a:t>(</a:t>
            </a:r>
            <a:r>
              <a:rPr lang="en-US" sz="2280" b="1" i="1" dirty="0">
                <a:solidFill>
                  <a:srgbClr val="FF0000"/>
                </a:solidFill>
              </a:rPr>
              <a:t>s</a:t>
            </a:r>
            <a:r>
              <a:rPr lang="en-US" sz="2280" b="1" dirty="0">
                <a:solidFill>
                  <a:srgbClr val="FF0000"/>
                </a:solidFill>
              </a:rPr>
              <a:t>) </a:t>
            </a:r>
            <a:r>
              <a:rPr lang="en-US" sz="2280" b="1" dirty="0" smtClean="0">
                <a:solidFill>
                  <a:srgbClr val="FF0000"/>
                </a:solidFill>
              </a:rPr>
              <a:t>+ </a:t>
            </a:r>
            <a:r>
              <a:rPr lang="en-US" sz="2280" b="1" dirty="0">
                <a:solidFill>
                  <a:srgbClr val="FF0000"/>
                </a:solidFill>
              </a:rPr>
              <a:t>S (</a:t>
            </a:r>
            <a:r>
              <a:rPr lang="en-US" sz="2280" b="1" i="1" dirty="0">
                <a:solidFill>
                  <a:srgbClr val="FF0000"/>
                </a:solidFill>
              </a:rPr>
              <a:t>s</a:t>
            </a:r>
            <a:r>
              <a:rPr lang="en-US" sz="2280" b="1" dirty="0">
                <a:solidFill>
                  <a:srgbClr val="FF0000"/>
                </a:solidFill>
              </a:rPr>
              <a:t>) → </a:t>
            </a:r>
            <a:r>
              <a:rPr lang="en-US" sz="2280" b="1" dirty="0" err="1" smtClean="0">
                <a:solidFill>
                  <a:srgbClr val="FF0000"/>
                </a:solidFill>
              </a:rPr>
              <a:t>FeS</a:t>
            </a:r>
            <a:r>
              <a:rPr lang="en-US" sz="2280" b="1" dirty="0" smtClean="0">
                <a:solidFill>
                  <a:srgbClr val="FF0000"/>
                </a:solidFill>
              </a:rPr>
              <a:t> </a:t>
            </a:r>
            <a:r>
              <a:rPr lang="en-US" sz="2280" b="1" dirty="0">
                <a:solidFill>
                  <a:srgbClr val="FF0000"/>
                </a:solidFill>
              </a:rPr>
              <a:t>(</a:t>
            </a:r>
            <a:r>
              <a:rPr lang="en-US" sz="2280" b="1" i="1" dirty="0" smtClean="0">
                <a:solidFill>
                  <a:srgbClr val="FF0000"/>
                </a:solidFill>
              </a:rPr>
              <a:t>s</a:t>
            </a:r>
            <a:r>
              <a:rPr lang="en-US" sz="2280" b="1" dirty="0" smtClean="0">
                <a:solidFill>
                  <a:srgbClr val="FF0000"/>
                </a:solidFill>
              </a:rPr>
              <a:t>)</a:t>
            </a:r>
            <a:br>
              <a:rPr lang="en-US" sz="2280" b="1" dirty="0" smtClean="0">
                <a:solidFill>
                  <a:srgbClr val="FF0000"/>
                </a:solidFill>
              </a:rPr>
            </a:br>
            <a:r>
              <a:rPr lang="en-US" sz="2280" dirty="0" smtClean="0"/>
              <a:t>You </a:t>
            </a:r>
            <a:r>
              <a:rPr lang="en-US" sz="2280" dirty="0"/>
              <a:t>can see photos of this reaction on page 46.</a:t>
            </a:r>
          </a:p>
          <a:p>
            <a:pPr marL="457200" indent="-457200">
              <a:buClr>
                <a:srgbClr val="C00000"/>
              </a:buClr>
              <a:buSzPct val="100000"/>
              <a:buFont typeface="+mj-lt"/>
              <a:buAutoNum type="arabicPeriod"/>
            </a:pPr>
            <a:r>
              <a:rPr lang="en-US" sz="2280" dirty="0" smtClean="0"/>
              <a:t>It </a:t>
            </a:r>
            <a:r>
              <a:rPr lang="en-US" sz="2280" dirty="0"/>
              <a:t>burns in oxygen to form sulfur </a:t>
            </a:r>
            <a:r>
              <a:rPr lang="en-US" sz="2280" dirty="0" smtClean="0"/>
              <a:t>dioxide:</a:t>
            </a:r>
            <a:br>
              <a:rPr lang="en-US" sz="2280" dirty="0" smtClean="0"/>
            </a:br>
            <a:r>
              <a:rPr lang="en-US" sz="2280" b="1" dirty="0" smtClean="0">
                <a:solidFill>
                  <a:srgbClr val="FF0000"/>
                </a:solidFill>
              </a:rPr>
              <a:t>S </a:t>
            </a:r>
            <a:r>
              <a:rPr lang="en-US" sz="2280" b="1" dirty="0">
                <a:solidFill>
                  <a:srgbClr val="FF0000"/>
                </a:solidFill>
              </a:rPr>
              <a:t>(</a:t>
            </a:r>
            <a:r>
              <a:rPr lang="en-US" sz="2280" b="1" i="1" dirty="0">
                <a:solidFill>
                  <a:srgbClr val="FF0000"/>
                </a:solidFill>
              </a:rPr>
              <a:t>s</a:t>
            </a:r>
            <a:r>
              <a:rPr lang="en-US" sz="2280" b="1" dirty="0">
                <a:solidFill>
                  <a:srgbClr val="FF0000"/>
                </a:solidFill>
              </a:rPr>
              <a:t>) </a:t>
            </a:r>
            <a:r>
              <a:rPr lang="en-US" sz="2280" b="1" dirty="0" smtClean="0">
                <a:solidFill>
                  <a:srgbClr val="FF0000"/>
                </a:solidFill>
              </a:rPr>
              <a:t>+ </a:t>
            </a:r>
            <a:r>
              <a:rPr lang="en-US" sz="2280" b="1" dirty="0">
                <a:solidFill>
                  <a:srgbClr val="FF0000"/>
                </a:solidFill>
              </a:rPr>
              <a:t>O</a:t>
            </a:r>
            <a:r>
              <a:rPr lang="en-US" sz="2280" b="1" baseline="-25000" dirty="0">
                <a:solidFill>
                  <a:srgbClr val="FF0000"/>
                </a:solidFill>
              </a:rPr>
              <a:t>2</a:t>
            </a:r>
            <a:r>
              <a:rPr lang="en-US" sz="2280" b="1" dirty="0">
                <a:solidFill>
                  <a:srgbClr val="FF0000"/>
                </a:solidFill>
              </a:rPr>
              <a:t> (</a:t>
            </a:r>
            <a:r>
              <a:rPr lang="en-US" sz="2280" b="1" i="1" dirty="0">
                <a:solidFill>
                  <a:srgbClr val="FF0000"/>
                </a:solidFill>
              </a:rPr>
              <a:t>g</a:t>
            </a:r>
            <a:r>
              <a:rPr lang="en-US" sz="2280" b="1" dirty="0">
                <a:solidFill>
                  <a:srgbClr val="FF0000"/>
                </a:solidFill>
              </a:rPr>
              <a:t>) → </a:t>
            </a:r>
            <a:r>
              <a:rPr lang="en-US" sz="2280" b="1" dirty="0" smtClean="0">
                <a:solidFill>
                  <a:srgbClr val="FF0000"/>
                </a:solidFill>
              </a:rPr>
              <a:t>SO</a:t>
            </a:r>
            <a:r>
              <a:rPr lang="en-US" sz="2280" b="1" baseline="-25000" dirty="0" smtClean="0">
                <a:solidFill>
                  <a:srgbClr val="FF0000"/>
                </a:solidFill>
              </a:rPr>
              <a:t>2</a:t>
            </a:r>
            <a:r>
              <a:rPr lang="en-US" sz="2280" b="1" dirty="0" smtClean="0">
                <a:solidFill>
                  <a:srgbClr val="FF0000"/>
                </a:solidFill>
              </a:rPr>
              <a:t> </a:t>
            </a:r>
            <a:r>
              <a:rPr lang="en-US" sz="2280" b="1" dirty="0">
                <a:solidFill>
                  <a:srgbClr val="FF0000"/>
                </a:solidFill>
              </a:rPr>
              <a:t>(</a:t>
            </a:r>
            <a:r>
              <a:rPr lang="en-US" sz="2280" b="1" i="1" dirty="0">
                <a:solidFill>
                  <a:srgbClr val="FF0000"/>
                </a:solidFill>
              </a:rPr>
              <a:t>g</a:t>
            </a:r>
            <a:r>
              <a:rPr lang="en-US" sz="2280" b="1" dirty="0" smtClean="0">
                <a:solidFill>
                  <a:srgbClr val="FF0000"/>
                </a:solidFill>
              </a:rPr>
              <a:t>)</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l="19186" r="18472"/>
          <a:stretch/>
        </p:blipFill>
        <p:spPr>
          <a:xfrm>
            <a:off x="6588225" y="1118815"/>
            <a:ext cx="2304256" cy="2423223"/>
          </a:xfrm>
          <a:prstGeom prst="rect">
            <a:avLst/>
          </a:prstGeom>
        </p:spPr>
      </p:pic>
      <p:sp>
        <p:nvSpPr>
          <p:cNvPr id="7" name="TextBox 6">
            <a:hlinkClick r:id="rId4" action="ppaction://hlinksldjump"/>
          </p:cNvPr>
          <p:cNvSpPr txBox="1"/>
          <p:nvPr/>
        </p:nvSpPr>
        <p:spPr>
          <a:xfrm>
            <a:off x="8300524" y="598237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572644677"/>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a:t>16.4 - Sulfur and Sulfur Dioxide</a:t>
            </a:r>
            <a:endParaRPr lang="en-GB"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230</a:t>
            </a:r>
            <a:endParaRPr lang="en-GB" sz="960" b="1" dirty="0">
              <a:latin typeface="Arial" panose="020B0604020202020204" pitchFamily="34" charset="0"/>
              <a:cs typeface="Arial" panose="020B0604020202020204" pitchFamily="34" charset="0"/>
            </a:endParaRPr>
          </a:p>
        </p:txBody>
      </p:sp>
      <p:sp>
        <p:nvSpPr>
          <p:cNvPr id="17" name="Rectangle 16"/>
          <p:cNvSpPr/>
          <p:nvPr/>
        </p:nvSpPr>
        <p:spPr>
          <a:xfrm>
            <a:off x="6444208" y="3784972"/>
            <a:ext cx="2448272" cy="2308324"/>
          </a:xfrm>
          <a:prstGeom prst="rect">
            <a:avLst/>
          </a:prstGeom>
        </p:spPr>
        <p:txBody>
          <a:bodyPr wrap="square">
            <a:spAutoFit/>
          </a:bodyPr>
          <a:lstStyle/>
          <a:p>
            <a:pPr indent="276225">
              <a:buClr>
                <a:srgbClr val="C00000"/>
              </a:buClr>
              <a:buSzPct val="80000"/>
              <a:buFontTx/>
              <a:buChar char="▲"/>
            </a:pPr>
            <a:r>
              <a:rPr lang="en-US" dirty="0" smtClean="0">
                <a:latin typeface="NewAsterLTStd"/>
              </a:rPr>
              <a:t>If </a:t>
            </a:r>
            <a:r>
              <a:rPr lang="en-US" dirty="0">
                <a:latin typeface="NewAsterLTStd"/>
              </a:rPr>
              <a:t>you heat rhombic sulfur slowly </a:t>
            </a:r>
            <a:r>
              <a:rPr lang="en-US" dirty="0" smtClean="0">
                <a:latin typeface="NewAsterLTStd"/>
              </a:rPr>
              <a:t>to above 96°C</a:t>
            </a:r>
            <a:r>
              <a:rPr lang="en-US" dirty="0">
                <a:latin typeface="NewAsterLTStd"/>
              </a:rPr>
              <a:t>, the molecules </a:t>
            </a:r>
            <a:r>
              <a:rPr lang="en-US" dirty="0" smtClean="0">
                <a:latin typeface="NewAsterLTStd"/>
              </a:rPr>
              <a:t>rearrange themselves</a:t>
            </a:r>
            <a:r>
              <a:rPr lang="en-US" dirty="0">
                <a:latin typeface="NewAsterLTStd"/>
              </a:rPr>
              <a:t>. The result is </a:t>
            </a:r>
            <a:r>
              <a:rPr lang="en-US" dirty="0" smtClean="0">
                <a:latin typeface="NewAsterLTStd"/>
              </a:rPr>
              <a:t>needle-shaped crystals </a:t>
            </a:r>
            <a:r>
              <a:rPr lang="en-US" dirty="0">
                <a:latin typeface="NewAsterLTStd"/>
              </a:rPr>
              <a:t>of monoclinic sulfur.</a:t>
            </a:r>
            <a:endParaRPr lang="en-GB" dirty="0"/>
          </a:p>
        </p:txBody>
      </p:sp>
      <p:sp>
        <p:nvSpPr>
          <p:cNvPr id="3" name="Rectangle 2"/>
          <p:cNvSpPr/>
          <p:nvPr/>
        </p:nvSpPr>
        <p:spPr>
          <a:xfrm>
            <a:off x="179512" y="1114866"/>
            <a:ext cx="6264696" cy="5478423"/>
          </a:xfrm>
          <a:prstGeom prst="rect">
            <a:avLst/>
          </a:prstGeom>
        </p:spPr>
        <p:txBody>
          <a:bodyPr wrap="square">
            <a:spAutoFit/>
          </a:bodyPr>
          <a:lstStyle/>
          <a:p>
            <a:pPr>
              <a:buClr>
                <a:srgbClr val="C00000"/>
              </a:buClr>
              <a:buSzPct val="100000"/>
            </a:pPr>
            <a:r>
              <a:rPr lang="en-US" sz="2500" b="1" dirty="0" smtClean="0">
                <a:solidFill>
                  <a:srgbClr val="C00000"/>
                </a:solidFill>
              </a:rPr>
              <a:t>Uses </a:t>
            </a:r>
            <a:r>
              <a:rPr lang="en-US" sz="2500" b="1" dirty="0">
                <a:solidFill>
                  <a:srgbClr val="C00000"/>
                </a:solidFill>
              </a:rPr>
              <a:t>of sulfur</a:t>
            </a:r>
          </a:p>
          <a:p>
            <a:pPr marL="457200" indent="-457200">
              <a:buClr>
                <a:srgbClr val="C00000"/>
              </a:buClr>
              <a:buSzPct val="100000"/>
              <a:buFont typeface="Wingdings" panose="05000000000000000000" pitchFamily="2" charset="2"/>
              <a:buChar char="§"/>
            </a:pPr>
            <a:r>
              <a:rPr lang="en-US" sz="2500" dirty="0" smtClean="0"/>
              <a:t>Most </a:t>
            </a:r>
            <a:r>
              <a:rPr lang="en-US" sz="2500" dirty="0"/>
              <a:t>sulfur is used to make sulfuric acid.</a:t>
            </a:r>
          </a:p>
          <a:p>
            <a:pPr marL="457200" indent="-457200">
              <a:buClr>
                <a:srgbClr val="C00000"/>
              </a:buClr>
              <a:buSzPct val="100000"/>
              <a:buFont typeface="Wingdings" panose="05000000000000000000" pitchFamily="2" charset="2"/>
              <a:buChar char="§"/>
            </a:pPr>
            <a:r>
              <a:rPr lang="en-US" sz="2500" dirty="0" smtClean="0"/>
              <a:t>It </a:t>
            </a:r>
            <a:r>
              <a:rPr lang="en-US" sz="2500" dirty="0"/>
              <a:t>is added to rubber, for example for car tyres, to toughen </a:t>
            </a:r>
            <a:r>
              <a:rPr lang="en-US" sz="2500" dirty="0" smtClean="0"/>
              <a:t>it. This </a:t>
            </a:r>
            <a:r>
              <a:rPr lang="en-US" sz="2500" dirty="0"/>
              <a:t>is called </a:t>
            </a:r>
            <a:r>
              <a:rPr lang="en-US" sz="2500" b="1" dirty="0">
                <a:solidFill>
                  <a:srgbClr val="FF0000"/>
                </a:solidFill>
              </a:rPr>
              <a:t>vulcanizing </a:t>
            </a:r>
            <a:r>
              <a:rPr lang="en-US" sz="2500" dirty="0"/>
              <a:t>the rubber.</a:t>
            </a:r>
          </a:p>
          <a:p>
            <a:pPr marL="457200" indent="-457200">
              <a:buClr>
                <a:srgbClr val="C00000"/>
              </a:buClr>
              <a:buSzPct val="100000"/>
              <a:buFont typeface="Wingdings" panose="05000000000000000000" pitchFamily="2" charset="2"/>
              <a:buChar char="§"/>
            </a:pPr>
            <a:r>
              <a:rPr lang="en-US" sz="2500" dirty="0" smtClean="0"/>
              <a:t>It </a:t>
            </a:r>
            <a:r>
              <a:rPr lang="en-US" sz="2500" dirty="0"/>
              <a:t>is used in making drugs, pesticides, dyes, matches, and paper.</a:t>
            </a:r>
          </a:p>
          <a:p>
            <a:pPr marL="457200" indent="-457200">
              <a:buClr>
                <a:srgbClr val="C00000"/>
              </a:buClr>
              <a:buSzPct val="100000"/>
              <a:buFont typeface="Wingdings" panose="05000000000000000000" pitchFamily="2" charset="2"/>
              <a:buChar char="§"/>
            </a:pPr>
            <a:r>
              <a:rPr lang="en-US" sz="2500" dirty="0" smtClean="0"/>
              <a:t>It </a:t>
            </a:r>
            <a:r>
              <a:rPr lang="en-US" sz="2500" dirty="0"/>
              <a:t>is used in making cosmetics, shampoos, and body lotions.</a:t>
            </a:r>
          </a:p>
          <a:p>
            <a:pPr marL="457200" indent="-457200">
              <a:buClr>
                <a:srgbClr val="C00000"/>
              </a:buClr>
              <a:buSzPct val="100000"/>
              <a:buFont typeface="Wingdings" panose="05000000000000000000" pitchFamily="2" charset="2"/>
              <a:buChar char="§"/>
            </a:pPr>
            <a:r>
              <a:rPr lang="en-US" sz="2500" dirty="0" smtClean="0"/>
              <a:t>It </a:t>
            </a:r>
            <a:r>
              <a:rPr lang="en-US" sz="2500" dirty="0"/>
              <a:t>is added to cement to make sulfur concrete. This is not </a:t>
            </a:r>
            <a:r>
              <a:rPr lang="en-US" sz="2500" dirty="0" smtClean="0"/>
              <a:t>attacked by </a:t>
            </a:r>
            <a:r>
              <a:rPr lang="en-US" sz="2500" dirty="0"/>
              <a:t>acid. So it is used for walls and floors in factories that use acid.</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l="19186" r="18472"/>
          <a:stretch/>
        </p:blipFill>
        <p:spPr>
          <a:xfrm>
            <a:off x="6444208" y="1118816"/>
            <a:ext cx="2448272" cy="2574674"/>
          </a:xfrm>
          <a:prstGeom prst="rect">
            <a:avLst/>
          </a:prstGeom>
        </p:spPr>
      </p:pic>
      <p:sp>
        <p:nvSpPr>
          <p:cNvPr id="7" name="TextBox 6">
            <a:hlinkClick r:id="rId4" action="ppaction://hlinksldjump"/>
          </p:cNvPr>
          <p:cNvSpPr txBox="1"/>
          <p:nvPr/>
        </p:nvSpPr>
        <p:spPr>
          <a:xfrm>
            <a:off x="8300524" y="598237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697175500"/>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a:t>16.4 - Sulfur and Sulfur Dioxide</a:t>
            </a:r>
            <a:endParaRPr lang="en-GB"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231</a:t>
            </a:r>
            <a:endParaRPr lang="en-GB" sz="960" b="1" dirty="0">
              <a:latin typeface="Arial" panose="020B0604020202020204" pitchFamily="34" charset="0"/>
              <a:cs typeface="Arial" panose="020B0604020202020204" pitchFamily="34" charset="0"/>
            </a:endParaRPr>
          </a:p>
        </p:txBody>
      </p:sp>
      <p:sp>
        <p:nvSpPr>
          <p:cNvPr id="17" name="Rectangle 16"/>
          <p:cNvSpPr/>
          <p:nvPr/>
        </p:nvSpPr>
        <p:spPr>
          <a:xfrm>
            <a:off x="6444208" y="4422011"/>
            <a:ext cx="2448272" cy="2246769"/>
          </a:xfrm>
          <a:prstGeom prst="rect">
            <a:avLst/>
          </a:prstGeom>
        </p:spPr>
        <p:txBody>
          <a:bodyPr wrap="square">
            <a:spAutoFit/>
          </a:bodyPr>
          <a:lstStyle/>
          <a:p>
            <a:pPr indent="276225">
              <a:buClr>
                <a:srgbClr val="C00000"/>
              </a:buClr>
              <a:buSzPct val="80000"/>
              <a:buFontTx/>
              <a:buChar char="▲"/>
            </a:pPr>
            <a:r>
              <a:rPr lang="en-US" sz="2000" dirty="0">
                <a:latin typeface="NewAsterLTStd"/>
              </a:rPr>
              <a:t>Sulfur dioxide is used to </a:t>
            </a:r>
            <a:r>
              <a:rPr lang="en-US" sz="2000" dirty="0" smtClean="0">
                <a:latin typeface="NewAsterLTStd"/>
              </a:rPr>
              <a:t>preserve dried </a:t>
            </a:r>
            <a:r>
              <a:rPr lang="en-US" sz="2000" dirty="0">
                <a:latin typeface="NewAsterLTStd"/>
              </a:rPr>
              <a:t>fruit (like these apricots) and </a:t>
            </a:r>
            <a:r>
              <a:rPr lang="en-US" sz="2000" dirty="0" smtClean="0">
                <a:latin typeface="NewAsterLTStd"/>
              </a:rPr>
              <a:t>other foods</a:t>
            </a:r>
            <a:r>
              <a:rPr lang="en-US" sz="2000" dirty="0">
                <a:latin typeface="NewAsterLTStd"/>
              </a:rPr>
              <a:t>. (Sulfur is often spelled </a:t>
            </a:r>
            <a:r>
              <a:rPr lang="en-US" sz="2000" dirty="0" err="1">
                <a:latin typeface="NewAsterLTStd"/>
              </a:rPr>
              <a:t>sulphur</a:t>
            </a:r>
            <a:r>
              <a:rPr lang="en-US" sz="2000" dirty="0">
                <a:latin typeface="NewAsterLTStd"/>
              </a:rPr>
              <a:t>.)</a:t>
            </a:r>
            <a:endParaRPr lang="en-GB" sz="2000" dirty="0"/>
          </a:p>
        </p:txBody>
      </p:sp>
      <p:sp>
        <p:nvSpPr>
          <p:cNvPr id="3" name="Rectangle 2"/>
          <p:cNvSpPr/>
          <p:nvPr/>
        </p:nvSpPr>
        <p:spPr>
          <a:xfrm>
            <a:off x="179512" y="1114866"/>
            <a:ext cx="6264696" cy="5755422"/>
          </a:xfrm>
          <a:prstGeom prst="rect">
            <a:avLst/>
          </a:prstGeom>
        </p:spPr>
        <p:txBody>
          <a:bodyPr wrap="square">
            <a:spAutoFit/>
          </a:bodyPr>
          <a:lstStyle/>
          <a:p>
            <a:pPr>
              <a:buClr>
                <a:srgbClr val="C00000"/>
              </a:buClr>
              <a:buSzPct val="100000"/>
            </a:pPr>
            <a:r>
              <a:rPr lang="en-US" sz="2260" b="1" dirty="0" smtClean="0">
                <a:solidFill>
                  <a:srgbClr val="C00000"/>
                </a:solidFill>
              </a:rPr>
              <a:t>Sulfur </a:t>
            </a:r>
            <a:r>
              <a:rPr lang="en-US" sz="2260" b="1" dirty="0">
                <a:solidFill>
                  <a:srgbClr val="C00000"/>
                </a:solidFill>
              </a:rPr>
              <a:t>dioxide</a:t>
            </a:r>
          </a:p>
          <a:p>
            <a:pPr marL="457200" indent="-457200">
              <a:buClr>
                <a:srgbClr val="C00000"/>
              </a:buClr>
              <a:buSzPct val="80000"/>
              <a:buFont typeface="Arial" panose="020B0604020202020204" pitchFamily="34" charset="0"/>
              <a:buChar char="►"/>
            </a:pPr>
            <a:r>
              <a:rPr lang="en-US" sz="2260" dirty="0"/>
              <a:t>Sulfur dioxide (SO</a:t>
            </a:r>
            <a:r>
              <a:rPr lang="en-US" sz="2260" baseline="-25000" dirty="0"/>
              <a:t>2</a:t>
            </a:r>
            <a:r>
              <a:rPr lang="en-US" sz="2260" dirty="0"/>
              <a:t>) is a gas. It forms when sulfur burns in air.</a:t>
            </a:r>
          </a:p>
          <a:p>
            <a:pPr marL="811213" indent="-361950">
              <a:buClr>
                <a:srgbClr val="C00000"/>
              </a:buClr>
              <a:buSzPct val="100000"/>
              <a:buFont typeface="+mj-lt"/>
              <a:buAutoNum type="arabicPeriod"/>
            </a:pPr>
            <a:r>
              <a:rPr lang="en-US" sz="2260" dirty="0" smtClean="0"/>
              <a:t>It </a:t>
            </a:r>
            <a:r>
              <a:rPr lang="en-US" sz="2260" dirty="0"/>
              <a:t>is a </a:t>
            </a:r>
            <a:r>
              <a:rPr lang="en-US" sz="2260" dirty="0" err="1"/>
              <a:t>colourless</a:t>
            </a:r>
            <a:r>
              <a:rPr lang="en-US" sz="2260" dirty="0"/>
              <a:t> gas, heavier than air, with a strong, choking smell.</a:t>
            </a:r>
          </a:p>
          <a:p>
            <a:pPr marL="811213" indent="-361950">
              <a:buClr>
                <a:srgbClr val="C00000"/>
              </a:buClr>
              <a:buSzPct val="100000"/>
              <a:buFont typeface="+mj-lt"/>
              <a:buAutoNum type="arabicPeriod"/>
            </a:pPr>
            <a:r>
              <a:rPr lang="en-US" sz="2260" dirty="0" smtClean="0"/>
              <a:t>Like </a:t>
            </a:r>
            <a:r>
              <a:rPr lang="en-US" sz="2260" dirty="0"/>
              <a:t>most non-metal oxides, it is an acidic oxide. It dissolves in </a:t>
            </a:r>
            <a:r>
              <a:rPr lang="en-US" sz="2260" dirty="0" smtClean="0"/>
              <a:t>water, forming </a:t>
            </a:r>
            <a:r>
              <a:rPr lang="en-US" sz="2260" dirty="0"/>
              <a:t>sulfurous acid, </a:t>
            </a:r>
            <a:r>
              <a:rPr lang="en-US" sz="2260" dirty="0" smtClean="0"/>
              <a:t>H</a:t>
            </a:r>
            <a:r>
              <a:rPr lang="en-US" sz="2260" baseline="-25000" dirty="0" smtClean="0"/>
              <a:t>2</a:t>
            </a:r>
            <a:r>
              <a:rPr lang="en-US" sz="2260" dirty="0" smtClean="0"/>
              <a:t>SO</a:t>
            </a:r>
            <a:r>
              <a:rPr lang="en-US" sz="2260" baseline="-25000" dirty="0" smtClean="0"/>
              <a:t>3</a:t>
            </a:r>
            <a:r>
              <a:rPr lang="en-US" sz="2260" dirty="0" smtClean="0"/>
              <a:t>:</a:t>
            </a:r>
            <a:br>
              <a:rPr lang="en-US" sz="2260" dirty="0" smtClean="0"/>
            </a:br>
            <a:r>
              <a:rPr lang="en-US" sz="2260" b="1" dirty="0" smtClean="0">
                <a:solidFill>
                  <a:srgbClr val="FF0000"/>
                </a:solidFill>
              </a:rPr>
              <a:t>H</a:t>
            </a:r>
            <a:r>
              <a:rPr lang="en-US" sz="2260" b="1" baseline="-25000" dirty="0" smtClean="0">
                <a:solidFill>
                  <a:srgbClr val="FF0000"/>
                </a:solidFill>
              </a:rPr>
              <a:t>2</a:t>
            </a:r>
            <a:r>
              <a:rPr lang="en-US" sz="2260" b="1" dirty="0" smtClean="0">
                <a:solidFill>
                  <a:srgbClr val="FF0000"/>
                </a:solidFill>
              </a:rPr>
              <a:t>O </a:t>
            </a:r>
            <a:r>
              <a:rPr lang="en-US" sz="2260" b="1" dirty="0">
                <a:solidFill>
                  <a:srgbClr val="FF0000"/>
                </a:solidFill>
              </a:rPr>
              <a:t>(</a:t>
            </a:r>
            <a:r>
              <a:rPr lang="en-US" sz="2260" b="1" i="1" dirty="0">
                <a:solidFill>
                  <a:srgbClr val="FF0000"/>
                </a:solidFill>
              </a:rPr>
              <a:t>l</a:t>
            </a:r>
            <a:r>
              <a:rPr lang="en-US" sz="2260" b="1" dirty="0">
                <a:solidFill>
                  <a:srgbClr val="FF0000"/>
                </a:solidFill>
              </a:rPr>
              <a:t>) </a:t>
            </a:r>
            <a:r>
              <a:rPr lang="en-US" sz="2260" b="1" dirty="0" smtClean="0">
                <a:solidFill>
                  <a:srgbClr val="FF0000"/>
                </a:solidFill>
              </a:rPr>
              <a:t>+ </a:t>
            </a:r>
            <a:r>
              <a:rPr lang="en-US" sz="2260" b="1" dirty="0">
                <a:solidFill>
                  <a:srgbClr val="FF0000"/>
                </a:solidFill>
              </a:rPr>
              <a:t>SO</a:t>
            </a:r>
            <a:r>
              <a:rPr lang="en-US" sz="2260" b="1" baseline="-25000" dirty="0">
                <a:solidFill>
                  <a:srgbClr val="FF0000"/>
                </a:solidFill>
              </a:rPr>
              <a:t>2</a:t>
            </a:r>
            <a:r>
              <a:rPr lang="en-US" sz="2260" b="1" dirty="0">
                <a:solidFill>
                  <a:srgbClr val="FF0000"/>
                </a:solidFill>
              </a:rPr>
              <a:t> (g) </a:t>
            </a:r>
            <a:r>
              <a:rPr lang="en-US" sz="2260" b="1" dirty="0" smtClean="0">
                <a:solidFill>
                  <a:srgbClr val="FF0000"/>
                </a:solidFill>
              </a:rPr>
              <a:t>→ H</a:t>
            </a:r>
            <a:r>
              <a:rPr lang="en-US" sz="2260" b="1" baseline="-25000" dirty="0" smtClean="0">
                <a:solidFill>
                  <a:srgbClr val="FF0000"/>
                </a:solidFill>
              </a:rPr>
              <a:t>2</a:t>
            </a:r>
            <a:r>
              <a:rPr lang="en-US" sz="2260" b="1" dirty="0" smtClean="0">
                <a:solidFill>
                  <a:srgbClr val="FF0000"/>
                </a:solidFill>
              </a:rPr>
              <a:t>SO</a:t>
            </a:r>
            <a:r>
              <a:rPr lang="en-US" sz="2260" b="1" baseline="-25000" dirty="0" smtClean="0">
                <a:solidFill>
                  <a:srgbClr val="FF0000"/>
                </a:solidFill>
              </a:rPr>
              <a:t>3</a:t>
            </a:r>
            <a:r>
              <a:rPr lang="en-US" sz="2260" b="1" dirty="0" smtClean="0">
                <a:solidFill>
                  <a:srgbClr val="FF0000"/>
                </a:solidFill>
              </a:rPr>
              <a:t> </a:t>
            </a:r>
            <a:r>
              <a:rPr lang="en-US" sz="2260" b="1" dirty="0">
                <a:solidFill>
                  <a:srgbClr val="FF0000"/>
                </a:solidFill>
              </a:rPr>
              <a:t>(</a:t>
            </a:r>
            <a:r>
              <a:rPr lang="en-US" sz="2260" b="1" i="1" dirty="0" err="1" smtClean="0">
                <a:solidFill>
                  <a:srgbClr val="FF0000"/>
                </a:solidFill>
              </a:rPr>
              <a:t>aq</a:t>
            </a:r>
            <a:r>
              <a:rPr lang="en-US" sz="2260" b="1" dirty="0" smtClean="0">
                <a:solidFill>
                  <a:srgbClr val="FF0000"/>
                </a:solidFill>
              </a:rPr>
              <a:t>)</a:t>
            </a:r>
            <a:r>
              <a:rPr lang="en-US" sz="2260" dirty="0" smtClean="0"/>
              <a:t/>
            </a:r>
            <a:br>
              <a:rPr lang="en-US" sz="2260" dirty="0" smtClean="0"/>
            </a:br>
            <a:r>
              <a:rPr lang="en-US" sz="2260" dirty="0" smtClean="0"/>
              <a:t>This </a:t>
            </a:r>
            <a:r>
              <a:rPr lang="en-US" sz="2260" dirty="0"/>
              <a:t>breaks down easily again to sulfur dioxide and water.</a:t>
            </a:r>
          </a:p>
          <a:p>
            <a:pPr marL="811213" indent="-361950">
              <a:buClr>
                <a:srgbClr val="C00000"/>
              </a:buClr>
              <a:buSzPct val="100000"/>
              <a:buFont typeface="+mj-lt"/>
              <a:buAutoNum type="arabicPeriod"/>
            </a:pPr>
            <a:r>
              <a:rPr lang="en-US" sz="2260" dirty="0" smtClean="0"/>
              <a:t>It </a:t>
            </a:r>
            <a:r>
              <a:rPr lang="en-US" sz="2260" dirty="0"/>
              <a:t>acts as a bleach when it is damp or in solution. This is because </a:t>
            </a:r>
            <a:r>
              <a:rPr lang="en-US" sz="2260" dirty="0" smtClean="0"/>
              <a:t>it removes </a:t>
            </a:r>
            <a:r>
              <a:rPr lang="en-US" sz="2260" dirty="0"/>
              <a:t>the colour from </a:t>
            </a:r>
            <a:r>
              <a:rPr lang="en-US" sz="2260" dirty="0" err="1"/>
              <a:t>coloured</a:t>
            </a:r>
            <a:r>
              <a:rPr lang="en-US" sz="2260" dirty="0"/>
              <a:t> compounds by reducing them.</a:t>
            </a:r>
          </a:p>
          <a:p>
            <a:pPr marL="811213" indent="-361950">
              <a:buClr>
                <a:srgbClr val="C00000"/>
              </a:buClr>
              <a:buSzPct val="100000"/>
              <a:buFont typeface="+mj-lt"/>
              <a:buAutoNum type="arabicPeriod"/>
            </a:pPr>
            <a:r>
              <a:rPr lang="en-US" sz="2260" dirty="0" smtClean="0"/>
              <a:t>It </a:t>
            </a:r>
            <a:r>
              <a:rPr lang="en-US" sz="2260" dirty="0"/>
              <a:t>can kill bacteria.</a:t>
            </a:r>
          </a:p>
        </p:txBody>
      </p:sp>
      <p:pic>
        <p:nvPicPr>
          <p:cNvPr id="2" name="Picture 1"/>
          <p:cNvPicPr>
            <a:picLocks noChangeAspect="1"/>
          </p:cNvPicPr>
          <p:nvPr/>
        </p:nvPicPr>
        <p:blipFill>
          <a:blip r:embed="rId3"/>
          <a:stretch>
            <a:fillRect/>
          </a:stretch>
        </p:blipFill>
        <p:spPr>
          <a:xfrm>
            <a:off x="6444208" y="1114866"/>
            <a:ext cx="2481235" cy="3289379"/>
          </a:xfrm>
          <a:prstGeom prst="rect">
            <a:avLst/>
          </a:prstGeom>
        </p:spPr>
      </p:pic>
      <p:sp>
        <p:nvSpPr>
          <p:cNvPr id="7" name="TextBox 6">
            <a:hlinkClick r:id="rId4" action="ppaction://hlinksldjump"/>
          </p:cNvPr>
          <p:cNvSpPr txBox="1"/>
          <p:nvPr/>
        </p:nvSpPr>
        <p:spPr>
          <a:xfrm>
            <a:off x="8300524" y="5910371"/>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981428370"/>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a:t>16.4 - Sulfur and Sulfur Dioxide</a:t>
            </a:r>
            <a:endParaRPr lang="en-GB"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231</a:t>
            </a:r>
            <a:endParaRPr lang="en-GB" sz="960" b="1" dirty="0">
              <a:latin typeface="Arial" panose="020B0604020202020204" pitchFamily="34" charset="0"/>
              <a:cs typeface="Arial" panose="020B0604020202020204" pitchFamily="34" charset="0"/>
            </a:endParaRPr>
          </a:p>
        </p:txBody>
      </p:sp>
      <p:sp>
        <p:nvSpPr>
          <p:cNvPr id="17" name="Rectangle 16"/>
          <p:cNvSpPr/>
          <p:nvPr/>
        </p:nvSpPr>
        <p:spPr>
          <a:xfrm>
            <a:off x="215516" y="5949280"/>
            <a:ext cx="4214224" cy="707886"/>
          </a:xfrm>
          <a:prstGeom prst="rect">
            <a:avLst/>
          </a:prstGeom>
        </p:spPr>
        <p:txBody>
          <a:bodyPr wrap="square">
            <a:spAutoFit/>
          </a:bodyPr>
          <a:lstStyle/>
          <a:p>
            <a:pPr indent="276225">
              <a:buClr>
                <a:srgbClr val="C00000"/>
              </a:buClr>
              <a:buSzPct val="80000"/>
              <a:buFontTx/>
              <a:buChar char="▲"/>
            </a:pPr>
            <a:r>
              <a:rPr lang="en-US" sz="2000" dirty="0">
                <a:latin typeface="NewAsterLTStd"/>
              </a:rPr>
              <a:t>Death by sulfur dioxide: this forest was killed by acid rain.</a:t>
            </a:r>
            <a:endParaRPr lang="en-GB" sz="2000" dirty="0"/>
          </a:p>
        </p:txBody>
      </p:sp>
      <p:sp>
        <p:nvSpPr>
          <p:cNvPr id="3" name="Rectangle 2"/>
          <p:cNvSpPr/>
          <p:nvPr/>
        </p:nvSpPr>
        <p:spPr>
          <a:xfrm>
            <a:off x="179512" y="1114866"/>
            <a:ext cx="8712968" cy="1708160"/>
          </a:xfrm>
          <a:prstGeom prst="rect">
            <a:avLst/>
          </a:prstGeom>
        </p:spPr>
        <p:txBody>
          <a:bodyPr wrap="square">
            <a:spAutoFit/>
          </a:bodyPr>
          <a:lstStyle/>
          <a:p>
            <a:pPr>
              <a:buClr>
                <a:srgbClr val="C00000"/>
              </a:buClr>
              <a:buSzPct val="80000"/>
            </a:pPr>
            <a:r>
              <a:rPr lang="en-US" sz="2100" b="1" dirty="0" smtClean="0">
                <a:solidFill>
                  <a:srgbClr val="C00000"/>
                </a:solidFill>
              </a:rPr>
              <a:t>Uses </a:t>
            </a:r>
            <a:r>
              <a:rPr lang="en-US" sz="2100" b="1" dirty="0">
                <a:solidFill>
                  <a:srgbClr val="C00000"/>
                </a:solidFill>
              </a:rPr>
              <a:t>of sulfur dioxide</a:t>
            </a:r>
          </a:p>
          <a:p>
            <a:pPr marL="361950" indent="-361950">
              <a:buClr>
                <a:srgbClr val="C00000"/>
              </a:buClr>
              <a:buSzPct val="80000"/>
              <a:buFont typeface="Wingdings" panose="05000000000000000000" pitchFamily="2" charset="2"/>
              <a:buChar char="§"/>
            </a:pPr>
            <a:r>
              <a:rPr lang="en-US" sz="2100" dirty="0" smtClean="0"/>
              <a:t>Its </a:t>
            </a:r>
            <a:r>
              <a:rPr lang="en-US" sz="2100" dirty="0"/>
              <a:t>main use is in the manufacture of sulfuric acid.</a:t>
            </a:r>
          </a:p>
          <a:p>
            <a:pPr marL="361950" indent="-361950">
              <a:buClr>
                <a:srgbClr val="C00000"/>
              </a:buClr>
              <a:buSzPct val="80000"/>
              <a:buFont typeface="Wingdings" panose="05000000000000000000" pitchFamily="2" charset="2"/>
              <a:buChar char="§"/>
            </a:pPr>
            <a:r>
              <a:rPr lang="en-US" sz="2100" dirty="0" smtClean="0"/>
              <a:t>It </a:t>
            </a:r>
            <a:r>
              <a:rPr lang="en-US" sz="2100" dirty="0"/>
              <a:t>is used to bleach wool, silk, and wood pulp for making paper.</a:t>
            </a:r>
          </a:p>
          <a:p>
            <a:pPr marL="361950" indent="-361950">
              <a:buClr>
                <a:srgbClr val="C00000"/>
              </a:buClr>
              <a:buSzPct val="80000"/>
              <a:buFont typeface="Wingdings" panose="05000000000000000000" pitchFamily="2" charset="2"/>
              <a:buChar char="§"/>
            </a:pPr>
            <a:r>
              <a:rPr lang="en-US" sz="2100" dirty="0" smtClean="0"/>
              <a:t>It </a:t>
            </a:r>
            <a:r>
              <a:rPr lang="en-US" sz="2100" dirty="0"/>
              <a:t>is used as a sterilizing agent in making soft drinks and jam, and </a:t>
            </a:r>
            <a:r>
              <a:rPr lang="en-US" sz="2100" dirty="0" smtClean="0"/>
              <a:t>in drying </a:t>
            </a:r>
            <a:r>
              <a:rPr lang="en-US" sz="2100" dirty="0"/>
              <a:t>fruit. It stops the growth of bacteria and </a:t>
            </a:r>
            <a:r>
              <a:rPr lang="en-US" sz="2100" dirty="0" err="1"/>
              <a:t>moulds</a:t>
            </a:r>
            <a:r>
              <a:rPr lang="en-US" sz="2100" dirty="0"/>
              <a:t>.</a:t>
            </a:r>
          </a:p>
        </p:txBody>
      </p:sp>
      <p:sp>
        <p:nvSpPr>
          <p:cNvPr id="7" name="Rectangle 6"/>
          <p:cNvSpPr/>
          <p:nvPr/>
        </p:nvSpPr>
        <p:spPr>
          <a:xfrm>
            <a:off x="4572000" y="5949280"/>
            <a:ext cx="4320480" cy="707886"/>
          </a:xfrm>
          <a:prstGeom prst="rect">
            <a:avLst/>
          </a:prstGeom>
        </p:spPr>
        <p:txBody>
          <a:bodyPr wrap="square">
            <a:spAutoFit/>
          </a:bodyPr>
          <a:lstStyle/>
          <a:p>
            <a:pPr indent="276225">
              <a:buClr>
                <a:srgbClr val="C00000"/>
              </a:buClr>
              <a:buSzPct val="80000"/>
              <a:buFontTx/>
              <a:buChar char="▲"/>
            </a:pPr>
            <a:r>
              <a:rPr lang="en-US" sz="2000" dirty="0">
                <a:latin typeface="NewAsterLTStd"/>
              </a:rPr>
              <a:t>The effect of acid rain on a limestone statue.</a:t>
            </a:r>
            <a:endParaRPr lang="en-GB" sz="2000" dirty="0"/>
          </a:p>
        </p:txBody>
      </p:sp>
      <p:pic>
        <p:nvPicPr>
          <p:cNvPr id="4" name="Picture 3"/>
          <p:cNvPicPr>
            <a:picLocks noChangeAspect="1"/>
          </p:cNvPicPr>
          <p:nvPr/>
        </p:nvPicPr>
        <p:blipFill>
          <a:blip r:embed="rId3"/>
          <a:stretch>
            <a:fillRect/>
          </a:stretch>
        </p:blipFill>
        <p:spPr>
          <a:xfrm>
            <a:off x="215515" y="2889491"/>
            <a:ext cx="4214225" cy="3059182"/>
          </a:xfrm>
          <a:prstGeom prst="rect">
            <a:avLst/>
          </a:prstGeom>
        </p:spPr>
      </p:pic>
      <p:pic>
        <p:nvPicPr>
          <p:cNvPr id="5" name="Picture 4"/>
          <p:cNvPicPr>
            <a:picLocks noChangeAspect="1"/>
          </p:cNvPicPr>
          <p:nvPr/>
        </p:nvPicPr>
        <p:blipFill>
          <a:blip r:embed="rId4"/>
          <a:stretch>
            <a:fillRect/>
          </a:stretch>
        </p:blipFill>
        <p:spPr>
          <a:xfrm>
            <a:off x="4572000" y="2889491"/>
            <a:ext cx="4257755" cy="3059789"/>
          </a:xfrm>
          <a:prstGeom prst="rect">
            <a:avLst/>
          </a:prstGeom>
        </p:spPr>
      </p:pic>
      <p:sp>
        <p:nvSpPr>
          <p:cNvPr id="10" name="TextBox 9">
            <a:hlinkClick r:id="rId5" action="ppaction://hlinksldjump"/>
          </p:cNvPr>
          <p:cNvSpPr txBox="1"/>
          <p:nvPr/>
        </p:nvSpPr>
        <p:spPr>
          <a:xfrm>
            <a:off x="8300524" y="90872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173541817"/>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a:t>16.4 - Sulfur and Sulfur Dioxide</a:t>
            </a:r>
            <a:endParaRPr lang="en-GB" b="1" dirty="0" smtClean="0"/>
          </a:p>
        </p:txBody>
      </p:sp>
      <p:sp>
        <p:nvSpPr>
          <p:cNvPr id="8" name="Rectangle 7"/>
          <p:cNvSpPr/>
          <p:nvPr/>
        </p:nvSpPr>
        <p:spPr>
          <a:xfrm>
            <a:off x="179512" y="1124744"/>
            <a:ext cx="8699936" cy="5521512"/>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a:tabLst>
                <a:tab pos="896938" algn="l"/>
                <a:tab pos="4300538" algn="l"/>
              </a:tabLst>
            </a:pPr>
            <a:r>
              <a:rPr lang="en-US" sz="2940" dirty="0" smtClean="0"/>
              <a:t>Name </a:t>
            </a:r>
            <a:r>
              <a:rPr lang="en-US" sz="2940" dirty="0"/>
              <a:t>three sources of sulfur in the Earth’s crust.</a:t>
            </a:r>
          </a:p>
          <a:p>
            <a:pPr marL="457200" indent="-457200">
              <a:buClr>
                <a:srgbClr val="0070C0"/>
              </a:buClr>
              <a:buFont typeface="+mj-lt"/>
              <a:buAutoNum type="arabicPeriod"/>
              <a:tabLst>
                <a:tab pos="896938" algn="l"/>
                <a:tab pos="4300538" algn="l"/>
              </a:tabLst>
            </a:pPr>
            <a:r>
              <a:rPr lang="en-US" sz="2940" dirty="0" smtClean="0"/>
              <a:t>Sulfur </a:t>
            </a:r>
            <a:r>
              <a:rPr lang="en-US" sz="2940" dirty="0"/>
              <a:t>has quite a low melting point. Why is this?</a:t>
            </a:r>
          </a:p>
          <a:p>
            <a:pPr marL="457200" indent="-457200">
              <a:buClr>
                <a:srgbClr val="0070C0"/>
              </a:buClr>
              <a:buFont typeface="+mj-lt"/>
              <a:buAutoNum type="arabicPeriod"/>
              <a:tabLst>
                <a:tab pos="896938" algn="l"/>
                <a:tab pos="4300538" algn="l"/>
              </a:tabLst>
            </a:pPr>
            <a:r>
              <a:rPr lang="en-US" sz="2940" dirty="0" smtClean="0"/>
              <a:t>Sulfur </a:t>
            </a:r>
            <a:r>
              <a:rPr lang="en-US" sz="2940" dirty="0"/>
              <a:t>has two allotropes. What does that mean?</a:t>
            </a:r>
          </a:p>
          <a:p>
            <a:pPr marL="457200" indent="-457200">
              <a:buClr>
                <a:srgbClr val="0070C0"/>
              </a:buClr>
              <a:buFont typeface="+mj-lt"/>
              <a:buAutoNum type="arabicPeriod"/>
              <a:tabLst>
                <a:tab pos="896938" algn="l"/>
                <a:tab pos="4300538" algn="l"/>
              </a:tabLst>
            </a:pPr>
            <a:r>
              <a:rPr lang="en-US" sz="2940" dirty="0" smtClean="0"/>
              <a:t>Sulfur </a:t>
            </a:r>
            <a:r>
              <a:rPr lang="en-US" sz="2940" dirty="0"/>
              <a:t>reacts with iron to form iron(II) </a:t>
            </a:r>
            <a:r>
              <a:rPr lang="en-US" sz="2940" dirty="0" smtClean="0"/>
              <a:t>sulfide. Is </a:t>
            </a:r>
            <a:r>
              <a:rPr lang="en-US" sz="2940" dirty="0"/>
              <a:t>this a redox reaction? Explain your answer.</a:t>
            </a:r>
          </a:p>
          <a:p>
            <a:pPr marL="457200" indent="-457200">
              <a:buClr>
                <a:srgbClr val="0070C0"/>
              </a:buClr>
              <a:buFont typeface="+mj-lt"/>
              <a:buAutoNum type="arabicPeriod"/>
              <a:tabLst>
                <a:tab pos="896938" algn="l"/>
                <a:tab pos="4300538" algn="l"/>
              </a:tabLst>
            </a:pPr>
            <a:r>
              <a:rPr lang="en-US" sz="2940" b="1" dirty="0" smtClean="0"/>
              <a:t>a</a:t>
            </a:r>
            <a:r>
              <a:rPr lang="en-US" sz="2940" dirty="0" smtClean="0"/>
              <a:t> 	Sulfur </a:t>
            </a:r>
            <a:r>
              <a:rPr lang="en-US" sz="2940" dirty="0"/>
              <a:t>dioxide is an acidic oxide. </a:t>
            </a:r>
            <a:r>
              <a:rPr lang="en-US" sz="2940" dirty="0" smtClean="0"/>
              <a:t>Explain.</a:t>
            </a:r>
            <a:br>
              <a:rPr lang="en-US" sz="2940" dirty="0" smtClean="0"/>
            </a:br>
            <a:r>
              <a:rPr lang="en-US" sz="2940" b="1" dirty="0" smtClean="0"/>
              <a:t>b</a:t>
            </a:r>
            <a:r>
              <a:rPr lang="en-US" sz="2940" dirty="0" smtClean="0"/>
              <a:t> 	What </a:t>
            </a:r>
            <a:r>
              <a:rPr lang="en-US" sz="2940" dirty="0"/>
              <a:t>problems does this property cause, if </a:t>
            </a:r>
            <a:r>
              <a:rPr lang="en-US" sz="2940" dirty="0" smtClean="0"/>
              <a:t>	sulfur dioxide escapes </a:t>
            </a:r>
            <a:r>
              <a:rPr lang="en-US" sz="2940" dirty="0"/>
              <a:t>into the air from power </a:t>
            </a:r>
            <a:r>
              <a:rPr lang="en-US" sz="2940" dirty="0" smtClean="0"/>
              <a:t>	stations</a:t>
            </a:r>
            <a:r>
              <a:rPr lang="en-US" sz="2940" dirty="0"/>
              <a:t>?</a:t>
            </a:r>
          </a:p>
          <a:p>
            <a:pPr marL="457200" indent="-457200">
              <a:buClr>
                <a:srgbClr val="0070C0"/>
              </a:buClr>
              <a:buFont typeface="+mj-lt"/>
              <a:buAutoNum type="arabicPeriod"/>
              <a:tabLst>
                <a:tab pos="896938" algn="l"/>
                <a:tab pos="4300538" algn="l"/>
              </a:tabLst>
            </a:pPr>
            <a:r>
              <a:rPr lang="en-US" sz="2940" dirty="0" smtClean="0"/>
              <a:t>Sulfur </a:t>
            </a:r>
            <a:r>
              <a:rPr lang="en-US" sz="2940" dirty="0"/>
              <a:t>dioxide is a heavy gas. Do you think this </a:t>
            </a:r>
            <a:r>
              <a:rPr lang="en-US" sz="2940" dirty="0" smtClean="0"/>
              <a:t>contributes to </a:t>
            </a:r>
            <a:r>
              <a:rPr lang="en-US" sz="2940" dirty="0"/>
              <a:t>air pollution? Explain your answer.</a:t>
            </a:r>
          </a:p>
        </p:txBody>
      </p:sp>
      <p:sp>
        <p:nvSpPr>
          <p:cNvPr id="11" name="TextBox 10">
            <a:hlinkClick r:id="rId3" action="ppaction://hlinkfile"/>
          </p:cNvPr>
          <p:cNvSpPr txBox="1"/>
          <p:nvPr/>
        </p:nvSpPr>
        <p:spPr>
          <a:xfrm>
            <a:off x="8244408" y="3470001"/>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2" name="Oval 11"/>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0" name="Round Same Side Corner Rectangle 9">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231</a:t>
            </a:r>
            <a:endParaRPr lang="en-GB" sz="960"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172400" y="4221088"/>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458312942"/>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16.5 – Sulfuric Acid</a:t>
            </a:r>
            <a:endParaRPr lang="en-GB"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232</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4680520" cy="5509200"/>
          </a:xfrm>
          <a:prstGeom prst="rect">
            <a:avLst/>
          </a:prstGeom>
        </p:spPr>
        <p:txBody>
          <a:bodyPr wrap="square">
            <a:spAutoFit/>
          </a:bodyPr>
          <a:lstStyle/>
          <a:p>
            <a:pPr marL="361950" indent="-361950">
              <a:buClr>
                <a:srgbClr val="C00000"/>
              </a:buClr>
              <a:buSzPct val="80000"/>
            </a:pPr>
            <a:r>
              <a:rPr lang="en-US" sz="2200" b="1" dirty="0" smtClean="0">
                <a:solidFill>
                  <a:srgbClr val="C00000"/>
                </a:solidFill>
              </a:rPr>
              <a:t>Making </a:t>
            </a:r>
            <a:r>
              <a:rPr lang="en-US" sz="2200" b="1" dirty="0">
                <a:solidFill>
                  <a:srgbClr val="C00000"/>
                </a:solidFill>
              </a:rPr>
              <a:t>sulfuric acid by the Contact process</a:t>
            </a:r>
          </a:p>
          <a:p>
            <a:pPr marL="361950" indent="-361950">
              <a:buClr>
                <a:srgbClr val="C00000"/>
              </a:buClr>
              <a:buSzPct val="80000"/>
              <a:buFont typeface="Arial" panose="020B0604020202020204" pitchFamily="34" charset="0"/>
              <a:buChar char="►"/>
            </a:pPr>
            <a:r>
              <a:rPr lang="en-US" sz="2200" dirty="0"/>
              <a:t>More sulfuric acid is made than any other chemical! Most of it is </a:t>
            </a:r>
            <a:r>
              <a:rPr lang="en-US" sz="2200" dirty="0" smtClean="0"/>
              <a:t>made by </a:t>
            </a:r>
            <a:r>
              <a:rPr lang="en-US" sz="2200" dirty="0"/>
              <a:t>the Contact process. The raw materials are:</a:t>
            </a:r>
          </a:p>
          <a:p>
            <a:pPr marL="723900" indent="-361950">
              <a:buClr>
                <a:srgbClr val="C00000"/>
              </a:buClr>
              <a:buSzPct val="80000"/>
              <a:buFont typeface="Wingdings" panose="05000000000000000000" pitchFamily="2" charset="2"/>
              <a:buChar char="§"/>
            </a:pPr>
            <a:r>
              <a:rPr lang="en-US" sz="2200" b="1" dirty="0" smtClean="0">
                <a:solidFill>
                  <a:srgbClr val="FF0000"/>
                </a:solidFill>
              </a:rPr>
              <a:t>sulfur</a:t>
            </a:r>
            <a:r>
              <a:rPr lang="en-US" sz="2200" b="1" dirty="0">
                <a:solidFill>
                  <a:srgbClr val="FF0000"/>
                </a:solidFill>
              </a:rPr>
              <a:t>, air, and water</a:t>
            </a:r>
            <a:r>
              <a:rPr lang="en-US" sz="2200" dirty="0"/>
              <a:t> … or</a:t>
            </a:r>
          </a:p>
          <a:p>
            <a:pPr marL="723900" indent="-361950">
              <a:buClr>
                <a:srgbClr val="C00000"/>
              </a:buClr>
              <a:buSzPct val="80000"/>
              <a:buFont typeface="Wingdings" panose="05000000000000000000" pitchFamily="2" charset="2"/>
              <a:buChar char="§"/>
            </a:pPr>
            <a:r>
              <a:rPr lang="en-US" sz="2200" b="1" dirty="0" smtClean="0">
                <a:solidFill>
                  <a:srgbClr val="FF0000"/>
                </a:solidFill>
              </a:rPr>
              <a:t>sulfur </a:t>
            </a:r>
            <a:r>
              <a:rPr lang="en-US" sz="2200" b="1" dirty="0">
                <a:solidFill>
                  <a:srgbClr val="FF0000"/>
                </a:solidFill>
              </a:rPr>
              <a:t>dioxide, air, and </a:t>
            </a:r>
            <a:r>
              <a:rPr lang="en-US" sz="2200" b="1" dirty="0" smtClean="0">
                <a:solidFill>
                  <a:srgbClr val="FF0000"/>
                </a:solidFill>
              </a:rPr>
              <a:t>water</a:t>
            </a:r>
            <a:r>
              <a:rPr lang="en-US" sz="2200" dirty="0" smtClean="0"/>
              <a:t>.</a:t>
            </a:r>
            <a:br>
              <a:rPr lang="en-US" sz="2200" dirty="0" smtClean="0"/>
            </a:br>
            <a:r>
              <a:rPr lang="en-US" sz="2200" dirty="0" smtClean="0"/>
              <a:t>The </a:t>
            </a:r>
            <a:r>
              <a:rPr lang="en-US" sz="2200" dirty="0"/>
              <a:t>sulfur dioxide is obtained when sulfide ores, such as lead </a:t>
            </a:r>
            <a:r>
              <a:rPr lang="en-US" sz="2200" dirty="0" smtClean="0"/>
              <a:t>and zinc </a:t>
            </a:r>
            <a:r>
              <a:rPr lang="en-US" sz="2200" dirty="0"/>
              <a:t>ores, are roasted in air to extract the metal from them.</a:t>
            </a:r>
          </a:p>
          <a:p>
            <a:pPr marL="361950" indent="-361950">
              <a:buClr>
                <a:srgbClr val="C00000"/>
              </a:buClr>
              <a:buSzPct val="80000"/>
              <a:buFont typeface="Arial" panose="020B0604020202020204" pitchFamily="34" charset="0"/>
              <a:buChar char="►"/>
            </a:pPr>
            <a:r>
              <a:rPr lang="en-US" sz="2200" dirty="0"/>
              <a:t>Starting with sulfur, the steps in the Contact process are:</a:t>
            </a:r>
          </a:p>
        </p:txBody>
      </p:sp>
      <p:sp>
        <p:nvSpPr>
          <p:cNvPr id="4" name="Rectangle 3"/>
          <p:cNvSpPr/>
          <p:nvPr/>
        </p:nvSpPr>
        <p:spPr>
          <a:xfrm>
            <a:off x="4860032" y="1196752"/>
            <a:ext cx="3816424" cy="32890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700" b="1" dirty="0" smtClean="0">
                <a:solidFill>
                  <a:schemeClr val="tx1"/>
                </a:solidFill>
                <a:latin typeface="Arial" panose="020B0604020202020204" pitchFamily="34" charset="0"/>
                <a:cs typeface="Arial" panose="020B0604020202020204" pitchFamily="34" charset="0"/>
              </a:rPr>
              <a:t>sulfur</a:t>
            </a:r>
            <a:endParaRPr lang="en-GB" sz="1700" b="1" dirty="0">
              <a:solidFill>
                <a:schemeClr val="tx1"/>
              </a:solidFill>
              <a:latin typeface="Arial" panose="020B0604020202020204" pitchFamily="34" charset="0"/>
              <a:cs typeface="Arial" panose="020B0604020202020204" pitchFamily="34" charset="0"/>
            </a:endParaRPr>
          </a:p>
        </p:txBody>
      </p:sp>
      <p:sp>
        <p:nvSpPr>
          <p:cNvPr id="8" name="Rectangle 7"/>
          <p:cNvSpPr/>
          <p:nvPr/>
        </p:nvSpPr>
        <p:spPr>
          <a:xfrm>
            <a:off x="4860032" y="2060700"/>
            <a:ext cx="3816424" cy="57621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700" b="1" dirty="0">
                <a:solidFill>
                  <a:schemeClr val="tx1"/>
                </a:solidFill>
                <a:latin typeface="Arial" panose="020B0604020202020204" pitchFamily="34" charset="0"/>
                <a:cs typeface="Arial" panose="020B0604020202020204" pitchFamily="34" charset="0"/>
              </a:rPr>
              <a:t>sulfur dioxide, SO</a:t>
            </a:r>
            <a:r>
              <a:rPr lang="en-GB" sz="1700" b="1" baseline="-25000" dirty="0">
                <a:solidFill>
                  <a:schemeClr val="tx1"/>
                </a:solidFill>
                <a:latin typeface="Arial" panose="020B0604020202020204" pitchFamily="34" charset="0"/>
                <a:cs typeface="Arial" panose="020B0604020202020204" pitchFamily="34" charset="0"/>
              </a:rPr>
              <a:t>2</a:t>
            </a:r>
          </a:p>
          <a:p>
            <a:pPr algn="ctr"/>
            <a:r>
              <a:rPr lang="en-GB" sz="1700" dirty="0">
                <a:solidFill>
                  <a:schemeClr val="tx1"/>
                </a:solidFill>
                <a:latin typeface="Arial" panose="020B0604020202020204" pitchFamily="34" charset="0"/>
                <a:cs typeface="Arial" panose="020B0604020202020204" pitchFamily="34" charset="0"/>
              </a:rPr>
              <a:t>S (</a:t>
            </a:r>
            <a:r>
              <a:rPr lang="en-GB" sz="1700" i="1" dirty="0">
                <a:solidFill>
                  <a:schemeClr val="tx1"/>
                </a:solidFill>
                <a:latin typeface="Arial" panose="020B0604020202020204" pitchFamily="34" charset="0"/>
                <a:cs typeface="Arial" panose="020B0604020202020204" pitchFamily="34" charset="0"/>
              </a:rPr>
              <a:t>s</a:t>
            </a:r>
            <a:r>
              <a:rPr lang="en-GB" sz="1700" dirty="0">
                <a:solidFill>
                  <a:schemeClr val="tx1"/>
                </a:solidFill>
                <a:latin typeface="Arial" panose="020B0604020202020204" pitchFamily="34" charset="0"/>
                <a:cs typeface="Arial" panose="020B0604020202020204" pitchFamily="34" charset="0"/>
              </a:rPr>
              <a:t>) </a:t>
            </a:r>
            <a:r>
              <a:rPr lang="en-GB" sz="1700" dirty="0" smtClean="0">
                <a:solidFill>
                  <a:schemeClr val="tx1"/>
                </a:solidFill>
                <a:latin typeface="Arial" panose="020B0604020202020204" pitchFamily="34" charset="0"/>
                <a:cs typeface="Arial" panose="020B0604020202020204" pitchFamily="34" charset="0"/>
              </a:rPr>
              <a:t>+ </a:t>
            </a:r>
            <a:r>
              <a:rPr lang="en-GB" sz="1700" dirty="0">
                <a:solidFill>
                  <a:schemeClr val="tx1"/>
                </a:solidFill>
                <a:latin typeface="Arial" panose="020B0604020202020204" pitchFamily="34" charset="0"/>
                <a:cs typeface="Arial" panose="020B0604020202020204" pitchFamily="34" charset="0"/>
              </a:rPr>
              <a:t>O</a:t>
            </a:r>
            <a:r>
              <a:rPr lang="en-GB" sz="1700" baseline="-25000" dirty="0">
                <a:solidFill>
                  <a:schemeClr val="tx1"/>
                </a:solidFill>
                <a:latin typeface="Arial" panose="020B0604020202020204" pitchFamily="34" charset="0"/>
                <a:cs typeface="Arial" panose="020B0604020202020204" pitchFamily="34" charset="0"/>
              </a:rPr>
              <a:t>2</a:t>
            </a:r>
            <a:r>
              <a:rPr lang="en-GB" sz="1700" dirty="0">
                <a:solidFill>
                  <a:schemeClr val="tx1"/>
                </a:solidFill>
                <a:latin typeface="Arial" panose="020B0604020202020204" pitchFamily="34" charset="0"/>
                <a:cs typeface="Arial" panose="020B0604020202020204" pitchFamily="34" charset="0"/>
              </a:rPr>
              <a:t> (</a:t>
            </a:r>
            <a:r>
              <a:rPr lang="en-GB" sz="1700" i="1" dirty="0">
                <a:solidFill>
                  <a:schemeClr val="tx1"/>
                </a:solidFill>
                <a:latin typeface="Arial" panose="020B0604020202020204" pitchFamily="34" charset="0"/>
                <a:cs typeface="Arial" panose="020B0604020202020204" pitchFamily="34" charset="0"/>
              </a:rPr>
              <a:t>g</a:t>
            </a:r>
            <a:r>
              <a:rPr lang="en-GB" sz="1700" dirty="0">
                <a:solidFill>
                  <a:schemeClr val="tx1"/>
                </a:solidFill>
                <a:latin typeface="Arial" panose="020B0604020202020204" pitchFamily="34" charset="0"/>
                <a:cs typeface="Arial" panose="020B0604020202020204" pitchFamily="34" charset="0"/>
              </a:rPr>
              <a:t>) </a:t>
            </a:r>
            <a:r>
              <a:rPr lang="en-GB" sz="1700" dirty="0" smtClean="0">
                <a:solidFill>
                  <a:schemeClr val="tx1"/>
                </a:solidFill>
                <a:latin typeface="Arial" panose="020B0604020202020204" pitchFamily="34" charset="0"/>
                <a:cs typeface="Arial" panose="020B0604020202020204" pitchFamily="34" charset="0"/>
              </a:rPr>
              <a:t>→ SO</a:t>
            </a:r>
            <a:r>
              <a:rPr lang="en-GB" sz="1700" baseline="-25000" dirty="0" smtClean="0">
                <a:solidFill>
                  <a:schemeClr val="tx1"/>
                </a:solidFill>
                <a:latin typeface="Arial" panose="020B0604020202020204" pitchFamily="34" charset="0"/>
                <a:cs typeface="Arial" panose="020B0604020202020204" pitchFamily="34" charset="0"/>
              </a:rPr>
              <a:t>2</a:t>
            </a:r>
            <a:r>
              <a:rPr lang="en-GB" sz="1700" dirty="0" smtClean="0">
                <a:solidFill>
                  <a:schemeClr val="tx1"/>
                </a:solidFill>
                <a:latin typeface="Arial" panose="020B0604020202020204" pitchFamily="34" charset="0"/>
                <a:cs typeface="Arial" panose="020B0604020202020204" pitchFamily="34" charset="0"/>
              </a:rPr>
              <a:t> </a:t>
            </a:r>
            <a:r>
              <a:rPr lang="en-GB" sz="1700" dirty="0">
                <a:solidFill>
                  <a:schemeClr val="tx1"/>
                </a:solidFill>
                <a:latin typeface="Arial" panose="020B0604020202020204" pitchFamily="34" charset="0"/>
                <a:cs typeface="Arial" panose="020B0604020202020204" pitchFamily="34" charset="0"/>
              </a:rPr>
              <a:t>(g)</a:t>
            </a:r>
          </a:p>
        </p:txBody>
      </p:sp>
      <p:sp>
        <p:nvSpPr>
          <p:cNvPr id="10" name="Rectangle 9"/>
          <p:cNvSpPr/>
          <p:nvPr/>
        </p:nvSpPr>
        <p:spPr>
          <a:xfrm>
            <a:off x="4860032" y="3933056"/>
            <a:ext cx="3816424" cy="51817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700" b="1" dirty="0">
                <a:solidFill>
                  <a:schemeClr val="tx1"/>
                </a:solidFill>
                <a:latin typeface="Arial" panose="020B0604020202020204" pitchFamily="34" charset="0"/>
                <a:cs typeface="Arial" panose="020B0604020202020204" pitchFamily="34" charset="0"/>
              </a:rPr>
              <a:t>sulfur trioxide, SO</a:t>
            </a:r>
            <a:r>
              <a:rPr lang="de-DE" sz="1700" b="1" baseline="-25000" dirty="0">
                <a:solidFill>
                  <a:schemeClr val="tx1"/>
                </a:solidFill>
                <a:latin typeface="Arial" panose="020B0604020202020204" pitchFamily="34" charset="0"/>
                <a:cs typeface="Arial" panose="020B0604020202020204" pitchFamily="34" charset="0"/>
              </a:rPr>
              <a:t>3</a:t>
            </a:r>
          </a:p>
          <a:p>
            <a:pPr algn="ctr"/>
            <a:r>
              <a:rPr lang="de-DE" sz="1700" dirty="0">
                <a:solidFill>
                  <a:schemeClr val="tx1"/>
                </a:solidFill>
                <a:latin typeface="Arial" panose="020B0604020202020204" pitchFamily="34" charset="0"/>
                <a:cs typeface="Arial" panose="020B0604020202020204" pitchFamily="34" charset="0"/>
              </a:rPr>
              <a:t>2SO</a:t>
            </a:r>
            <a:r>
              <a:rPr lang="de-DE" sz="1700" baseline="-25000" dirty="0">
                <a:solidFill>
                  <a:schemeClr val="tx1"/>
                </a:solidFill>
                <a:latin typeface="Arial" panose="020B0604020202020204" pitchFamily="34" charset="0"/>
                <a:cs typeface="Arial" panose="020B0604020202020204" pitchFamily="34" charset="0"/>
              </a:rPr>
              <a:t>2</a:t>
            </a:r>
            <a:r>
              <a:rPr lang="de-DE" sz="1700" dirty="0">
                <a:solidFill>
                  <a:schemeClr val="tx1"/>
                </a:solidFill>
                <a:latin typeface="Arial" panose="020B0604020202020204" pitchFamily="34" charset="0"/>
                <a:cs typeface="Arial" panose="020B0604020202020204" pitchFamily="34" charset="0"/>
              </a:rPr>
              <a:t> (</a:t>
            </a:r>
            <a:r>
              <a:rPr lang="de-DE" sz="1700" i="1" dirty="0">
                <a:solidFill>
                  <a:schemeClr val="tx1"/>
                </a:solidFill>
                <a:latin typeface="Arial" panose="020B0604020202020204" pitchFamily="34" charset="0"/>
                <a:cs typeface="Arial" panose="020B0604020202020204" pitchFamily="34" charset="0"/>
              </a:rPr>
              <a:t>g</a:t>
            </a:r>
            <a:r>
              <a:rPr lang="de-DE" sz="1700" dirty="0">
                <a:solidFill>
                  <a:schemeClr val="tx1"/>
                </a:solidFill>
                <a:latin typeface="Arial" panose="020B0604020202020204" pitchFamily="34" charset="0"/>
                <a:cs typeface="Arial" panose="020B0604020202020204" pitchFamily="34" charset="0"/>
              </a:rPr>
              <a:t>) </a:t>
            </a:r>
            <a:r>
              <a:rPr lang="de-DE" sz="1700" dirty="0" smtClean="0">
                <a:solidFill>
                  <a:schemeClr val="tx1"/>
                </a:solidFill>
                <a:latin typeface="Arial" panose="020B0604020202020204" pitchFamily="34" charset="0"/>
                <a:cs typeface="Arial" panose="020B0604020202020204" pitchFamily="34" charset="0"/>
              </a:rPr>
              <a:t>+ </a:t>
            </a:r>
            <a:r>
              <a:rPr lang="de-DE" sz="1700" dirty="0">
                <a:solidFill>
                  <a:schemeClr val="tx1"/>
                </a:solidFill>
                <a:latin typeface="Arial" panose="020B0604020202020204" pitchFamily="34" charset="0"/>
                <a:cs typeface="Arial" panose="020B0604020202020204" pitchFamily="34" charset="0"/>
              </a:rPr>
              <a:t>O</a:t>
            </a:r>
            <a:r>
              <a:rPr lang="de-DE" sz="1700" baseline="-25000" dirty="0">
                <a:solidFill>
                  <a:schemeClr val="tx1"/>
                </a:solidFill>
                <a:latin typeface="Arial" panose="020B0604020202020204" pitchFamily="34" charset="0"/>
                <a:cs typeface="Arial" panose="020B0604020202020204" pitchFamily="34" charset="0"/>
              </a:rPr>
              <a:t>2</a:t>
            </a:r>
            <a:r>
              <a:rPr lang="de-DE" sz="1700" dirty="0">
                <a:solidFill>
                  <a:schemeClr val="tx1"/>
                </a:solidFill>
                <a:latin typeface="Arial" panose="020B0604020202020204" pitchFamily="34" charset="0"/>
                <a:cs typeface="Arial" panose="020B0604020202020204" pitchFamily="34" charset="0"/>
              </a:rPr>
              <a:t> (</a:t>
            </a:r>
            <a:r>
              <a:rPr lang="de-DE" sz="1700" i="1" dirty="0">
                <a:solidFill>
                  <a:schemeClr val="tx1"/>
                </a:solidFill>
                <a:latin typeface="Arial" panose="020B0604020202020204" pitchFamily="34" charset="0"/>
                <a:cs typeface="Arial" panose="020B0604020202020204" pitchFamily="34" charset="0"/>
              </a:rPr>
              <a:t>g</a:t>
            </a:r>
            <a:r>
              <a:rPr lang="de-DE" sz="1700" dirty="0">
                <a:solidFill>
                  <a:schemeClr val="tx1"/>
                </a:solidFill>
                <a:latin typeface="Arial" panose="020B0604020202020204" pitchFamily="34" charset="0"/>
                <a:cs typeface="Arial" panose="020B0604020202020204" pitchFamily="34" charset="0"/>
              </a:rPr>
              <a:t>) </a:t>
            </a:r>
            <a:r>
              <a:rPr lang="en-GB" sz="1700" dirty="0">
                <a:solidFill>
                  <a:schemeClr val="tx1"/>
                </a:solidFill>
                <a:latin typeface="Arial" panose="020B0604020202020204" pitchFamily="34" charset="0"/>
                <a:cs typeface="Arial" panose="020B0604020202020204" pitchFamily="34" charset="0"/>
              </a:rPr>
              <a:t>→ </a:t>
            </a:r>
            <a:r>
              <a:rPr lang="en-GB" sz="1700" dirty="0" smtClean="0">
                <a:solidFill>
                  <a:schemeClr val="tx1"/>
                </a:solidFill>
                <a:latin typeface="Arial" panose="020B0604020202020204" pitchFamily="34" charset="0"/>
                <a:cs typeface="Arial" panose="020B0604020202020204" pitchFamily="34" charset="0"/>
              </a:rPr>
              <a:t> </a:t>
            </a:r>
            <a:r>
              <a:rPr lang="de-DE" sz="1700" dirty="0" smtClean="0">
                <a:solidFill>
                  <a:schemeClr val="tx1"/>
                </a:solidFill>
                <a:latin typeface="Arial" panose="020B0604020202020204" pitchFamily="34" charset="0"/>
                <a:cs typeface="Arial" panose="020B0604020202020204" pitchFamily="34" charset="0"/>
              </a:rPr>
              <a:t>2SO</a:t>
            </a:r>
            <a:r>
              <a:rPr lang="de-DE" sz="1700" baseline="-25000" dirty="0" smtClean="0">
                <a:solidFill>
                  <a:schemeClr val="tx1"/>
                </a:solidFill>
                <a:latin typeface="Arial" panose="020B0604020202020204" pitchFamily="34" charset="0"/>
                <a:cs typeface="Arial" panose="020B0604020202020204" pitchFamily="34" charset="0"/>
              </a:rPr>
              <a:t>3</a:t>
            </a:r>
            <a:r>
              <a:rPr lang="de-DE" sz="1700" dirty="0" smtClean="0">
                <a:solidFill>
                  <a:schemeClr val="tx1"/>
                </a:solidFill>
                <a:latin typeface="Arial" panose="020B0604020202020204" pitchFamily="34" charset="0"/>
                <a:cs typeface="Arial" panose="020B0604020202020204" pitchFamily="34" charset="0"/>
              </a:rPr>
              <a:t> </a:t>
            </a:r>
            <a:r>
              <a:rPr lang="de-DE" sz="1700" dirty="0">
                <a:solidFill>
                  <a:schemeClr val="tx1"/>
                </a:solidFill>
                <a:latin typeface="Arial" panose="020B0604020202020204" pitchFamily="34" charset="0"/>
                <a:cs typeface="Arial" panose="020B0604020202020204" pitchFamily="34" charset="0"/>
              </a:rPr>
              <a:t>(</a:t>
            </a:r>
            <a:r>
              <a:rPr lang="de-DE" sz="1700" i="1" dirty="0">
                <a:solidFill>
                  <a:schemeClr val="tx1"/>
                </a:solidFill>
                <a:latin typeface="Arial" panose="020B0604020202020204" pitchFamily="34" charset="0"/>
                <a:cs typeface="Arial" panose="020B0604020202020204" pitchFamily="34" charset="0"/>
              </a:rPr>
              <a:t>g</a:t>
            </a:r>
            <a:r>
              <a:rPr lang="de-DE" sz="1700" dirty="0">
                <a:solidFill>
                  <a:schemeClr val="tx1"/>
                </a:solidFill>
                <a:latin typeface="Arial" panose="020B0604020202020204" pitchFamily="34" charset="0"/>
                <a:cs typeface="Arial" panose="020B0604020202020204" pitchFamily="34" charset="0"/>
              </a:rPr>
              <a:t>)</a:t>
            </a:r>
            <a:endParaRPr lang="en-GB" sz="1700" dirty="0">
              <a:solidFill>
                <a:schemeClr val="tx1"/>
              </a:solidFill>
              <a:latin typeface="Arial" panose="020B0604020202020204" pitchFamily="34" charset="0"/>
              <a:cs typeface="Arial" panose="020B0604020202020204" pitchFamily="34" charset="0"/>
            </a:endParaRPr>
          </a:p>
        </p:txBody>
      </p:sp>
      <p:sp>
        <p:nvSpPr>
          <p:cNvPr id="11" name="Rectangle 10"/>
          <p:cNvSpPr/>
          <p:nvPr/>
        </p:nvSpPr>
        <p:spPr>
          <a:xfrm>
            <a:off x="4860032" y="5085184"/>
            <a:ext cx="3816424" cy="49080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tx1"/>
                </a:solidFill>
                <a:latin typeface="Arial" panose="020B0604020202020204" pitchFamily="34" charset="0"/>
                <a:cs typeface="Arial" panose="020B0604020202020204" pitchFamily="34" charset="0"/>
              </a:rPr>
              <a:t>thick fuming liquid called oleum</a:t>
            </a:r>
            <a:endParaRPr lang="en-GB" sz="1700" dirty="0">
              <a:solidFill>
                <a:schemeClr val="tx1"/>
              </a:solidFill>
              <a:latin typeface="Arial" panose="020B0604020202020204" pitchFamily="34" charset="0"/>
              <a:cs typeface="Arial" panose="020B0604020202020204" pitchFamily="34" charset="0"/>
            </a:endParaRPr>
          </a:p>
        </p:txBody>
      </p:sp>
      <p:sp>
        <p:nvSpPr>
          <p:cNvPr id="12" name="Rectangle 11"/>
          <p:cNvSpPr/>
          <p:nvPr/>
        </p:nvSpPr>
        <p:spPr>
          <a:xfrm>
            <a:off x="4860032" y="5960878"/>
            <a:ext cx="3816424" cy="670407"/>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700" b="1" dirty="0">
                <a:solidFill>
                  <a:schemeClr val="tx1"/>
                </a:solidFill>
                <a:latin typeface="Arial" panose="020B0604020202020204" pitchFamily="34" charset="0"/>
                <a:cs typeface="Arial" panose="020B0604020202020204" pitchFamily="34" charset="0"/>
              </a:rPr>
              <a:t>concentrated sulfuric acid, H</a:t>
            </a:r>
            <a:r>
              <a:rPr lang="en-GB" sz="1700" b="1" baseline="-25000" dirty="0">
                <a:solidFill>
                  <a:schemeClr val="tx1"/>
                </a:solidFill>
                <a:latin typeface="Arial" panose="020B0604020202020204" pitchFamily="34" charset="0"/>
                <a:cs typeface="Arial" panose="020B0604020202020204" pitchFamily="34" charset="0"/>
              </a:rPr>
              <a:t>2</a:t>
            </a:r>
            <a:r>
              <a:rPr lang="en-GB" sz="1700" b="1" dirty="0">
                <a:solidFill>
                  <a:schemeClr val="tx1"/>
                </a:solidFill>
                <a:latin typeface="Arial" panose="020B0604020202020204" pitchFamily="34" charset="0"/>
                <a:cs typeface="Arial" panose="020B0604020202020204" pitchFamily="34" charset="0"/>
              </a:rPr>
              <a:t>SO</a:t>
            </a:r>
            <a:r>
              <a:rPr lang="en-GB" sz="1700" b="1" baseline="-25000" dirty="0">
                <a:solidFill>
                  <a:schemeClr val="tx1"/>
                </a:solidFill>
                <a:latin typeface="Arial" panose="020B0604020202020204" pitchFamily="34" charset="0"/>
                <a:cs typeface="Arial" panose="020B0604020202020204" pitchFamily="34" charset="0"/>
              </a:rPr>
              <a:t>4</a:t>
            </a:r>
          </a:p>
          <a:p>
            <a:pPr algn="ctr"/>
            <a:r>
              <a:rPr lang="en-GB" sz="1700" dirty="0">
                <a:solidFill>
                  <a:schemeClr val="tx1"/>
                </a:solidFill>
                <a:latin typeface="Arial" panose="020B0604020202020204" pitchFamily="34" charset="0"/>
                <a:cs typeface="Arial" panose="020B0604020202020204" pitchFamily="34" charset="0"/>
              </a:rPr>
              <a:t>H</a:t>
            </a:r>
            <a:r>
              <a:rPr lang="en-GB" sz="1700" baseline="-25000" dirty="0">
                <a:solidFill>
                  <a:schemeClr val="tx1"/>
                </a:solidFill>
                <a:latin typeface="Arial" panose="020B0604020202020204" pitchFamily="34" charset="0"/>
                <a:cs typeface="Arial" panose="020B0604020202020204" pitchFamily="34" charset="0"/>
              </a:rPr>
              <a:t>2</a:t>
            </a:r>
            <a:r>
              <a:rPr lang="en-GB" sz="1700" dirty="0">
                <a:solidFill>
                  <a:schemeClr val="tx1"/>
                </a:solidFill>
                <a:latin typeface="Arial" panose="020B0604020202020204" pitchFamily="34" charset="0"/>
                <a:cs typeface="Arial" panose="020B0604020202020204" pitchFamily="34" charset="0"/>
              </a:rPr>
              <a:t>O (</a:t>
            </a:r>
            <a:r>
              <a:rPr lang="en-GB" sz="1700" i="1" dirty="0">
                <a:solidFill>
                  <a:schemeClr val="tx1"/>
                </a:solidFill>
                <a:latin typeface="Arial" panose="020B0604020202020204" pitchFamily="34" charset="0"/>
                <a:cs typeface="Arial" panose="020B0604020202020204" pitchFamily="34" charset="0"/>
              </a:rPr>
              <a:t>l</a:t>
            </a:r>
            <a:r>
              <a:rPr lang="en-GB" sz="1700" dirty="0">
                <a:solidFill>
                  <a:schemeClr val="tx1"/>
                </a:solidFill>
                <a:latin typeface="Arial" panose="020B0604020202020204" pitchFamily="34" charset="0"/>
                <a:cs typeface="Arial" panose="020B0604020202020204" pitchFamily="34" charset="0"/>
              </a:rPr>
              <a:t>) </a:t>
            </a:r>
            <a:r>
              <a:rPr lang="en-GB" sz="1700" dirty="0" smtClean="0">
                <a:solidFill>
                  <a:schemeClr val="tx1"/>
                </a:solidFill>
                <a:latin typeface="Arial" panose="020B0604020202020204" pitchFamily="34" charset="0"/>
                <a:cs typeface="Arial" panose="020B0604020202020204" pitchFamily="34" charset="0"/>
              </a:rPr>
              <a:t>+ </a:t>
            </a:r>
            <a:r>
              <a:rPr lang="en-GB" sz="1700" dirty="0">
                <a:solidFill>
                  <a:schemeClr val="tx1"/>
                </a:solidFill>
                <a:latin typeface="Arial" panose="020B0604020202020204" pitchFamily="34" charset="0"/>
                <a:cs typeface="Arial" panose="020B0604020202020204" pitchFamily="34" charset="0"/>
              </a:rPr>
              <a:t>SO</a:t>
            </a:r>
            <a:r>
              <a:rPr lang="en-GB" sz="1700" baseline="-25000" dirty="0">
                <a:solidFill>
                  <a:schemeClr val="tx1"/>
                </a:solidFill>
                <a:latin typeface="Arial" panose="020B0604020202020204" pitchFamily="34" charset="0"/>
                <a:cs typeface="Arial" panose="020B0604020202020204" pitchFamily="34" charset="0"/>
              </a:rPr>
              <a:t>3</a:t>
            </a:r>
            <a:r>
              <a:rPr lang="en-GB" sz="1700" dirty="0">
                <a:solidFill>
                  <a:schemeClr val="tx1"/>
                </a:solidFill>
                <a:latin typeface="Arial" panose="020B0604020202020204" pitchFamily="34" charset="0"/>
                <a:cs typeface="Arial" panose="020B0604020202020204" pitchFamily="34" charset="0"/>
              </a:rPr>
              <a:t> (</a:t>
            </a:r>
            <a:r>
              <a:rPr lang="en-GB" sz="1700" i="1" dirty="0">
                <a:solidFill>
                  <a:schemeClr val="tx1"/>
                </a:solidFill>
                <a:latin typeface="Arial" panose="020B0604020202020204" pitchFamily="34" charset="0"/>
                <a:cs typeface="Arial" panose="020B0604020202020204" pitchFamily="34" charset="0"/>
              </a:rPr>
              <a:t>g</a:t>
            </a:r>
            <a:r>
              <a:rPr lang="en-GB" sz="1700" dirty="0">
                <a:solidFill>
                  <a:schemeClr val="tx1"/>
                </a:solidFill>
                <a:latin typeface="Arial" panose="020B0604020202020204" pitchFamily="34" charset="0"/>
                <a:cs typeface="Arial" panose="020B0604020202020204" pitchFamily="34" charset="0"/>
              </a:rPr>
              <a:t>) → </a:t>
            </a:r>
            <a:r>
              <a:rPr lang="en-GB" sz="1700" dirty="0" smtClean="0">
                <a:solidFill>
                  <a:schemeClr val="tx1"/>
                </a:solidFill>
                <a:latin typeface="Arial" panose="020B0604020202020204" pitchFamily="34" charset="0"/>
                <a:cs typeface="Arial" panose="020B0604020202020204" pitchFamily="34" charset="0"/>
              </a:rPr>
              <a:t>H</a:t>
            </a:r>
            <a:r>
              <a:rPr lang="en-GB" sz="1700" baseline="-25000" dirty="0" smtClean="0">
                <a:solidFill>
                  <a:schemeClr val="tx1"/>
                </a:solidFill>
                <a:latin typeface="Arial" panose="020B0604020202020204" pitchFamily="34" charset="0"/>
                <a:cs typeface="Arial" panose="020B0604020202020204" pitchFamily="34" charset="0"/>
              </a:rPr>
              <a:t>2</a:t>
            </a:r>
            <a:r>
              <a:rPr lang="en-GB" sz="1700" dirty="0" smtClean="0">
                <a:solidFill>
                  <a:schemeClr val="tx1"/>
                </a:solidFill>
                <a:latin typeface="Arial" panose="020B0604020202020204" pitchFamily="34" charset="0"/>
                <a:cs typeface="Arial" panose="020B0604020202020204" pitchFamily="34" charset="0"/>
              </a:rPr>
              <a:t>SO</a:t>
            </a:r>
            <a:r>
              <a:rPr lang="en-GB" sz="1700" baseline="-25000" dirty="0" smtClean="0">
                <a:solidFill>
                  <a:schemeClr val="tx1"/>
                </a:solidFill>
                <a:latin typeface="Arial" panose="020B0604020202020204" pitchFamily="34" charset="0"/>
                <a:cs typeface="Arial" panose="020B0604020202020204" pitchFamily="34" charset="0"/>
              </a:rPr>
              <a:t>4</a:t>
            </a:r>
            <a:r>
              <a:rPr lang="en-GB" sz="1700" dirty="0" smtClean="0">
                <a:solidFill>
                  <a:schemeClr val="tx1"/>
                </a:solidFill>
                <a:latin typeface="Arial" panose="020B0604020202020204" pitchFamily="34" charset="0"/>
                <a:cs typeface="Arial" panose="020B0604020202020204" pitchFamily="34" charset="0"/>
              </a:rPr>
              <a:t> </a:t>
            </a:r>
            <a:r>
              <a:rPr lang="en-GB" sz="1700" dirty="0">
                <a:solidFill>
                  <a:schemeClr val="tx1"/>
                </a:solidFill>
                <a:latin typeface="Arial" panose="020B0604020202020204" pitchFamily="34" charset="0"/>
                <a:cs typeface="Arial" panose="020B0604020202020204" pitchFamily="34" charset="0"/>
              </a:rPr>
              <a:t>(</a:t>
            </a:r>
            <a:r>
              <a:rPr lang="en-GB" sz="1700" i="1" dirty="0" smtClean="0">
                <a:solidFill>
                  <a:schemeClr val="tx1"/>
                </a:solidFill>
                <a:latin typeface="Arial" panose="020B0604020202020204" pitchFamily="34" charset="0"/>
                <a:cs typeface="Arial" panose="020B0604020202020204" pitchFamily="34" charset="0"/>
              </a:rPr>
              <a:t>l</a:t>
            </a:r>
            <a:r>
              <a:rPr lang="en-GB" sz="1700" dirty="0" smtClean="0">
                <a:solidFill>
                  <a:schemeClr val="tx1"/>
                </a:solidFill>
                <a:latin typeface="Arial" panose="020B0604020202020204" pitchFamily="34" charset="0"/>
                <a:cs typeface="Arial" panose="020B0604020202020204" pitchFamily="34" charset="0"/>
              </a:rPr>
              <a:t>)</a:t>
            </a:r>
            <a:endParaRPr lang="en-GB" sz="1700" dirty="0">
              <a:solidFill>
                <a:schemeClr val="tx1"/>
              </a:solidFill>
              <a:latin typeface="Arial" panose="020B0604020202020204" pitchFamily="34" charset="0"/>
              <a:cs typeface="Arial" panose="020B0604020202020204" pitchFamily="34" charset="0"/>
            </a:endParaRPr>
          </a:p>
        </p:txBody>
      </p:sp>
      <p:sp>
        <p:nvSpPr>
          <p:cNvPr id="5" name="TextBox 4"/>
          <p:cNvSpPr txBox="1"/>
          <p:nvPr/>
        </p:nvSpPr>
        <p:spPr>
          <a:xfrm>
            <a:off x="6156176" y="1628800"/>
            <a:ext cx="2736304" cy="4316566"/>
          </a:xfrm>
          <a:prstGeom prst="rect">
            <a:avLst/>
          </a:prstGeom>
          <a:noFill/>
        </p:spPr>
        <p:txBody>
          <a:bodyPr wrap="square" rtlCol="0">
            <a:spAutoFit/>
          </a:bodyPr>
          <a:lstStyle/>
          <a:p>
            <a:pPr marL="276225" indent="-276225">
              <a:buFont typeface="+mj-lt"/>
              <a:buAutoNum type="arabicPeriod"/>
            </a:pPr>
            <a:r>
              <a:rPr lang="en-GB" sz="1500" dirty="0" smtClean="0"/>
              <a:t>burned </a:t>
            </a:r>
            <a:r>
              <a:rPr lang="en-GB" sz="1500" dirty="0"/>
              <a:t>in </a:t>
            </a:r>
            <a:r>
              <a:rPr lang="en-GB" sz="1500" b="1" dirty="0" smtClean="0"/>
              <a:t>air</a:t>
            </a:r>
            <a:br>
              <a:rPr lang="en-GB" sz="1500" b="1" dirty="0" smtClean="0"/>
            </a:br>
            <a:r>
              <a:rPr lang="en-GB" sz="2400" b="1" dirty="0" smtClean="0"/>
              <a:t/>
            </a:r>
            <a:br>
              <a:rPr lang="en-GB" sz="2400" b="1" dirty="0" smtClean="0"/>
            </a:br>
            <a:r>
              <a:rPr lang="en-GB" sz="1500" b="1" dirty="0" smtClean="0"/>
              <a:t/>
            </a:r>
            <a:br>
              <a:rPr lang="en-GB" sz="1500" b="1" dirty="0" smtClean="0"/>
            </a:br>
            <a:endParaRPr lang="en-GB" sz="1500" b="1" dirty="0" smtClean="0"/>
          </a:p>
          <a:p>
            <a:pPr marL="276225" indent="-276225">
              <a:buFont typeface="+mj-lt"/>
              <a:buAutoNum type="arabicPeriod"/>
            </a:pPr>
            <a:r>
              <a:rPr lang="en-US" sz="1500" dirty="0" smtClean="0"/>
              <a:t>mixed </a:t>
            </a:r>
            <a:r>
              <a:rPr lang="en-US" sz="1500" dirty="0"/>
              <a:t>with more air</a:t>
            </a:r>
          </a:p>
          <a:p>
            <a:pPr marL="276225" indent="-276225">
              <a:buFont typeface="+mj-lt"/>
              <a:buAutoNum type="arabicPeriod"/>
            </a:pPr>
            <a:r>
              <a:rPr lang="en-US" sz="1500" dirty="0" smtClean="0"/>
              <a:t>passed </a:t>
            </a:r>
            <a:r>
              <a:rPr lang="en-US" sz="1500" dirty="0"/>
              <a:t>over four separate beds </a:t>
            </a:r>
            <a:r>
              <a:rPr lang="en-US" sz="1500" dirty="0" smtClean="0"/>
              <a:t>of catalyst </a:t>
            </a:r>
            <a:r>
              <a:rPr lang="en-US" sz="1500" dirty="0"/>
              <a:t>(pellets of vanadium(V) </a:t>
            </a:r>
            <a:r>
              <a:rPr lang="en-US" sz="1500" dirty="0" smtClean="0"/>
              <a:t>oxide) at </a:t>
            </a:r>
            <a:r>
              <a:rPr lang="en-US" sz="1500" dirty="0"/>
              <a:t>450 °</a:t>
            </a:r>
            <a:r>
              <a:rPr lang="en-US" sz="1500" dirty="0" smtClean="0"/>
              <a:t>C</a:t>
            </a:r>
            <a:br>
              <a:rPr lang="en-US" sz="1500" dirty="0" smtClean="0"/>
            </a:br>
            <a:r>
              <a:rPr lang="en-US" sz="1500" dirty="0" smtClean="0"/>
              <a:t/>
            </a:r>
            <a:br>
              <a:rPr lang="en-US" sz="1500" dirty="0" smtClean="0"/>
            </a:br>
            <a:r>
              <a:rPr lang="en-US" sz="1500" dirty="0" smtClean="0"/>
              <a:t/>
            </a:r>
            <a:br>
              <a:rPr lang="en-US" sz="1500" dirty="0" smtClean="0"/>
            </a:br>
            <a:endParaRPr lang="en-US" sz="1500" dirty="0" smtClean="0"/>
          </a:p>
          <a:p>
            <a:pPr marL="276225" indent="-276225">
              <a:buFont typeface="+mj-lt"/>
              <a:buAutoNum type="arabicPeriod"/>
            </a:pPr>
            <a:r>
              <a:rPr lang="en-US" sz="1500" dirty="0" smtClean="0"/>
              <a:t>dissolved </a:t>
            </a:r>
            <a:r>
              <a:rPr lang="en-US" sz="1500" dirty="0"/>
              <a:t>in concentrated sulfuric </a:t>
            </a:r>
            <a:r>
              <a:rPr lang="en-US" sz="1500" dirty="0" smtClean="0"/>
              <a:t>acid</a:t>
            </a:r>
            <a:br>
              <a:rPr lang="en-US" sz="1500" dirty="0" smtClean="0"/>
            </a:br>
            <a:r>
              <a:rPr lang="en-US" sz="1050" dirty="0" smtClean="0"/>
              <a:t/>
            </a:r>
            <a:br>
              <a:rPr lang="en-US" sz="1050" dirty="0" smtClean="0"/>
            </a:br>
            <a:r>
              <a:rPr lang="en-US" sz="1500" dirty="0" smtClean="0"/>
              <a:t/>
            </a:r>
            <a:br>
              <a:rPr lang="en-US" sz="1500" dirty="0" smtClean="0"/>
            </a:br>
            <a:endParaRPr lang="en-US" sz="1500" dirty="0" smtClean="0"/>
          </a:p>
          <a:p>
            <a:pPr marL="276225" indent="-276225">
              <a:buFont typeface="+mj-lt"/>
              <a:buAutoNum type="arabicPeriod"/>
            </a:pPr>
            <a:r>
              <a:rPr lang="en-GB" sz="1500" dirty="0"/>
              <a:t>mixed carefully with water</a:t>
            </a:r>
          </a:p>
        </p:txBody>
      </p:sp>
      <p:cxnSp>
        <p:nvCxnSpPr>
          <p:cNvPr id="7" name="Straight Arrow Connector 6"/>
          <p:cNvCxnSpPr/>
          <p:nvPr/>
        </p:nvCxnSpPr>
        <p:spPr>
          <a:xfrm>
            <a:off x="6012160" y="1525653"/>
            <a:ext cx="0" cy="53504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012160" y="2605921"/>
            <a:ext cx="0" cy="132713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6012160" y="4478129"/>
            <a:ext cx="0" cy="60705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6012160" y="5517232"/>
            <a:ext cx="0" cy="44364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hlinkClick r:id="rId3" action="ppaction://hlinksldjump"/>
          </p:cNvPr>
          <p:cNvSpPr txBox="1"/>
          <p:nvPr/>
        </p:nvSpPr>
        <p:spPr>
          <a:xfrm>
            <a:off x="8300524" y="105273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42715762"/>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16.5 – Sulfuric Acid</a:t>
            </a:r>
            <a:endParaRPr lang="en-GB"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232</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5904656" cy="5401479"/>
          </a:xfrm>
          <a:prstGeom prst="rect">
            <a:avLst/>
          </a:prstGeom>
        </p:spPr>
        <p:txBody>
          <a:bodyPr wrap="square">
            <a:spAutoFit/>
          </a:bodyPr>
          <a:lstStyle/>
          <a:p>
            <a:pPr>
              <a:buClr>
                <a:srgbClr val="C00000"/>
              </a:buClr>
              <a:buSzPct val="80000"/>
            </a:pPr>
            <a:r>
              <a:rPr lang="en-US" sz="2300" b="1" dirty="0" smtClean="0">
                <a:solidFill>
                  <a:srgbClr val="C00000"/>
                </a:solidFill>
              </a:rPr>
              <a:t>Things </a:t>
            </a:r>
            <a:r>
              <a:rPr lang="en-US" sz="2300" b="1" dirty="0">
                <a:solidFill>
                  <a:srgbClr val="C00000"/>
                </a:solidFill>
              </a:rPr>
              <a:t>to note about the Contact process</a:t>
            </a:r>
          </a:p>
          <a:p>
            <a:pPr marL="361950" indent="-361950">
              <a:buClr>
                <a:srgbClr val="C00000"/>
              </a:buClr>
              <a:buSzPct val="80000"/>
              <a:buFont typeface="Wingdings" panose="05000000000000000000" pitchFamily="2" charset="2"/>
              <a:buChar char="§"/>
            </a:pPr>
            <a:r>
              <a:rPr lang="en-US" sz="2300" dirty="0" smtClean="0"/>
              <a:t>The </a:t>
            </a:r>
            <a:r>
              <a:rPr lang="en-US" sz="2300" dirty="0"/>
              <a:t>reaction in step 3 is </a:t>
            </a:r>
            <a:r>
              <a:rPr lang="en-US" sz="2300" b="1" dirty="0"/>
              <a:t>reversible</a:t>
            </a:r>
            <a:r>
              <a:rPr lang="en-US" sz="2300" dirty="0"/>
              <a:t>. The sulfur trioxide </a:t>
            </a:r>
            <a:r>
              <a:rPr lang="en-US" sz="2300" dirty="0" smtClean="0"/>
              <a:t>continually breaks </a:t>
            </a:r>
            <a:r>
              <a:rPr lang="en-US" sz="2300" dirty="0"/>
              <a:t>down again. So the mixture is passed over four separate </a:t>
            </a:r>
            <a:r>
              <a:rPr lang="en-US" sz="2300" dirty="0" smtClean="0"/>
              <a:t>beds of </a:t>
            </a:r>
            <a:r>
              <a:rPr lang="en-US" sz="2300" dirty="0"/>
              <a:t>catalyst, to give the reactants further chances to react.</a:t>
            </a:r>
          </a:p>
          <a:p>
            <a:pPr marL="361950" indent="-361950">
              <a:buClr>
                <a:srgbClr val="C00000"/>
              </a:buClr>
              <a:buSzPct val="80000"/>
              <a:buFont typeface="Wingdings" panose="05000000000000000000" pitchFamily="2" charset="2"/>
              <a:buChar char="§"/>
            </a:pPr>
            <a:r>
              <a:rPr lang="en-US" sz="2300" dirty="0" smtClean="0"/>
              <a:t>Sulfur </a:t>
            </a:r>
            <a:r>
              <a:rPr lang="en-US" sz="2300" dirty="0"/>
              <a:t>trioxide is removed between the last two beds of catalyst (</a:t>
            </a:r>
            <a:r>
              <a:rPr lang="en-US" sz="2300" dirty="0" smtClean="0"/>
              <a:t>using step </a:t>
            </a:r>
            <a:r>
              <a:rPr lang="en-US" sz="2300" dirty="0"/>
              <a:t>4) in order to increase the yield.</a:t>
            </a:r>
          </a:p>
          <a:p>
            <a:pPr marL="361950" indent="-361950">
              <a:buClr>
                <a:srgbClr val="C00000"/>
              </a:buClr>
              <a:buSzPct val="80000"/>
              <a:buFont typeface="Wingdings" panose="05000000000000000000" pitchFamily="2" charset="2"/>
              <a:buChar char="§"/>
            </a:pPr>
            <a:r>
              <a:rPr lang="en-US" sz="2300" dirty="0" smtClean="0"/>
              <a:t>The </a:t>
            </a:r>
            <a:r>
              <a:rPr lang="en-US" sz="2300" dirty="0"/>
              <a:t>reaction in step 3 is </a:t>
            </a:r>
            <a:r>
              <a:rPr lang="en-US" sz="2300" b="1" dirty="0"/>
              <a:t>exothermic</a:t>
            </a:r>
            <a:r>
              <a:rPr lang="en-US" sz="2300" dirty="0"/>
              <a:t>. So yield rises as </a:t>
            </a:r>
            <a:r>
              <a:rPr lang="en-US" sz="2300" dirty="0" smtClean="0"/>
              <a:t>temperature falls</a:t>
            </a:r>
            <a:r>
              <a:rPr lang="en-US" sz="2300" dirty="0"/>
              <a:t>. But the catalyst will not work below 400 °C, and it works </a:t>
            </a:r>
            <a:r>
              <a:rPr lang="en-US" sz="2300" dirty="0" smtClean="0"/>
              <a:t>better at </a:t>
            </a:r>
            <a:r>
              <a:rPr lang="en-US" sz="2300" dirty="0"/>
              <a:t>higher temperatures. So 450 °C is a compromise</a:t>
            </a:r>
            <a:r>
              <a:rPr lang="en-US" sz="2300" dirty="0" smtClean="0"/>
              <a:t>.</a:t>
            </a:r>
            <a:endParaRPr lang="en-US" sz="2300"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t="17956"/>
          <a:stretch/>
        </p:blipFill>
        <p:spPr>
          <a:xfrm>
            <a:off x="6084168" y="1124744"/>
            <a:ext cx="2808312" cy="1809760"/>
          </a:xfrm>
          <a:prstGeom prst="rect">
            <a:avLst/>
          </a:prstGeom>
        </p:spPr>
      </p:pic>
      <p:pic>
        <p:nvPicPr>
          <p:cNvPr id="6" name="Picture 5"/>
          <p:cNvPicPr>
            <a:picLocks noChangeAspect="1"/>
          </p:cNvPicPr>
          <p:nvPr/>
        </p:nvPicPr>
        <p:blipFill>
          <a:blip r:embed="rId4"/>
          <a:stretch>
            <a:fillRect/>
          </a:stretch>
        </p:blipFill>
        <p:spPr>
          <a:xfrm>
            <a:off x="6444208" y="3738167"/>
            <a:ext cx="2304256" cy="1995089"/>
          </a:xfrm>
          <a:prstGeom prst="rect">
            <a:avLst/>
          </a:prstGeom>
        </p:spPr>
      </p:pic>
      <p:sp>
        <p:nvSpPr>
          <p:cNvPr id="19" name="Rectangle 18"/>
          <p:cNvSpPr/>
          <p:nvPr/>
        </p:nvSpPr>
        <p:spPr>
          <a:xfrm>
            <a:off x="6084168" y="5805321"/>
            <a:ext cx="2808312" cy="830997"/>
          </a:xfrm>
          <a:prstGeom prst="rect">
            <a:avLst/>
          </a:prstGeom>
        </p:spPr>
        <p:txBody>
          <a:bodyPr wrap="square">
            <a:spAutoFit/>
          </a:bodyPr>
          <a:lstStyle/>
          <a:p>
            <a:pPr indent="276225">
              <a:buClr>
                <a:srgbClr val="C00000"/>
              </a:buClr>
              <a:buSzPct val="80000"/>
              <a:buFontTx/>
              <a:buChar char="▲"/>
            </a:pPr>
            <a:r>
              <a:rPr lang="en-US" sz="1600" dirty="0">
                <a:latin typeface="NewAsterLTStd"/>
              </a:rPr>
              <a:t>You will see this sign on tanks </a:t>
            </a:r>
            <a:r>
              <a:rPr lang="en-US" sz="1600" dirty="0" smtClean="0">
                <a:latin typeface="NewAsterLTStd"/>
              </a:rPr>
              <a:t>of sulfuric </a:t>
            </a:r>
            <a:r>
              <a:rPr lang="en-US" sz="1600" dirty="0">
                <a:latin typeface="NewAsterLTStd"/>
              </a:rPr>
              <a:t>acid. What is the message?</a:t>
            </a:r>
            <a:endParaRPr lang="en-GB" sz="1600" dirty="0"/>
          </a:p>
        </p:txBody>
      </p:sp>
      <p:sp>
        <p:nvSpPr>
          <p:cNvPr id="17" name="Rectangle 16"/>
          <p:cNvSpPr/>
          <p:nvPr/>
        </p:nvSpPr>
        <p:spPr>
          <a:xfrm>
            <a:off x="6084168" y="2924944"/>
            <a:ext cx="2808312" cy="830997"/>
          </a:xfrm>
          <a:prstGeom prst="rect">
            <a:avLst/>
          </a:prstGeom>
        </p:spPr>
        <p:txBody>
          <a:bodyPr wrap="square">
            <a:spAutoFit/>
          </a:bodyPr>
          <a:lstStyle/>
          <a:p>
            <a:pPr indent="276225">
              <a:buClr>
                <a:srgbClr val="C00000"/>
              </a:buClr>
              <a:buSzPct val="80000"/>
              <a:buFontTx/>
              <a:buChar char="▲"/>
            </a:pPr>
            <a:r>
              <a:rPr lang="en-US" sz="1600" dirty="0">
                <a:latin typeface="NewAsterLTStd"/>
              </a:rPr>
              <a:t>No swimming! </a:t>
            </a:r>
            <a:r>
              <a:rPr lang="en-US" sz="1600" dirty="0" smtClean="0">
                <a:latin typeface="NewAsterLTStd"/>
              </a:rPr>
              <a:t>A lake of natural sulfuric acid</a:t>
            </a:r>
            <a:r>
              <a:rPr lang="en-US" sz="1600" dirty="0">
                <a:latin typeface="NewAsterLTStd"/>
              </a:rPr>
              <a:t>, in a </a:t>
            </a:r>
            <a:r>
              <a:rPr lang="en-US" sz="1600" dirty="0" smtClean="0">
                <a:latin typeface="NewAsterLTStd"/>
              </a:rPr>
              <a:t>volcano </a:t>
            </a:r>
            <a:r>
              <a:rPr lang="en-US" sz="1600" dirty="0">
                <a:latin typeface="NewAsterLTStd"/>
              </a:rPr>
              <a:t>in Indonesia.</a:t>
            </a:r>
            <a:endParaRPr lang="en-GB" sz="1600" dirty="0"/>
          </a:p>
        </p:txBody>
      </p:sp>
      <p:sp>
        <p:nvSpPr>
          <p:cNvPr id="10" name="TextBox 9">
            <a:hlinkClick r:id="rId5" action="ppaction://hlinksldjump"/>
          </p:cNvPr>
          <p:cNvSpPr txBox="1"/>
          <p:nvPr/>
        </p:nvSpPr>
        <p:spPr>
          <a:xfrm>
            <a:off x="8300524" y="3894147"/>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524095755"/>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16.5 – Sulfuric Acid</a:t>
            </a:r>
            <a:endParaRPr lang="en-GB"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232</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5760640" cy="5392245"/>
          </a:xfrm>
          <a:prstGeom prst="rect">
            <a:avLst/>
          </a:prstGeom>
        </p:spPr>
        <p:txBody>
          <a:bodyPr wrap="square">
            <a:spAutoFit/>
          </a:bodyPr>
          <a:lstStyle/>
          <a:p>
            <a:pPr>
              <a:buClr>
                <a:srgbClr val="C00000"/>
              </a:buClr>
              <a:buSzPct val="80000"/>
            </a:pPr>
            <a:r>
              <a:rPr lang="en-US" sz="2480" b="1" dirty="0" smtClean="0">
                <a:solidFill>
                  <a:srgbClr val="C00000"/>
                </a:solidFill>
              </a:rPr>
              <a:t>Making </a:t>
            </a:r>
            <a:r>
              <a:rPr lang="en-US" sz="2480" b="1" dirty="0">
                <a:solidFill>
                  <a:srgbClr val="C00000"/>
                </a:solidFill>
              </a:rPr>
              <a:t>sulfuric acid by the Contact process</a:t>
            </a:r>
          </a:p>
          <a:p>
            <a:pPr marL="361950" indent="-361950">
              <a:buClr>
                <a:srgbClr val="C00000"/>
              </a:buClr>
              <a:buSzPct val="80000"/>
              <a:buFont typeface="Wingdings" panose="05000000000000000000" pitchFamily="2" charset="2"/>
              <a:buChar char="§"/>
            </a:pPr>
            <a:r>
              <a:rPr lang="en-US" sz="2480" dirty="0" smtClean="0"/>
              <a:t>To </a:t>
            </a:r>
            <a:r>
              <a:rPr lang="en-US" sz="2480" dirty="0"/>
              <a:t>keep the temperature down to 450 °C, heat must be removed </a:t>
            </a:r>
            <a:r>
              <a:rPr lang="en-US" sz="2480" dirty="0" smtClean="0"/>
              <a:t>from the </a:t>
            </a:r>
            <a:r>
              <a:rPr lang="en-US" sz="2480" dirty="0"/>
              <a:t>catalyst beds. So pipes of cold water are coiled around them </a:t>
            </a:r>
            <a:r>
              <a:rPr lang="en-US" sz="2480" dirty="0" smtClean="0"/>
              <a:t>to carry </a:t>
            </a:r>
            <a:r>
              <a:rPr lang="en-US" sz="2480" dirty="0"/>
              <a:t>heat away. The heat makes the water boil. The steam is used </a:t>
            </a:r>
            <a:r>
              <a:rPr lang="en-US" sz="2480" dirty="0" smtClean="0"/>
              <a:t>to generate </a:t>
            </a:r>
            <a:r>
              <a:rPr lang="en-US" sz="2480" dirty="0"/>
              <a:t>electricity for the plant, or for heating buildings.</a:t>
            </a:r>
          </a:p>
          <a:p>
            <a:pPr marL="361950" indent="-361950">
              <a:buClr>
                <a:srgbClr val="C00000"/>
              </a:buClr>
              <a:buSzPct val="80000"/>
              <a:buFont typeface="Wingdings" panose="05000000000000000000" pitchFamily="2" charset="2"/>
              <a:buChar char="§"/>
            </a:pPr>
            <a:r>
              <a:rPr lang="en-US" sz="2480" dirty="0" smtClean="0"/>
              <a:t>In </a:t>
            </a:r>
            <a:r>
              <a:rPr lang="en-US" sz="2480" dirty="0"/>
              <a:t>step </a:t>
            </a:r>
            <a:r>
              <a:rPr lang="en-US" sz="2480" b="1" dirty="0"/>
              <a:t>4</a:t>
            </a:r>
            <a:r>
              <a:rPr lang="en-US" sz="2480" dirty="0"/>
              <a:t>, the sulfur trioxide is dissolved in concentrated acid </a:t>
            </a:r>
            <a:r>
              <a:rPr lang="en-US" sz="2480" dirty="0" smtClean="0"/>
              <a:t>instead of </a:t>
            </a:r>
            <a:r>
              <a:rPr lang="en-US" sz="2480" dirty="0"/>
              <a:t>water, because with water, a thick, dangerous mist of acid forms.</a:t>
            </a:r>
          </a:p>
        </p:txBody>
      </p:sp>
      <p:sp>
        <p:nvSpPr>
          <p:cNvPr id="10" name="Rectangle 9"/>
          <p:cNvSpPr/>
          <p:nvPr/>
        </p:nvSpPr>
        <p:spPr>
          <a:xfrm>
            <a:off x="5940152" y="1124742"/>
            <a:ext cx="2952328" cy="5262979"/>
          </a:xfrm>
          <a:prstGeom prst="rect">
            <a:avLst/>
          </a:prstGeom>
          <a:solidFill>
            <a:srgbClr val="AAE1FA"/>
          </a:solidFill>
          <a:ln w="57150">
            <a:solidFill>
              <a:srgbClr val="002060"/>
            </a:solidFill>
          </a:ln>
        </p:spPr>
        <p:txBody>
          <a:bodyPr wrap="square" anchor="t" anchorCtr="0">
            <a:spAutoFit/>
          </a:bodyPr>
          <a:lstStyle/>
          <a:p>
            <a:pPr>
              <a:buClr>
                <a:srgbClr val="C00000"/>
              </a:buClr>
              <a:tabLst>
                <a:tab pos="2420938" algn="l"/>
              </a:tabLst>
            </a:pPr>
            <a:r>
              <a:rPr lang="en-US" sz="2100" b="1" dirty="0" smtClean="0">
                <a:solidFill>
                  <a:srgbClr val="C00000"/>
                </a:solidFill>
                <a:latin typeface="Arial" panose="020B0604020202020204" pitchFamily="34" charset="0"/>
                <a:cs typeface="Arial" panose="020B0604020202020204" pitchFamily="34" charset="0"/>
              </a:rPr>
              <a:t>Pressure in the Contact process</a:t>
            </a:r>
          </a:p>
          <a:p>
            <a:pPr>
              <a:buClr>
                <a:srgbClr val="C00000"/>
              </a:buClr>
              <a:tabLst>
                <a:tab pos="2420938" algn="l"/>
              </a:tabLst>
            </a:pPr>
            <a:r>
              <a:rPr lang="en-US" sz="2100" dirty="0" smtClean="0">
                <a:latin typeface="Arial" panose="020B0604020202020204" pitchFamily="34" charset="0"/>
                <a:cs typeface="Arial" panose="020B0604020202020204" pitchFamily="34" charset="0"/>
              </a:rPr>
              <a:t>In step 3:</a:t>
            </a:r>
          </a:p>
          <a:p>
            <a:pPr marL="276225">
              <a:buClr>
                <a:srgbClr val="C00000"/>
              </a:buClr>
              <a:tabLst>
                <a:tab pos="2420938" algn="l"/>
              </a:tabLst>
            </a:pPr>
            <a:r>
              <a:rPr lang="en-US" sz="2100" b="1" dirty="0" smtClean="0">
                <a:solidFill>
                  <a:srgbClr val="FF0000"/>
                </a:solidFill>
                <a:latin typeface="Arial" panose="020B0604020202020204" pitchFamily="34" charset="0"/>
                <a:cs typeface="Arial" panose="020B0604020202020204" pitchFamily="34" charset="0"/>
              </a:rPr>
              <a:t>2SO</a:t>
            </a:r>
            <a:r>
              <a:rPr lang="en-US" sz="2100" b="1" baseline="-25000" dirty="0" smtClean="0">
                <a:solidFill>
                  <a:srgbClr val="FF0000"/>
                </a:solidFill>
                <a:latin typeface="Arial" panose="020B0604020202020204" pitchFamily="34" charset="0"/>
                <a:cs typeface="Arial" panose="020B0604020202020204" pitchFamily="34" charset="0"/>
              </a:rPr>
              <a:t>2</a:t>
            </a:r>
            <a:r>
              <a:rPr lang="en-US" sz="2100" b="1" dirty="0" smtClean="0">
                <a:solidFill>
                  <a:srgbClr val="FF0000"/>
                </a:solidFill>
                <a:latin typeface="Arial" panose="020B0604020202020204" pitchFamily="34" charset="0"/>
                <a:cs typeface="Arial" panose="020B0604020202020204" pitchFamily="34" charset="0"/>
              </a:rPr>
              <a:t> + </a:t>
            </a:r>
            <a:r>
              <a:rPr lang="en-US" sz="2100" b="1" dirty="0">
                <a:solidFill>
                  <a:srgbClr val="FF0000"/>
                </a:solidFill>
                <a:latin typeface="Arial" panose="020B0604020202020204" pitchFamily="34" charset="0"/>
                <a:cs typeface="Arial" panose="020B0604020202020204" pitchFamily="34" charset="0"/>
              </a:rPr>
              <a:t>O</a:t>
            </a:r>
            <a:r>
              <a:rPr lang="en-US" sz="2100" b="1" baseline="-25000" dirty="0">
                <a:solidFill>
                  <a:srgbClr val="FF0000"/>
                </a:solidFill>
                <a:latin typeface="Arial" panose="020B0604020202020204" pitchFamily="34" charset="0"/>
                <a:cs typeface="Arial" panose="020B0604020202020204" pitchFamily="34" charset="0"/>
              </a:rPr>
              <a:t>2</a:t>
            </a:r>
            <a:r>
              <a:rPr lang="en-US" sz="2100" b="1" dirty="0">
                <a:solidFill>
                  <a:srgbClr val="FF0000"/>
                </a:solidFill>
                <a:latin typeface="Arial" panose="020B0604020202020204" pitchFamily="34" charset="0"/>
                <a:cs typeface="Arial" panose="020B0604020202020204" pitchFamily="34" charset="0"/>
              </a:rPr>
              <a:t> </a:t>
            </a:r>
            <a:r>
              <a:rPr lang="en-US" sz="2100" b="1" dirty="0" smtClean="0">
                <a:solidFill>
                  <a:srgbClr val="FF0000"/>
                </a:solidFill>
                <a:latin typeface="Arial" panose="020B0604020202020204" pitchFamily="34" charset="0"/>
                <a:cs typeface="Arial" panose="020B0604020202020204" pitchFamily="34" charset="0"/>
              </a:rPr>
              <a:t>→ 2SO</a:t>
            </a:r>
            <a:r>
              <a:rPr lang="en-US" sz="2100" b="1" baseline="-25000" dirty="0" smtClean="0">
                <a:solidFill>
                  <a:srgbClr val="FF0000"/>
                </a:solidFill>
                <a:latin typeface="Arial" panose="020B0604020202020204" pitchFamily="34" charset="0"/>
                <a:cs typeface="Arial" panose="020B0604020202020204" pitchFamily="34" charset="0"/>
              </a:rPr>
              <a:t>3</a:t>
            </a:r>
            <a:br>
              <a:rPr lang="en-US" sz="2100" b="1" baseline="-25000" dirty="0" smtClean="0">
                <a:solidFill>
                  <a:srgbClr val="FF0000"/>
                </a:solidFill>
                <a:latin typeface="Arial" panose="020B0604020202020204" pitchFamily="34" charset="0"/>
                <a:cs typeface="Arial" panose="020B0604020202020204" pitchFamily="34" charset="0"/>
              </a:rPr>
            </a:br>
            <a:r>
              <a:rPr lang="en-US" sz="2100" dirty="0" smtClean="0">
                <a:latin typeface="Arial" panose="020B0604020202020204" pitchFamily="34" charset="0"/>
                <a:cs typeface="Arial" panose="020B0604020202020204" pitchFamily="34" charset="0"/>
              </a:rPr>
              <a:t>3 </a:t>
            </a:r>
            <a:r>
              <a:rPr lang="en-US" sz="2100" dirty="0">
                <a:latin typeface="Arial" panose="020B0604020202020204" pitchFamily="34" charset="0"/>
                <a:cs typeface="Arial" panose="020B0604020202020204" pitchFamily="34" charset="0"/>
              </a:rPr>
              <a:t>molecules 2 molecules</a:t>
            </a:r>
          </a:p>
          <a:p>
            <a:pPr marL="276225" indent="-276225">
              <a:buClr>
                <a:srgbClr val="C00000"/>
              </a:buClr>
              <a:buFont typeface="Wingdings" panose="05000000000000000000" pitchFamily="2" charset="2"/>
              <a:buChar char="§"/>
              <a:tabLst>
                <a:tab pos="2420938" algn="l"/>
              </a:tabLst>
            </a:pPr>
            <a:r>
              <a:rPr lang="en-US" sz="2100" dirty="0" smtClean="0">
                <a:latin typeface="Arial" panose="020B0604020202020204" pitchFamily="34" charset="0"/>
                <a:cs typeface="Arial" panose="020B0604020202020204" pitchFamily="34" charset="0"/>
              </a:rPr>
              <a:t>So </a:t>
            </a:r>
            <a:r>
              <a:rPr lang="en-US" sz="2100" dirty="0">
                <a:latin typeface="Arial" panose="020B0604020202020204" pitchFamily="34" charset="0"/>
                <a:cs typeface="Arial" panose="020B0604020202020204" pitchFamily="34" charset="0"/>
              </a:rPr>
              <a:t>increasing the pressure </a:t>
            </a:r>
            <a:r>
              <a:rPr lang="en-US" sz="2100" dirty="0" smtClean="0">
                <a:latin typeface="Arial" panose="020B0604020202020204" pitchFamily="34" charset="0"/>
                <a:cs typeface="Arial" panose="020B0604020202020204" pitchFamily="34" charset="0"/>
              </a:rPr>
              <a:t>will increase </a:t>
            </a:r>
            <a:r>
              <a:rPr lang="en-US" sz="2100" dirty="0">
                <a:latin typeface="Arial" panose="020B0604020202020204" pitchFamily="34" charset="0"/>
                <a:cs typeface="Arial" panose="020B0604020202020204" pitchFamily="34" charset="0"/>
              </a:rPr>
              <a:t>the yield of </a:t>
            </a:r>
            <a:r>
              <a:rPr lang="en-US" sz="2100" dirty="0" smtClean="0">
                <a:latin typeface="Arial" panose="020B0604020202020204" pitchFamily="34" charset="0"/>
                <a:cs typeface="Arial" panose="020B0604020202020204" pitchFamily="34" charset="0"/>
              </a:rPr>
              <a:t>sulfur trioxide</a:t>
            </a:r>
            <a:r>
              <a:rPr lang="en-US" sz="2100" dirty="0">
                <a:latin typeface="Arial" panose="020B0604020202020204" pitchFamily="34" charset="0"/>
                <a:cs typeface="Arial" panose="020B0604020202020204" pitchFamily="34" charset="0"/>
              </a:rPr>
              <a:t>. (Page 127 explains why.)</a:t>
            </a:r>
          </a:p>
          <a:p>
            <a:pPr marL="276225" indent="-276225">
              <a:buClr>
                <a:srgbClr val="C00000"/>
              </a:buClr>
              <a:buFont typeface="Wingdings" panose="05000000000000000000" pitchFamily="2" charset="2"/>
              <a:buChar char="§"/>
              <a:tabLst>
                <a:tab pos="2420938" algn="l"/>
              </a:tabLst>
            </a:pPr>
            <a:r>
              <a:rPr lang="en-US" sz="2100" dirty="0" smtClean="0">
                <a:latin typeface="Arial" panose="020B0604020202020204" pitchFamily="34" charset="0"/>
                <a:cs typeface="Arial" panose="020B0604020202020204" pitchFamily="34" charset="0"/>
              </a:rPr>
              <a:t>But </a:t>
            </a:r>
            <a:r>
              <a:rPr lang="en-US" sz="2100" dirty="0">
                <a:latin typeface="Arial" panose="020B0604020202020204" pitchFamily="34" charset="0"/>
                <a:cs typeface="Arial" panose="020B0604020202020204" pitchFamily="34" charset="0"/>
              </a:rPr>
              <a:t>in practice, the pressure </a:t>
            </a:r>
            <a:r>
              <a:rPr lang="en-US" sz="2100" dirty="0" smtClean="0">
                <a:latin typeface="Arial" panose="020B0604020202020204" pitchFamily="34" charset="0"/>
                <a:cs typeface="Arial" panose="020B0604020202020204" pitchFamily="34" charset="0"/>
              </a:rPr>
              <a:t>is increased </a:t>
            </a:r>
            <a:r>
              <a:rPr lang="en-US" sz="2100" dirty="0">
                <a:latin typeface="Arial" panose="020B0604020202020204" pitchFamily="34" charset="0"/>
                <a:cs typeface="Arial" panose="020B0604020202020204" pitchFamily="34" charset="0"/>
              </a:rPr>
              <a:t>only a little (to less </a:t>
            </a:r>
            <a:r>
              <a:rPr lang="en-US" sz="2100" dirty="0" smtClean="0">
                <a:latin typeface="Arial" panose="020B0604020202020204" pitchFamily="34" charset="0"/>
                <a:cs typeface="Arial" panose="020B0604020202020204" pitchFamily="34" charset="0"/>
              </a:rPr>
              <a:t>than two </a:t>
            </a:r>
            <a:r>
              <a:rPr lang="en-US" sz="2100" dirty="0">
                <a:latin typeface="Arial" panose="020B0604020202020204" pitchFamily="34" charset="0"/>
                <a:cs typeface="Arial" panose="020B0604020202020204" pitchFamily="34" charset="0"/>
              </a:rPr>
              <a:t>atmospheres).</a:t>
            </a:r>
            <a:endParaRPr lang="en-US" sz="2100" dirty="0" smtClean="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1792718">
            <a:off x="8624341" y="984402"/>
            <a:ext cx="411236"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
        <p:nvSpPr>
          <p:cNvPr id="7" name="TextBox 6">
            <a:hlinkClick r:id="rId3" action="ppaction://hlinksldjump"/>
          </p:cNvPr>
          <p:cNvSpPr txBox="1"/>
          <p:nvPr/>
        </p:nvSpPr>
        <p:spPr>
          <a:xfrm>
            <a:off x="8300524" y="2420888"/>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019510200"/>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a:t>
            </a:r>
            <a:r>
              <a:rPr lang="en-US" sz="2300" dirty="0" smtClean="0"/>
              <a:t>take.</a:t>
            </a:r>
            <a:endParaRPr lang="en-US" sz="2300" dirty="0"/>
          </a:p>
        </p:txBody>
      </p:sp>
      <p:graphicFrame>
        <p:nvGraphicFramePr>
          <p:cNvPr id="3" name="Table 2"/>
          <p:cNvGraphicFramePr>
            <a:graphicFrameLocks noGrp="1"/>
          </p:cNvGraphicFramePr>
          <p:nvPr>
            <p:extLst>
              <p:ext uri="{D42A27DB-BD31-4B8C-83A1-F6EECF244321}">
                <p14:modId xmlns:p14="http://schemas.microsoft.com/office/powerpoint/2010/main" val="2723179325"/>
              </p:ext>
            </p:extLst>
          </p:nvPr>
        </p:nvGraphicFramePr>
        <p:xfrm>
          <a:off x="331250" y="1623784"/>
          <a:ext cx="8417211" cy="4145280"/>
        </p:xfrm>
        <a:graphic>
          <a:graphicData uri="http://schemas.openxmlformats.org/drawingml/2006/table">
            <a:tbl>
              <a:tblPr firstRow="1" bandRow="1">
                <a:tableStyleId>{5C22544A-7EE6-4342-B048-85BDC9FD1C3A}</a:tableStyleId>
              </a:tblPr>
              <a:tblGrid>
                <a:gridCol w="4168742"/>
                <a:gridCol w="216024"/>
                <a:gridCol w="4032445"/>
              </a:tblGrid>
              <a:tr h="360040">
                <a:tc>
                  <a:txBody>
                    <a:bodyPr/>
                    <a:lstStyle/>
                    <a:p>
                      <a:r>
                        <a:rPr lang="en-GB" sz="2000" b="1" dirty="0" smtClean="0">
                          <a:latin typeface="Arial" panose="020B0604020202020204" pitchFamily="34" charset="0"/>
                          <a:cs typeface="Arial" panose="020B0604020202020204" pitchFamily="34" charset="0"/>
                        </a:rPr>
                        <a:t>Either:</a:t>
                      </a:r>
                      <a:endParaRPr lang="en-GB" sz="2000" b="1"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2000" b="1"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GB" sz="2000" b="1" dirty="0" smtClean="0">
                          <a:latin typeface="Arial" panose="020B0604020202020204" pitchFamily="34" charset="0"/>
                          <a:cs typeface="Arial" panose="020B0604020202020204" pitchFamily="34" charset="0"/>
                        </a:rPr>
                        <a:t>Or:</a:t>
                      </a:r>
                      <a:endParaRPr lang="en-GB" sz="2000" b="1"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5 </a:t>
                      </a:r>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Practical Test</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 AO3.</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7.</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The paper is structured to assess grade ranges</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A*–G.</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20% of the final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total mark.</a:t>
                      </a:r>
                      <a:endParaRPr lang="en-GB" sz="2000" dirty="0">
                        <a:latin typeface="Arial" panose="020B0604020202020204" pitchFamily="34" charset="0"/>
                        <a:cs typeface="Arial" panose="020B0604020202020204" pitchFamily="34" charset="0"/>
                      </a:endParaRPr>
                    </a:p>
                  </a:txBody>
                  <a:tcPr>
                    <a:lnR w="12700" cmpd="sng">
                      <a:noFill/>
                    </a:lnR>
                  </a:tcPr>
                </a:tc>
                <a:tc>
                  <a:txBody>
                    <a:bodyPr/>
                    <a:lstStyle/>
                    <a:p>
                      <a:endParaRPr lang="en-GB" sz="20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6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Alternative to Practical</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 AO3.</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7.</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The paper is structured to assess grade ranges</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A*–G.</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20% of the final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total mark.</a:t>
                      </a:r>
                      <a:endParaRPr lang="en-GB" sz="20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789585626"/>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16.5 – Sulfuric Acid</a:t>
            </a:r>
            <a:endParaRPr lang="en-GB"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233</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5904656" cy="5262979"/>
          </a:xfrm>
          <a:prstGeom prst="rect">
            <a:avLst/>
          </a:prstGeom>
        </p:spPr>
        <p:txBody>
          <a:bodyPr wrap="square">
            <a:spAutoFit/>
          </a:bodyPr>
          <a:lstStyle/>
          <a:p>
            <a:pPr>
              <a:buClr>
                <a:srgbClr val="C00000"/>
              </a:buClr>
              <a:buSzPct val="80000"/>
            </a:pPr>
            <a:r>
              <a:rPr lang="en-US" sz="2800" b="1" dirty="0" smtClean="0">
                <a:solidFill>
                  <a:srgbClr val="C00000"/>
                </a:solidFill>
              </a:rPr>
              <a:t>Uses of sulfuric acid</a:t>
            </a:r>
          </a:p>
          <a:p>
            <a:pPr marL="449263" indent="-449263">
              <a:buClr>
                <a:srgbClr val="C00000"/>
              </a:buClr>
              <a:buSzPct val="80000"/>
              <a:buFont typeface="Arial" panose="020B0604020202020204" pitchFamily="34" charset="0"/>
              <a:buChar char="►"/>
            </a:pPr>
            <a:r>
              <a:rPr lang="en-US" sz="2800" dirty="0" smtClean="0"/>
              <a:t>Sulfuric acid is one of the world’s most important chemicals. It has thousands </a:t>
            </a:r>
            <a:r>
              <a:rPr lang="en-US" sz="2800" dirty="0"/>
              <a:t>of uses in industry. Its main uses are in making:</a:t>
            </a:r>
          </a:p>
          <a:p>
            <a:pPr marL="811213" indent="-361950">
              <a:buClr>
                <a:srgbClr val="C00000"/>
              </a:buClr>
              <a:buSzPct val="80000"/>
              <a:buFont typeface="Wingdings" panose="05000000000000000000" pitchFamily="2" charset="2"/>
              <a:buChar char="§"/>
            </a:pPr>
            <a:r>
              <a:rPr lang="en-US" sz="2800" dirty="0" err="1" smtClean="0"/>
              <a:t>fertilisers</a:t>
            </a:r>
            <a:r>
              <a:rPr lang="en-US" sz="2800" dirty="0" smtClean="0"/>
              <a:t> </a:t>
            </a:r>
            <a:r>
              <a:rPr lang="en-US" sz="2800" dirty="0"/>
              <a:t>such as ammonium sulfate</a:t>
            </a:r>
          </a:p>
          <a:p>
            <a:pPr marL="811213" indent="-361950">
              <a:buClr>
                <a:srgbClr val="C00000"/>
              </a:buClr>
              <a:buSzPct val="80000"/>
              <a:buFont typeface="Wingdings" panose="05000000000000000000" pitchFamily="2" charset="2"/>
              <a:buChar char="§"/>
            </a:pPr>
            <a:r>
              <a:rPr lang="en-US" sz="2800" dirty="0" smtClean="0"/>
              <a:t>paints</a:t>
            </a:r>
            <a:r>
              <a:rPr lang="en-US" sz="2800" dirty="0"/>
              <a:t>, pigments, and dyestuffs</a:t>
            </a:r>
          </a:p>
          <a:p>
            <a:pPr marL="811213" indent="-361950">
              <a:buClr>
                <a:srgbClr val="C00000"/>
              </a:buClr>
              <a:buSzPct val="80000"/>
              <a:buFont typeface="Wingdings" panose="05000000000000000000" pitchFamily="2" charset="2"/>
              <a:buChar char="§"/>
            </a:pPr>
            <a:r>
              <a:rPr lang="en-US" sz="2800" dirty="0" err="1" smtClean="0"/>
              <a:t>fibres</a:t>
            </a:r>
            <a:r>
              <a:rPr lang="en-US" sz="2800" dirty="0" smtClean="0"/>
              <a:t> </a:t>
            </a:r>
            <a:r>
              <a:rPr lang="en-US" sz="2800" dirty="0"/>
              <a:t>and plastics</a:t>
            </a:r>
          </a:p>
          <a:p>
            <a:pPr marL="811213" indent="-361950">
              <a:buClr>
                <a:srgbClr val="C00000"/>
              </a:buClr>
              <a:buSzPct val="80000"/>
              <a:buFont typeface="Wingdings" panose="05000000000000000000" pitchFamily="2" charset="2"/>
              <a:buChar char="§"/>
            </a:pPr>
            <a:r>
              <a:rPr lang="en-US" sz="2800" dirty="0" smtClean="0"/>
              <a:t>soaps </a:t>
            </a:r>
            <a:r>
              <a:rPr lang="en-US" sz="2800" dirty="0"/>
              <a:t>and detergents.</a:t>
            </a:r>
          </a:p>
          <a:p>
            <a:pPr marL="449263" indent="-449263">
              <a:buClr>
                <a:srgbClr val="C00000"/>
              </a:buClr>
              <a:buSzPct val="80000"/>
              <a:buFont typeface="Arial" panose="020B0604020202020204" pitchFamily="34" charset="0"/>
              <a:buChar char="►"/>
            </a:pPr>
            <a:r>
              <a:rPr lang="en-US" sz="2800" dirty="0"/>
              <a:t>It is also the acid used in car batteries.</a:t>
            </a:r>
          </a:p>
        </p:txBody>
      </p:sp>
      <p:sp>
        <p:nvSpPr>
          <p:cNvPr id="19" name="Rectangle 18"/>
          <p:cNvSpPr/>
          <p:nvPr/>
        </p:nvSpPr>
        <p:spPr>
          <a:xfrm>
            <a:off x="6084168" y="4451628"/>
            <a:ext cx="2808312" cy="2139047"/>
          </a:xfrm>
          <a:prstGeom prst="rect">
            <a:avLst/>
          </a:prstGeom>
        </p:spPr>
        <p:txBody>
          <a:bodyPr wrap="square">
            <a:spAutoFit/>
          </a:bodyPr>
          <a:lstStyle/>
          <a:p>
            <a:pPr indent="276225">
              <a:buClr>
                <a:srgbClr val="C00000"/>
              </a:buClr>
              <a:buSzPct val="80000"/>
              <a:buFontTx/>
              <a:buChar char="▲"/>
            </a:pPr>
            <a:r>
              <a:rPr lang="en-US" sz="1900" dirty="0">
                <a:latin typeface="NewAsterLTStd"/>
              </a:rPr>
              <a:t>Concentrated sulfuric acid was </a:t>
            </a:r>
            <a:r>
              <a:rPr lang="en-US" sz="1900" dirty="0" smtClean="0">
                <a:latin typeface="NewAsterLTStd"/>
              </a:rPr>
              <a:t>added to </a:t>
            </a:r>
            <a:r>
              <a:rPr lang="en-US" sz="1900" dirty="0">
                <a:latin typeface="NewAsterLTStd"/>
              </a:rPr>
              <a:t>two teaspoons of sugar – and this </a:t>
            </a:r>
            <a:r>
              <a:rPr lang="en-US" sz="1900" dirty="0" smtClean="0">
                <a:latin typeface="NewAsterLTStd"/>
              </a:rPr>
              <a:t>is the </a:t>
            </a:r>
            <a:r>
              <a:rPr lang="en-US" sz="1900" dirty="0">
                <a:latin typeface="NewAsterLTStd"/>
              </a:rPr>
              <a:t>result. It turned the sugar </a:t>
            </a:r>
            <a:r>
              <a:rPr lang="en-US" sz="1900" dirty="0" smtClean="0">
                <a:latin typeface="NewAsterLTStd"/>
              </a:rPr>
              <a:t>into carbon</a:t>
            </a:r>
            <a:r>
              <a:rPr lang="en-US" sz="1900" dirty="0">
                <a:latin typeface="NewAsterLTStd"/>
              </a:rPr>
              <a:t>. Think what it could do to flesh!</a:t>
            </a:r>
            <a:endParaRPr lang="en-GB" sz="1900" dirty="0"/>
          </a:p>
        </p:txBody>
      </p:sp>
      <p:pic>
        <p:nvPicPr>
          <p:cNvPr id="4" name="Picture 3"/>
          <p:cNvPicPr>
            <a:picLocks noChangeAspect="1"/>
          </p:cNvPicPr>
          <p:nvPr/>
        </p:nvPicPr>
        <p:blipFill>
          <a:blip r:embed="rId3"/>
          <a:stretch>
            <a:fillRect/>
          </a:stretch>
        </p:blipFill>
        <p:spPr>
          <a:xfrm>
            <a:off x="6084168" y="1114866"/>
            <a:ext cx="2808312" cy="3258631"/>
          </a:xfrm>
          <a:prstGeom prst="rect">
            <a:avLst/>
          </a:prstGeom>
        </p:spPr>
      </p:pic>
      <p:sp>
        <p:nvSpPr>
          <p:cNvPr id="5" name="TextBox 4">
            <a:hlinkClick r:id="rId4" action="ppaction://hlinkfile"/>
          </p:cNvPr>
          <p:cNvSpPr txBox="1"/>
          <p:nvPr/>
        </p:nvSpPr>
        <p:spPr>
          <a:xfrm>
            <a:off x="3131840" y="6193179"/>
            <a:ext cx="2775183"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Sulphuric Acid and Sugar</a:t>
            </a:r>
            <a:endParaRPr lang="en-GB" dirty="0"/>
          </a:p>
        </p:txBody>
      </p:sp>
      <p:sp>
        <p:nvSpPr>
          <p:cNvPr id="8" name="TextBox 7">
            <a:hlinkClick r:id="rId5" action="ppaction://hlinksldjump"/>
          </p:cNvPr>
          <p:cNvSpPr txBox="1"/>
          <p:nvPr/>
        </p:nvSpPr>
        <p:spPr>
          <a:xfrm>
            <a:off x="8300524" y="594928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462548775"/>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16.5 – Sulfuric Acid</a:t>
            </a:r>
            <a:endParaRPr lang="en-GB"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233</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8712968" cy="5509200"/>
          </a:xfrm>
          <a:prstGeom prst="rect">
            <a:avLst/>
          </a:prstGeom>
        </p:spPr>
        <p:txBody>
          <a:bodyPr wrap="square">
            <a:spAutoFit/>
          </a:bodyPr>
          <a:lstStyle/>
          <a:p>
            <a:pPr marL="361950" indent="-361950">
              <a:buClr>
                <a:srgbClr val="C00000"/>
              </a:buClr>
              <a:buSzPct val="80000"/>
            </a:pPr>
            <a:r>
              <a:rPr lang="en-US" sz="2200" b="1" dirty="0" smtClean="0">
                <a:solidFill>
                  <a:srgbClr val="C00000"/>
                </a:solidFill>
              </a:rPr>
              <a:t>Dilute </a:t>
            </a:r>
            <a:r>
              <a:rPr lang="en-US" sz="2200" b="1" dirty="0">
                <a:solidFill>
                  <a:srgbClr val="C00000"/>
                </a:solidFill>
              </a:rPr>
              <a:t>sulfuric acid</a:t>
            </a:r>
          </a:p>
          <a:p>
            <a:pPr marL="361950" indent="-361950">
              <a:buClr>
                <a:srgbClr val="C00000"/>
              </a:buClr>
              <a:buSzPct val="80000"/>
              <a:buFont typeface="Arial" panose="020B0604020202020204" pitchFamily="34" charset="0"/>
              <a:buChar char="►"/>
            </a:pPr>
            <a:r>
              <a:rPr lang="en-US" sz="2200" dirty="0"/>
              <a:t>In the lab, dilute sulfuric acid is made by adding the concentrated acid </a:t>
            </a:r>
            <a:r>
              <a:rPr lang="en-US" sz="2200" dirty="0" smtClean="0"/>
              <a:t>to water</a:t>
            </a:r>
            <a:r>
              <a:rPr lang="en-US" sz="2200" dirty="0"/>
              <a:t>. And never the other way round – because so much heat is </a:t>
            </a:r>
            <a:r>
              <a:rPr lang="en-US" sz="2200" dirty="0" smtClean="0"/>
              <a:t>produced that </a:t>
            </a:r>
            <a:r>
              <a:rPr lang="en-US" sz="2200" dirty="0"/>
              <a:t>the acid could splash out and burn you.</a:t>
            </a:r>
          </a:p>
          <a:p>
            <a:pPr marL="361950" indent="-361950">
              <a:buClr>
                <a:srgbClr val="C00000"/>
              </a:buClr>
              <a:buSzPct val="80000"/>
              <a:buFont typeface="Arial" panose="020B0604020202020204" pitchFamily="34" charset="0"/>
              <a:buChar char="►"/>
            </a:pPr>
            <a:r>
              <a:rPr lang="en-US" sz="2200" dirty="0"/>
              <a:t>Dilute sulfuric acid shows the usual reactions of acids:</a:t>
            </a:r>
          </a:p>
          <a:p>
            <a:pPr marL="723900" indent="-361950">
              <a:buClr>
                <a:srgbClr val="C00000"/>
              </a:buClr>
              <a:buSzPct val="100000"/>
              <a:buFont typeface="+mj-lt"/>
              <a:buAutoNum type="arabicPeriod"/>
            </a:pPr>
            <a:r>
              <a:rPr lang="en-US" sz="2200" dirty="0" smtClean="0"/>
              <a:t>acid + </a:t>
            </a:r>
            <a:r>
              <a:rPr lang="en-US" sz="2200" dirty="0"/>
              <a:t>metal </a:t>
            </a:r>
            <a:r>
              <a:rPr lang="en-US" sz="2200" dirty="0" smtClean="0"/>
              <a:t>→ salt </a:t>
            </a:r>
            <a:r>
              <a:rPr lang="en-US" sz="2200" dirty="0"/>
              <a:t>+</a:t>
            </a:r>
            <a:r>
              <a:rPr lang="en-US" sz="2200" dirty="0" smtClean="0"/>
              <a:t> </a:t>
            </a:r>
            <a:r>
              <a:rPr lang="en-US" sz="2200" dirty="0"/>
              <a:t>hydrogen</a:t>
            </a:r>
          </a:p>
          <a:p>
            <a:pPr marL="723900" indent="-361950">
              <a:buClr>
                <a:srgbClr val="C00000"/>
              </a:buClr>
              <a:buSzPct val="100000"/>
              <a:buFont typeface="+mj-lt"/>
              <a:buAutoNum type="arabicPeriod"/>
            </a:pPr>
            <a:r>
              <a:rPr lang="en-US" sz="2200" dirty="0" smtClean="0"/>
              <a:t>acid </a:t>
            </a:r>
            <a:r>
              <a:rPr lang="en-US" sz="2200" dirty="0"/>
              <a:t>+</a:t>
            </a:r>
            <a:r>
              <a:rPr lang="en-US" sz="2200" dirty="0" smtClean="0"/>
              <a:t> </a:t>
            </a:r>
            <a:r>
              <a:rPr lang="en-US" sz="2200" dirty="0"/>
              <a:t>metal oxide or hydroxide → </a:t>
            </a:r>
            <a:r>
              <a:rPr lang="en-US" sz="2200" dirty="0" smtClean="0"/>
              <a:t>salt </a:t>
            </a:r>
            <a:r>
              <a:rPr lang="en-US" sz="2200" dirty="0"/>
              <a:t>+</a:t>
            </a:r>
            <a:r>
              <a:rPr lang="en-US" sz="2200" dirty="0" smtClean="0"/>
              <a:t> </a:t>
            </a:r>
            <a:r>
              <a:rPr lang="en-US" sz="2200" dirty="0"/>
              <a:t>water</a:t>
            </a:r>
          </a:p>
          <a:p>
            <a:pPr marL="723900" indent="-361950">
              <a:buClr>
                <a:srgbClr val="C00000"/>
              </a:buClr>
              <a:buSzPct val="100000"/>
              <a:buFont typeface="+mj-lt"/>
              <a:buAutoNum type="arabicPeriod"/>
            </a:pPr>
            <a:r>
              <a:rPr lang="en-US" sz="2200" dirty="0" smtClean="0"/>
              <a:t>acid + </a:t>
            </a:r>
            <a:r>
              <a:rPr lang="en-US" sz="2200" dirty="0"/>
              <a:t>carbonate → </a:t>
            </a:r>
            <a:r>
              <a:rPr lang="en-US" sz="2200" dirty="0" smtClean="0"/>
              <a:t>salt </a:t>
            </a:r>
            <a:r>
              <a:rPr lang="en-US" sz="2200" dirty="0"/>
              <a:t>+</a:t>
            </a:r>
            <a:r>
              <a:rPr lang="en-US" sz="2200" dirty="0" smtClean="0"/>
              <a:t> </a:t>
            </a:r>
            <a:r>
              <a:rPr lang="en-US" sz="2200" dirty="0"/>
              <a:t>water +</a:t>
            </a:r>
            <a:r>
              <a:rPr lang="en-US" sz="2200" dirty="0" smtClean="0"/>
              <a:t> </a:t>
            </a:r>
            <a:r>
              <a:rPr lang="en-US" sz="2200" dirty="0"/>
              <a:t>carbon dioxide</a:t>
            </a:r>
          </a:p>
          <a:p>
            <a:pPr marL="361950" indent="-361950">
              <a:buClr>
                <a:srgbClr val="C00000"/>
              </a:buClr>
              <a:buSzPct val="80000"/>
              <a:buFont typeface="Arial" panose="020B0604020202020204" pitchFamily="34" charset="0"/>
              <a:buChar char="►"/>
            </a:pPr>
            <a:r>
              <a:rPr lang="en-US" sz="2200" dirty="0"/>
              <a:t>Its salts are called </a:t>
            </a:r>
            <a:r>
              <a:rPr lang="en-US" sz="2200" b="1" dirty="0">
                <a:solidFill>
                  <a:srgbClr val="FF0000"/>
                </a:solidFill>
              </a:rPr>
              <a:t>sulfates</a:t>
            </a:r>
            <a:r>
              <a:rPr lang="en-US" sz="2200" dirty="0"/>
              <a:t>. And reactions 2 and 3 are </a:t>
            </a:r>
            <a:r>
              <a:rPr lang="en-US" sz="2200" dirty="0" err="1" smtClean="0"/>
              <a:t>neutralisations</a:t>
            </a:r>
            <a:r>
              <a:rPr lang="en-US" sz="2200" dirty="0" smtClean="0"/>
              <a:t>: water </a:t>
            </a:r>
            <a:r>
              <a:rPr lang="en-US" sz="2200" dirty="0"/>
              <a:t>is produced as well as a </a:t>
            </a:r>
            <a:r>
              <a:rPr lang="en-US" sz="2200" dirty="0" smtClean="0"/>
              <a:t>salt.</a:t>
            </a:r>
            <a:br>
              <a:rPr lang="en-US" sz="2200" dirty="0" smtClean="0"/>
            </a:br>
            <a:r>
              <a:rPr lang="en-US" sz="2200" dirty="0" smtClean="0"/>
              <a:t>For </a:t>
            </a:r>
            <a:r>
              <a:rPr lang="en-US" sz="2200" dirty="0"/>
              <a:t>example dilute sulfuric acid reacts with iron like </a:t>
            </a:r>
            <a:r>
              <a:rPr lang="en-US" sz="2200" dirty="0" smtClean="0"/>
              <a:t>this:</a:t>
            </a:r>
            <a:br>
              <a:rPr lang="en-US" sz="2200" dirty="0" smtClean="0"/>
            </a:br>
            <a:r>
              <a:rPr lang="en-US" sz="2200" dirty="0" smtClean="0"/>
              <a:t>	</a:t>
            </a:r>
            <a:r>
              <a:rPr lang="en-US" sz="2200" b="1" dirty="0" smtClean="0">
                <a:solidFill>
                  <a:srgbClr val="FF0000"/>
                </a:solidFill>
              </a:rPr>
              <a:t>H</a:t>
            </a:r>
            <a:r>
              <a:rPr lang="en-US" sz="2200" b="1" baseline="-25000" dirty="0" smtClean="0">
                <a:solidFill>
                  <a:srgbClr val="FF0000"/>
                </a:solidFill>
              </a:rPr>
              <a:t>2</a:t>
            </a:r>
            <a:r>
              <a:rPr lang="en-US" sz="2200" b="1" dirty="0" smtClean="0">
                <a:solidFill>
                  <a:srgbClr val="FF0000"/>
                </a:solidFill>
              </a:rPr>
              <a:t>SO</a:t>
            </a:r>
            <a:r>
              <a:rPr lang="en-US" sz="2200" b="1" baseline="-25000" dirty="0" smtClean="0">
                <a:solidFill>
                  <a:srgbClr val="FF0000"/>
                </a:solidFill>
              </a:rPr>
              <a:t>4</a:t>
            </a:r>
            <a:r>
              <a:rPr lang="en-US" sz="2200" b="1" dirty="0" smtClean="0">
                <a:solidFill>
                  <a:srgbClr val="FF0000"/>
                </a:solidFill>
              </a:rPr>
              <a:t> </a:t>
            </a:r>
            <a:r>
              <a:rPr lang="en-US" sz="2200" b="1" dirty="0">
                <a:solidFill>
                  <a:srgbClr val="FF0000"/>
                </a:solidFill>
              </a:rPr>
              <a:t>(</a:t>
            </a:r>
            <a:r>
              <a:rPr lang="en-US" sz="2200" b="1" i="1" dirty="0" err="1">
                <a:solidFill>
                  <a:srgbClr val="FF0000"/>
                </a:solidFill>
              </a:rPr>
              <a:t>aq</a:t>
            </a:r>
            <a:r>
              <a:rPr lang="en-US" sz="2200" b="1" dirty="0">
                <a:solidFill>
                  <a:srgbClr val="FF0000"/>
                </a:solidFill>
              </a:rPr>
              <a:t>) </a:t>
            </a:r>
            <a:r>
              <a:rPr lang="en-US" sz="2200" b="1" dirty="0" smtClean="0">
                <a:solidFill>
                  <a:srgbClr val="FF0000"/>
                </a:solidFill>
              </a:rPr>
              <a:t>+ </a:t>
            </a:r>
            <a:r>
              <a:rPr lang="en-US" sz="2200" b="1" dirty="0">
                <a:solidFill>
                  <a:srgbClr val="FF0000"/>
                </a:solidFill>
              </a:rPr>
              <a:t>Fe (</a:t>
            </a:r>
            <a:r>
              <a:rPr lang="en-US" sz="2200" b="1" i="1" dirty="0">
                <a:solidFill>
                  <a:srgbClr val="FF0000"/>
                </a:solidFill>
              </a:rPr>
              <a:t>s</a:t>
            </a:r>
            <a:r>
              <a:rPr lang="en-US" sz="2200" b="1" dirty="0">
                <a:solidFill>
                  <a:srgbClr val="FF0000"/>
                </a:solidFill>
              </a:rPr>
              <a:t>) → </a:t>
            </a:r>
            <a:r>
              <a:rPr lang="en-US" sz="2200" b="1" dirty="0" smtClean="0">
                <a:solidFill>
                  <a:srgbClr val="FF0000"/>
                </a:solidFill>
              </a:rPr>
              <a:t>FeSO</a:t>
            </a:r>
            <a:r>
              <a:rPr lang="en-US" sz="2200" b="1" baseline="-25000" dirty="0" smtClean="0">
                <a:solidFill>
                  <a:srgbClr val="FF0000"/>
                </a:solidFill>
              </a:rPr>
              <a:t>4</a:t>
            </a:r>
            <a:r>
              <a:rPr lang="en-US" sz="2200" b="1" dirty="0" smtClean="0">
                <a:solidFill>
                  <a:srgbClr val="FF0000"/>
                </a:solidFill>
              </a:rPr>
              <a:t> </a:t>
            </a:r>
            <a:r>
              <a:rPr lang="en-US" sz="2200" b="1" dirty="0">
                <a:solidFill>
                  <a:srgbClr val="FF0000"/>
                </a:solidFill>
              </a:rPr>
              <a:t>(</a:t>
            </a:r>
            <a:r>
              <a:rPr lang="en-US" sz="2200" b="1" i="1" dirty="0" err="1">
                <a:solidFill>
                  <a:srgbClr val="FF0000"/>
                </a:solidFill>
              </a:rPr>
              <a:t>aq</a:t>
            </a:r>
            <a:r>
              <a:rPr lang="en-US" sz="2200" b="1" dirty="0">
                <a:solidFill>
                  <a:srgbClr val="FF0000"/>
                </a:solidFill>
              </a:rPr>
              <a:t>) </a:t>
            </a:r>
            <a:r>
              <a:rPr lang="en-US" sz="2200" b="1" dirty="0" smtClean="0">
                <a:solidFill>
                  <a:srgbClr val="FF0000"/>
                </a:solidFill>
              </a:rPr>
              <a:t>  +         H</a:t>
            </a:r>
            <a:r>
              <a:rPr lang="en-US" sz="2200" b="1" baseline="-25000" dirty="0" smtClean="0">
                <a:solidFill>
                  <a:srgbClr val="FF0000"/>
                </a:solidFill>
              </a:rPr>
              <a:t>2</a:t>
            </a:r>
            <a:r>
              <a:rPr lang="en-US" sz="2200" b="1" dirty="0" smtClean="0">
                <a:solidFill>
                  <a:srgbClr val="FF0000"/>
                </a:solidFill>
              </a:rPr>
              <a:t> </a:t>
            </a:r>
            <a:r>
              <a:rPr lang="en-US" sz="2200" b="1" dirty="0">
                <a:solidFill>
                  <a:srgbClr val="FF0000"/>
                </a:solidFill>
              </a:rPr>
              <a:t>(</a:t>
            </a:r>
            <a:r>
              <a:rPr lang="en-US" sz="2200" b="1" i="1" dirty="0" smtClean="0">
                <a:solidFill>
                  <a:srgbClr val="FF0000"/>
                </a:solidFill>
              </a:rPr>
              <a:t>g</a:t>
            </a:r>
            <a:r>
              <a:rPr lang="en-US" sz="2200" b="1" dirty="0" smtClean="0">
                <a:solidFill>
                  <a:srgbClr val="FF0000"/>
                </a:solidFill>
              </a:rPr>
              <a:t>)</a:t>
            </a:r>
            <a:br>
              <a:rPr lang="en-US" sz="2200" b="1" dirty="0" smtClean="0">
                <a:solidFill>
                  <a:srgbClr val="FF0000"/>
                </a:solidFill>
              </a:rPr>
            </a:br>
            <a:r>
              <a:rPr lang="en-US" sz="2200" b="1" dirty="0" smtClean="0">
                <a:solidFill>
                  <a:srgbClr val="FF0000"/>
                </a:solidFill>
              </a:rPr>
              <a:t> 	</a:t>
            </a:r>
            <a:r>
              <a:rPr lang="en-US" sz="2200" dirty="0" smtClean="0"/>
              <a:t>sulfuric </a:t>
            </a:r>
            <a:r>
              <a:rPr lang="en-US" sz="2200" dirty="0"/>
              <a:t>acid </a:t>
            </a:r>
            <a:r>
              <a:rPr lang="en-US" sz="2200" dirty="0" smtClean="0"/>
              <a:t>    iron 	       iron(II)          sulfate hydrogen</a:t>
            </a:r>
            <a:br>
              <a:rPr lang="en-US" sz="2200" dirty="0" smtClean="0"/>
            </a:br>
            <a:r>
              <a:rPr lang="en-US" sz="2200" dirty="0" smtClean="0"/>
              <a:t>And </a:t>
            </a:r>
            <a:r>
              <a:rPr lang="en-US" sz="2200" dirty="0"/>
              <a:t>with copper(II) oxide like </a:t>
            </a:r>
            <a:r>
              <a:rPr lang="en-US" sz="2200" dirty="0" smtClean="0"/>
              <a:t>this:</a:t>
            </a:r>
            <a:br>
              <a:rPr lang="en-US" sz="2200" dirty="0" smtClean="0"/>
            </a:br>
            <a:r>
              <a:rPr lang="en-US" sz="2200" b="1" dirty="0" smtClean="0">
                <a:solidFill>
                  <a:srgbClr val="FF0000"/>
                </a:solidFill>
              </a:rPr>
              <a:t>H</a:t>
            </a:r>
            <a:r>
              <a:rPr lang="en-US" sz="2200" b="1" baseline="-25000" dirty="0" smtClean="0">
                <a:solidFill>
                  <a:srgbClr val="FF0000"/>
                </a:solidFill>
              </a:rPr>
              <a:t>2</a:t>
            </a:r>
            <a:r>
              <a:rPr lang="en-US" sz="2200" b="1" dirty="0" smtClean="0">
                <a:solidFill>
                  <a:srgbClr val="FF0000"/>
                </a:solidFill>
              </a:rPr>
              <a:t>SO</a:t>
            </a:r>
            <a:r>
              <a:rPr lang="en-US" sz="2200" b="1" baseline="-25000" dirty="0" smtClean="0">
                <a:solidFill>
                  <a:srgbClr val="FF0000"/>
                </a:solidFill>
              </a:rPr>
              <a:t>4</a:t>
            </a:r>
            <a:r>
              <a:rPr lang="en-US" sz="2200" b="1" dirty="0" smtClean="0">
                <a:solidFill>
                  <a:srgbClr val="FF0000"/>
                </a:solidFill>
              </a:rPr>
              <a:t> </a:t>
            </a:r>
            <a:r>
              <a:rPr lang="en-US" sz="2200" b="1" dirty="0">
                <a:solidFill>
                  <a:srgbClr val="FF0000"/>
                </a:solidFill>
              </a:rPr>
              <a:t>(</a:t>
            </a:r>
            <a:r>
              <a:rPr lang="en-US" sz="2200" b="1" i="1" dirty="0" err="1">
                <a:solidFill>
                  <a:srgbClr val="FF0000"/>
                </a:solidFill>
              </a:rPr>
              <a:t>aq</a:t>
            </a:r>
            <a:r>
              <a:rPr lang="en-US" sz="2200" b="1" dirty="0">
                <a:solidFill>
                  <a:srgbClr val="FF0000"/>
                </a:solidFill>
              </a:rPr>
              <a:t>) </a:t>
            </a:r>
            <a:r>
              <a:rPr lang="en-US" sz="2200" b="1" dirty="0" smtClean="0">
                <a:solidFill>
                  <a:srgbClr val="FF0000"/>
                </a:solidFill>
              </a:rPr>
              <a:t>  +   </a:t>
            </a:r>
            <a:r>
              <a:rPr lang="en-US" sz="2200" b="1" dirty="0" err="1" smtClean="0">
                <a:solidFill>
                  <a:srgbClr val="FF0000"/>
                </a:solidFill>
              </a:rPr>
              <a:t>CuO</a:t>
            </a:r>
            <a:r>
              <a:rPr lang="en-US" sz="2200" b="1" dirty="0" smtClean="0">
                <a:solidFill>
                  <a:srgbClr val="FF0000"/>
                </a:solidFill>
              </a:rPr>
              <a:t> </a:t>
            </a:r>
            <a:r>
              <a:rPr lang="en-US" sz="2200" b="1" dirty="0">
                <a:solidFill>
                  <a:srgbClr val="FF0000"/>
                </a:solidFill>
              </a:rPr>
              <a:t>(</a:t>
            </a:r>
            <a:r>
              <a:rPr lang="en-US" sz="2200" b="1" i="1" dirty="0">
                <a:solidFill>
                  <a:srgbClr val="FF0000"/>
                </a:solidFill>
              </a:rPr>
              <a:t>s</a:t>
            </a:r>
            <a:r>
              <a:rPr lang="en-US" sz="2200" b="1" dirty="0">
                <a:solidFill>
                  <a:srgbClr val="FF0000"/>
                </a:solidFill>
              </a:rPr>
              <a:t>) </a:t>
            </a:r>
            <a:r>
              <a:rPr lang="en-US" sz="2200" b="1" dirty="0" smtClean="0">
                <a:solidFill>
                  <a:srgbClr val="FF0000"/>
                </a:solidFill>
              </a:rPr>
              <a:t>           </a:t>
            </a:r>
            <a:r>
              <a:rPr lang="en-US" sz="2200" dirty="0" smtClean="0">
                <a:solidFill>
                  <a:srgbClr val="FF0000"/>
                </a:solidFill>
              </a:rPr>
              <a:t>→</a:t>
            </a:r>
            <a:r>
              <a:rPr lang="en-US" sz="2200" dirty="0" smtClean="0"/>
              <a:t>       </a:t>
            </a:r>
            <a:r>
              <a:rPr lang="en-US" sz="2200" b="1" dirty="0" smtClean="0">
                <a:solidFill>
                  <a:srgbClr val="FF0000"/>
                </a:solidFill>
              </a:rPr>
              <a:t>CuSO</a:t>
            </a:r>
            <a:r>
              <a:rPr lang="en-US" sz="2200" b="1" baseline="-25000" dirty="0" smtClean="0">
                <a:solidFill>
                  <a:srgbClr val="FF0000"/>
                </a:solidFill>
              </a:rPr>
              <a:t>4</a:t>
            </a:r>
            <a:r>
              <a:rPr lang="en-US" sz="2200" b="1" dirty="0" smtClean="0">
                <a:solidFill>
                  <a:srgbClr val="FF0000"/>
                </a:solidFill>
              </a:rPr>
              <a:t> </a:t>
            </a:r>
            <a:r>
              <a:rPr lang="en-US" sz="2200" b="1" dirty="0">
                <a:solidFill>
                  <a:srgbClr val="FF0000"/>
                </a:solidFill>
              </a:rPr>
              <a:t>(</a:t>
            </a:r>
            <a:r>
              <a:rPr lang="en-US" sz="2200" b="1" i="1" dirty="0" err="1">
                <a:solidFill>
                  <a:srgbClr val="FF0000"/>
                </a:solidFill>
              </a:rPr>
              <a:t>aq</a:t>
            </a:r>
            <a:r>
              <a:rPr lang="en-US" sz="2200" b="1" dirty="0">
                <a:solidFill>
                  <a:srgbClr val="FF0000"/>
                </a:solidFill>
              </a:rPr>
              <a:t>) </a:t>
            </a:r>
            <a:r>
              <a:rPr lang="en-US" sz="2200" b="1" dirty="0" smtClean="0">
                <a:solidFill>
                  <a:srgbClr val="FF0000"/>
                </a:solidFill>
              </a:rPr>
              <a:t>  +   H</a:t>
            </a:r>
            <a:r>
              <a:rPr lang="en-US" sz="2200" b="1" baseline="-25000" dirty="0" smtClean="0">
                <a:solidFill>
                  <a:srgbClr val="FF0000"/>
                </a:solidFill>
              </a:rPr>
              <a:t>2</a:t>
            </a:r>
            <a:r>
              <a:rPr lang="en-US" sz="2200" b="1" dirty="0" smtClean="0">
                <a:solidFill>
                  <a:srgbClr val="FF0000"/>
                </a:solidFill>
              </a:rPr>
              <a:t>O </a:t>
            </a:r>
            <a:r>
              <a:rPr lang="en-US" sz="2200" b="1" dirty="0">
                <a:solidFill>
                  <a:srgbClr val="FF0000"/>
                </a:solidFill>
              </a:rPr>
              <a:t>(</a:t>
            </a:r>
            <a:r>
              <a:rPr lang="en-US" sz="2200" b="1" i="1" dirty="0" smtClean="0">
                <a:solidFill>
                  <a:srgbClr val="FF0000"/>
                </a:solidFill>
              </a:rPr>
              <a:t>l</a:t>
            </a:r>
            <a:r>
              <a:rPr lang="en-US" sz="2200" b="1" dirty="0" smtClean="0">
                <a:solidFill>
                  <a:srgbClr val="FF0000"/>
                </a:solidFill>
              </a:rPr>
              <a:t>)</a:t>
            </a:r>
            <a:br>
              <a:rPr lang="en-US" sz="2200" b="1" dirty="0" smtClean="0">
                <a:solidFill>
                  <a:srgbClr val="FF0000"/>
                </a:solidFill>
              </a:rPr>
            </a:br>
            <a:r>
              <a:rPr lang="en-US" sz="2200" dirty="0" smtClean="0"/>
              <a:t>sulfuric </a:t>
            </a:r>
            <a:r>
              <a:rPr lang="en-US" sz="2200" dirty="0"/>
              <a:t>acid </a:t>
            </a:r>
            <a:r>
              <a:rPr lang="en-US" sz="2200" dirty="0" smtClean="0"/>
              <a:t>     copper(II) oxide        copper(II</a:t>
            </a:r>
            <a:r>
              <a:rPr lang="en-US" sz="2200" dirty="0"/>
              <a:t>) sulfate </a:t>
            </a:r>
            <a:r>
              <a:rPr lang="en-US" sz="2200" dirty="0" smtClean="0"/>
              <a:t>    water</a:t>
            </a:r>
            <a:endParaRPr lang="en-US" sz="2200" dirty="0"/>
          </a:p>
        </p:txBody>
      </p:sp>
      <p:sp>
        <p:nvSpPr>
          <p:cNvPr id="5" name="TextBox 4">
            <a:hlinkClick r:id="rId3" action="ppaction://hlinksldjump"/>
          </p:cNvPr>
          <p:cNvSpPr txBox="1"/>
          <p:nvPr/>
        </p:nvSpPr>
        <p:spPr>
          <a:xfrm>
            <a:off x="8300524" y="2814027"/>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273270662"/>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16.5 – Sulfuric Acid</a:t>
            </a:r>
            <a:endParaRPr lang="en-GB"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231</a:t>
            </a:r>
            <a:endParaRPr lang="en-GB" sz="960" b="1" dirty="0">
              <a:latin typeface="Arial" panose="020B0604020202020204" pitchFamily="34" charset="0"/>
              <a:cs typeface="Arial" panose="020B0604020202020204" pitchFamily="34" charset="0"/>
            </a:endParaRPr>
          </a:p>
        </p:txBody>
      </p:sp>
      <p:sp>
        <p:nvSpPr>
          <p:cNvPr id="19" name="Rectangle 18"/>
          <p:cNvSpPr/>
          <p:nvPr/>
        </p:nvSpPr>
        <p:spPr>
          <a:xfrm>
            <a:off x="5773815" y="4971072"/>
            <a:ext cx="3118665" cy="1785104"/>
          </a:xfrm>
          <a:prstGeom prst="rect">
            <a:avLst/>
          </a:prstGeom>
        </p:spPr>
        <p:txBody>
          <a:bodyPr wrap="square">
            <a:spAutoFit/>
          </a:bodyPr>
          <a:lstStyle/>
          <a:p>
            <a:pPr indent="449263">
              <a:buClr>
                <a:srgbClr val="C00000"/>
              </a:buClr>
              <a:buSzPct val="80000"/>
              <a:buFontTx/>
              <a:buChar char="▲"/>
            </a:pPr>
            <a:r>
              <a:rPr lang="en-US" sz="2200" dirty="0">
                <a:latin typeface="NewAsterLTStd"/>
              </a:rPr>
              <a:t>The teacher's sulfate. The white </a:t>
            </a:r>
            <a:r>
              <a:rPr lang="en-US" sz="2200" dirty="0" smtClean="0">
                <a:latin typeface="NewAsterLTStd"/>
              </a:rPr>
              <a:t>stick they </a:t>
            </a:r>
            <a:r>
              <a:rPr lang="en-US" sz="2200" dirty="0">
                <a:latin typeface="NewAsterLTStd"/>
              </a:rPr>
              <a:t>call chalk is not really chalk – it </a:t>
            </a:r>
            <a:r>
              <a:rPr lang="en-US" sz="2200" dirty="0" smtClean="0">
                <a:latin typeface="NewAsterLTStd"/>
              </a:rPr>
              <a:t>is calcium </a:t>
            </a:r>
            <a:r>
              <a:rPr lang="en-US" sz="2200" dirty="0">
                <a:latin typeface="NewAsterLTStd"/>
              </a:rPr>
              <a:t>sulfate.</a:t>
            </a:r>
            <a:endParaRPr lang="en-GB" sz="2200" dirty="0"/>
          </a:p>
        </p:txBody>
      </p:sp>
      <p:pic>
        <p:nvPicPr>
          <p:cNvPr id="2" name="Picture 1"/>
          <p:cNvPicPr>
            <a:picLocks noChangeAspect="1"/>
          </p:cNvPicPr>
          <p:nvPr/>
        </p:nvPicPr>
        <p:blipFill>
          <a:blip r:embed="rId3"/>
          <a:stretch>
            <a:fillRect/>
          </a:stretch>
        </p:blipFill>
        <p:spPr>
          <a:xfrm>
            <a:off x="5773815" y="1141480"/>
            <a:ext cx="3118665" cy="3799688"/>
          </a:xfrm>
          <a:prstGeom prst="rect">
            <a:avLst/>
          </a:prstGeom>
        </p:spPr>
      </p:pic>
      <p:sp>
        <p:nvSpPr>
          <p:cNvPr id="7" name="Rectangle 6"/>
          <p:cNvSpPr/>
          <p:nvPr/>
        </p:nvSpPr>
        <p:spPr>
          <a:xfrm>
            <a:off x="179512" y="1141480"/>
            <a:ext cx="5472608" cy="5478423"/>
          </a:xfrm>
          <a:prstGeom prst="rect">
            <a:avLst/>
          </a:prstGeom>
          <a:solidFill>
            <a:srgbClr val="AAE1FA"/>
          </a:solidFill>
          <a:ln w="57150">
            <a:solidFill>
              <a:srgbClr val="002060"/>
            </a:solidFill>
          </a:ln>
        </p:spPr>
        <p:txBody>
          <a:bodyPr wrap="square" anchor="t" anchorCtr="0">
            <a:spAutoFit/>
          </a:bodyPr>
          <a:lstStyle/>
          <a:p>
            <a:pPr>
              <a:buClr>
                <a:srgbClr val="C00000"/>
              </a:buClr>
              <a:tabLst>
                <a:tab pos="2420938" algn="l"/>
              </a:tabLst>
            </a:pPr>
            <a:r>
              <a:rPr lang="en-US" sz="2500" b="1" dirty="0" smtClean="0">
                <a:solidFill>
                  <a:srgbClr val="C00000"/>
                </a:solidFill>
                <a:latin typeface="Arial" panose="020B0604020202020204" pitchFamily="34" charset="0"/>
                <a:cs typeface="Arial" panose="020B0604020202020204" pitchFamily="34" charset="0"/>
              </a:rPr>
              <a:t>Concentrated </a:t>
            </a:r>
            <a:r>
              <a:rPr lang="en-US" sz="2500" b="1" dirty="0">
                <a:solidFill>
                  <a:srgbClr val="C00000"/>
                </a:solidFill>
                <a:latin typeface="Arial" panose="020B0604020202020204" pitchFamily="34" charset="0"/>
                <a:cs typeface="Arial" panose="020B0604020202020204" pitchFamily="34" charset="0"/>
              </a:rPr>
              <a:t>sulfuric acid – danger!</a:t>
            </a:r>
          </a:p>
          <a:p>
            <a:pPr marL="361950" indent="-361950">
              <a:buClr>
                <a:srgbClr val="C00000"/>
              </a:buClr>
              <a:buFont typeface="Wingdings" panose="05000000000000000000" pitchFamily="2" charset="2"/>
              <a:buChar char="§"/>
              <a:tabLst>
                <a:tab pos="2420938" algn="l"/>
              </a:tabLst>
            </a:pPr>
            <a:r>
              <a:rPr lang="en-US" sz="2500" dirty="0" smtClean="0">
                <a:latin typeface="Arial" panose="020B0604020202020204" pitchFamily="34" charset="0"/>
                <a:cs typeface="Arial" panose="020B0604020202020204" pitchFamily="34" charset="0"/>
              </a:rPr>
              <a:t>Concentrated </a:t>
            </a:r>
            <a:r>
              <a:rPr lang="en-US" sz="2500" dirty="0">
                <a:latin typeface="Arial" panose="020B0604020202020204" pitchFamily="34" charset="0"/>
                <a:cs typeface="Arial" panose="020B0604020202020204" pitchFamily="34" charset="0"/>
              </a:rPr>
              <a:t>sulfuric acid is a dehydrating agent. It removes water.</a:t>
            </a:r>
          </a:p>
          <a:p>
            <a:pPr marL="361950" indent="-361950">
              <a:buClr>
                <a:srgbClr val="C00000"/>
              </a:buClr>
              <a:buFont typeface="Wingdings" panose="05000000000000000000" pitchFamily="2" charset="2"/>
              <a:buChar char="§"/>
              <a:tabLst>
                <a:tab pos="2420938" algn="l"/>
              </a:tabLst>
            </a:pPr>
            <a:r>
              <a:rPr lang="en-US" sz="2500" dirty="0" smtClean="0">
                <a:latin typeface="Arial" panose="020B0604020202020204" pitchFamily="34" charset="0"/>
                <a:cs typeface="Arial" panose="020B0604020202020204" pitchFamily="34" charset="0"/>
              </a:rPr>
              <a:t>It </a:t>
            </a:r>
            <a:r>
              <a:rPr lang="en-US" sz="2500" dirty="0">
                <a:latin typeface="Arial" panose="020B0604020202020204" pitchFamily="34" charset="0"/>
                <a:cs typeface="Arial" panose="020B0604020202020204" pitchFamily="34" charset="0"/>
              </a:rPr>
              <a:t>‘likes’ water so much that it removes hydrogen and oxygen atoms from </a:t>
            </a:r>
            <a:r>
              <a:rPr lang="en-US" sz="2500" dirty="0" smtClean="0">
                <a:latin typeface="Arial" panose="020B0604020202020204" pitchFamily="34" charset="0"/>
                <a:cs typeface="Arial" panose="020B0604020202020204" pitchFamily="34" charset="0"/>
              </a:rPr>
              <a:t>other substances</a:t>
            </a:r>
            <a:r>
              <a:rPr lang="en-US" sz="2500" dirty="0">
                <a:latin typeface="Arial" panose="020B0604020202020204" pitchFamily="34" charset="0"/>
                <a:cs typeface="Arial" panose="020B0604020202020204" pitchFamily="34" charset="0"/>
              </a:rPr>
              <a:t>. For example from sugar (sucrose, </a:t>
            </a:r>
            <a:r>
              <a:rPr lang="en-US" sz="2500" b="1" dirty="0">
                <a:solidFill>
                  <a:srgbClr val="FF0000"/>
                </a:solidFill>
                <a:latin typeface="Arial" panose="020B0604020202020204" pitchFamily="34" charset="0"/>
                <a:cs typeface="Arial" panose="020B0604020202020204" pitchFamily="34" charset="0"/>
              </a:rPr>
              <a:t>C</a:t>
            </a:r>
            <a:r>
              <a:rPr lang="en-US" sz="2500" b="1" baseline="-25000" dirty="0">
                <a:solidFill>
                  <a:srgbClr val="FF0000"/>
                </a:solidFill>
                <a:latin typeface="Arial" panose="020B0604020202020204" pitchFamily="34" charset="0"/>
                <a:cs typeface="Arial" panose="020B0604020202020204" pitchFamily="34" charset="0"/>
              </a:rPr>
              <a:t>12</a:t>
            </a:r>
            <a:r>
              <a:rPr lang="en-US" sz="2500" b="1" dirty="0">
                <a:solidFill>
                  <a:srgbClr val="FF0000"/>
                </a:solidFill>
                <a:latin typeface="Arial" panose="020B0604020202020204" pitchFamily="34" charset="0"/>
                <a:cs typeface="Arial" panose="020B0604020202020204" pitchFamily="34" charset="0"/>
              </a:rPr>
              <a:t>H</a:t>
            </a:r>
            <a:r>
              <a:rPr lang="en-US" sz="2500" b="1" baseline="-25000" dirty="0">
                <a:solidFill>
                  <a:srgbClr val="FF0000"/>
                </a:solidFill>
                <a:latin typeface="Arial" panose="020B0604020202020204" pitchFamily="34" charset="0"/>
                <a:cs typeface="Arial" panose="020B0604020202020204" pitchFamily="34" charset="0"/>
              </a:rPr>
              <a:t>22</a:t>
            </a:r>
            <a:r>
              <a:rPr lang="en-US" sz="2500" b="1" dirty="0">
                <a:solidFill>
                  <a:srgbClr val="FF0000"/>
                </a:solidFill>
                <a:latin typeface="Arial" panose="020B0604020202020204" pitchFamily="34" charset="0"/>
                <a:cs typeface="Arial" panose="020B0604020202020204" pitchFamily="34" charset="0"/>
              </a:rPr>
              <a:t>O</a:t>
            </a:r>
            <a:r>
              <a:rPr lang="en-US" sz="2500" b="1" baseline="-25000" dirty="0">
                <a:solidFill>
                  <a:srgbClr val="FF0000"/>
                </a:solidFill>
                <a:latin typeface="Arial" panose="020B0604020202020204" pitchFamily="34" charset="0"/>
                <a:cs typeface="Arial" panose="020B0604020202020204" pitchFamily="34" charset="0"/>
              </a:rPr>
              <a:t>11</a:t>
            </a:r>
            <a:r>
              <a:rPr lang="en-US" sz="2500" dirty="0">
                <a:latin typeface="Arial" panose="020B0604020202020204" pitchFamily="34" charset="0"/>
                <a:cs typeface="Arial" panose="020B0604020202020204" pitchFamily="34" charset="0"/>
              </a:rPr>
              <a:t>), leaving just </a:t>
            </a:r>
            <a:r>
              <a:rPr lang="en-US" sz="2500" dirty="0" smtClean="0">
                <a:latin typeface="Arial" panose="020B0604020202020204" pitchFamily="34" charset="0"/>
                <a:cs typeface="Arial" panose="020B0604020202020204" pitchFamily="34" charset="0"/>
              </a:rPr>
              <a:t>carbon. Look </a:t>
            </a:r>
            <a:r>
              <a:rPr lang="en-US" sz="2500" dirty="0">
                <a:latin typeface="Arial" panose="020B0604020202020204" pitchFamily="34" charset="0"/>
                <a:cs typeface="Arial" panose="020B0604020202020204" pitchFamily="34" charset="0"/>
              </a:rPr>
              <a:t>at the photo </a:t>
            </a:r>
            <a:r>
              <a:rPr lang="en-US" sz="2500" dirty="0" smtClean="0">
                <a:latin typeface="Arial" panose="020B0604020202020204" pitchFamily="34" charset="0"/>
                <a:cs typeface="Arial" panose="020B0604020202020204" pitchFamily="34" charset="0"/>
              </a:rPr>
              <a:t>on slide 40.</a:t>
            </a:r>
            <a:endParaRPr lang="en-US" sz="2500" dirty="0">
              <a:latin typeface="Arial" panose="020B0604020202020204" pitchFamily="34" charset="0"/>
              <a:cs typeface="Arial" panose="020B0604020202020204" pitchFamily="34" charset="0"/>
            </a:endParaRPr>
          </a:p>
          <a:p>
            <a:pPr marL="361950" indent="-361950">
              <a:buClr>
                <a:srgbClr val="C00000"/>
              </a:buClr>
              <a:buFont typeface="Wingdings" panose="05000000000000000000" pitchFamily="2" charset="2"/>
              <a:buChar char="§"/>
              <a:tabLst>
                <a:tab pos="2420938" algn="l"/>
              </a:tabLst>
            </a:pPr>
            <a:r>
              <a:rPr lang="en-US" sz="2500" dirty="0" smtClean="0">
                <a:latin typeface="Arial" panose="020B0604020202020204" pitchFamily="34" charset="0"/>
                <a:cs typeface="Arial" panose="020B0604020202020204" pitchFamily="34" charset="0"/>
              </a:rPr>
              <a:t>When </a:t>
            </a:r>
            <a:r>
              <a:rPr lang="en-US" sz="2500" dirty="0">
                <a:latin typeface="Arial" panose="020B0604020202020204" pitchFamily="34" charset="0"/>
                <a:cs typeface="Arial" panose="020B0604020202020204" pitchFamily="34" charset="0"/>
              </a:rPr>
              <a:t>it is mixed with water, the reaction gives out a great deal of heat.</a:t>
            </a:r>
            <a:endParaRPr lang="en-US" sz="2500" dirty="0" smtClean="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1792718">
            <a:off x="5308015" y="1052152"/>
            <a:ext cx="495913" cy="485382"/>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
        <p:nvSpPr>
          <p:cNvPr id="10" name="TextBox 9">
            <a:hlinkClick r:id="rId4" action="ppaction://hlinksldjump"/>
          </p:cNvPr>
          <p:cNvSpPr txBox="1"/>
          <p:nvPr/>
        </p:nvSpPr>
        <p:spPr>
          <a:xfrm>
            <a:off x="8300524" y="587727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612883453"/>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800" dirty="0"/>
              <a:t>16.5 – Sulfuric Acid</a:t>
            </a:r>
            <a:endParaRPr lang="en-GB" sz="4800" b="1" dirty="0" smtClean="0"/>
          </a:p>
        </p:txBody>
      </p:sp>
      <p:sp>
        <p:nvSpPr>
          <p:cNvPr id="8" name="Rectangle 7"/>
          <p:cNvSpPr/>
          <p:nvPr/>
        </p:nvSpPr>
        <p:spPr>
          <a:xfrm>
            <a:off x="179512" y="1124744"/>
            <a:ext cx="8699936" cy="5544000"/>
          </a:xfrm>
          <a:prstGeom prst="rect">
            <a:avLst/>
          </a:prstGeom>
          <a:solidFill>
            <a:srgbClr val="F5FC9A"/>
          </a:solidFill>
          <a:ln w="57150">
            <a:solidFill>
              <a:srgbClr val="002060"/>
            </a:solidFill>
          </a:ln>
        </p:spPr>
        <p:txBody>
          <a:bodyPr wrap="square">
            <a:spAutoFit/>
          </a:bodyPr>
          <a:lstStyle/>
          <a:p>
            <a:pPr>
              <a:buClr>
                <a:srgbClr val="0070C0"/>
              </a:buClr>
              <a:tabLst>
                <a:tab pos="811213" algn="l"/>
                <a:tab pos="4300538" algn="l"/>
              </a:tabLst>
            </a:pPr>
            <a:r>
              <a:rPr lang="en-US" sz="2160" dirty="0"/>
              <a:t>Unit 9.6 will help you answer these questions.</a:t>
            </a:r>
          </a:p>
          <a:p>
            <a:pPr marL="457200" indent="-457200">
              <a:buClr>
                <a:srgbClr val="0070C0"/>
              </a:buClr>
              <a:buFont typeface="+mj-lt"/>
              <a:buAutoNum type="arabicPeriod"/>
              <a:tabLst>
                <a:tab pos="811213" algn="l"/>
                <a:tab pos="2967038" algn="l"/>
              </a:tabLst>
            </a:pPr>
            <a:r>
              <a:rPr lang="en-US" sz="2160" dirty="0" smtClean="0"/>
              <a:t>For </a:t>
            </a:r>
            <a:r>
              <a:rPr lang="en-US" sz="2160" dirty="0"/>
              <a:t>making sulfuric acid, </a:t>
            </a:r>
            <a:r>
              <a:rPr lang="en-US" sz="2160" dirty="0" smtClean="0"/>
              <a:t>name:</a:t>
            </a:r>
            <a:br>
              <a:rPr lang="en-US" sz="2160" dirty="0" smtClean="0"/>
            </a:br>
            <a:r>
              <a:rPr lang="en-US" sz="2160" b="1" dirty="0" smtClean="0"/>
              <a:t>a</a:t>
            </a:r>
            <a:r>
              <a:rPr lang="en-US" sz="2160" dirty="0" smtClean="0"/>
              <a:t> </a:t>
            </a:r>
            <a:r>
              <a:rPr lang="en-US" sz="2160" dirty="0"/>
              <a:t>the </a:t>
            </a:r>
            <a:r>
              <a:rPr lang="en-US" sz="2160" dirty="0" smtClean="0"/>
              <a:t>process	</a:t>
            </a:r>
            <a:r>
              <a:rPr lang="en-US" sz="2160" b="1" dirty="0" smtClean="0"/>
              <a:t>b</a:t>
            </a:r>
            <a:r>
              <a:rPr lang="en-US" sz="2160" dirty="0" smtClean="0"/>
              <a:t> </a:t>
            </a:r>
            <a:r>
              <a:rPr lang="en-US" sz="2160" dirty="0"/>
              <a:t>the raw </a:t>
            </a:r>
            <a:r>
              <a:rPr lang="en-US" sz="2160" dirty="0" smtClean="0"/>
              <a:t>materials	</a:t>
            </a:r>
            <a:r>
              <a:rPr lang="en-US" sz="2160" b="1" dirty="0" smtClean="0"/>
              <a:t>c</a:t>
            </a:r>
            <a:r>
              <a:rPr lang="en-US" sz="2160" dirty="0" smtClean="0"/>
              <a:t> </a:t>
            </a:r>
            <a:r>
              <a:rPr lang="en-US" sz="2160" dirty="0"/>
              <a:t>the catalyst</a:t>
            </a:r>
          </a:p>
          <a:p>
            <a:pPr marL="457200" indent="-457200">
              <a:buClr>
                <a:srgbClr val="0070C0"/>
              </a:buClr>
              <a:buFont typeface="+mj-lt"/>
              <a:buAutoNum type="arabicPeriod"/>
              <a:tabLst>
                <a:tab pos="811213" algn="l"/>
                <a:tab pos="4300538" algn="l"/>
              </a:tabLst>
            </a:pPr>
            <a:r>
              <a:rPr lang="en-US" sz="2160" b="1" dirty="0" smtClean="0"/>
              <a:t>a</a:t>
            </a:r>
            <a:r>
              <a:rPr lang="en-US" sz="2160" dirty="0" smtClean="0"/>
              <a:t> 	The </a:t>
            </a:r>
            <a:r>
              <a:rPr lang="en-US" sz="2160" dirty="0"/>
              <a:t>reaction between sulfur dioxide and oxygen </a:t>
            </a:r>
            <a:r>
              <a:rPr lang="en-US" sz="2160" dirty="0" smtClean="0"/>
              <a:t>is reversible</a:t>
            </a:r>
            <a:r>
              <a:rPr lang="en-US" sz="2160" dirty="0"/>
              <a:t>. What </a:t>
            </a:r>
            <a:r>
              <a:rPr lang="en-US" sz="2160" dirty="0" smtClean="0"/>
              <a:t>does </a:t>
            </a:r>
            <a:r>
              <a:rPr lang="en-US" sz="2160" dirty="0"/>
              <a:t>that </a:t>
            </a:r>
            <a:r>
              <a:rPr lang="en-US" sz="2160" dirty="0" smtClean="0"/>
              <a:t>mean?</a:t>
            </a:r>
            <a:br>
              <a:rPr lang="en-US" sz="2160" dirty="0" smtClean="0"/>
            </a:br>
            <a:r>
              <a:rPr lang="en-US" sz="2160" b="1" dirty="0" smtClean="0"/>
              <a:t>b</a:t>
            </a:r>
            <a:r>
              <a:rPr lang="en-US" sz="2160" dirty="0" smtClean="0"/>
              <a:t> 	Suggest </a:t>
            </a:r>
            <a:r>
              <a:rPr lang="en-US" sz="2160" dirty="0"/>
              <a:t>a reason why a catalyst is </a:t>
            </a:r>
            <a:r>
              <a:rPr lang="en-US" sz="2160" dirty="0" smtClean="0"/>
              <a:t>needed.</a:t>
            </a:r>
            <a:br>
              <a:rPr lang="en-US" sz="2160" dirty="0" smtClean="0"/>
            </a:br>
            <a:r>
              <a:rPr lang="en-US" sz="2160" b="1" dirty="0" smtClean="0"/>
              <a:t>c</a:t>
            </a:r>
            <a:r>
              <a:rPr lang="en-US" sz="2160" dirty="0" smtClean="0"/>
              <a:t> 	At </a:t>
            </a:r>
            <a:r>
              <a:rPr lang="en-US" sz="2160" dirty="0"/>
              <a:t>500 °C, the catalyst makes sulfur trioxide form </a:t>
            </a:r>
            <a:r>
              <a:rPr lang="en-US" sz="2160" dirty="0" smtClean="0"/>
              <a:t>even faster</a:t>
            </a:r>
            <a:r>
              <a:rPr lang="en-US" sz="2160" dirty="0"/>
              <a:t>. Why is </a:t>
            </a:r>
            <a:r>
              <a:rPr lang="en-US" sz="2160" dirty="0" smtClean="0"/>
              <a:t>	this </a:t>
            </a:r>
            <a:r>
              <a:rPr lang="en-US" sz="2160" dirty="0"/>
              <a:t>temperature not used?</a:t>
            </a:r>
          </a:p>
          <a:p>
            <a:pPr marL="457200" indent="-457200">
              <a:buClr>
                <a:srgbClr val="0070C0"/>
              </a:buClr>
              <a:buFont typeface="+mj-lt"/>
              <a:buAutoNum type="arabicPeriod"/>
              <a:tabLst>
                <a:tab pos="811213" algn="l"/>
                <a:tab pos="4300538" algn="l"/>
              </a:tabLst>
            </a:pPr>
            <a:r>
              <a:rPr lang="en-US" sz="2160" dirty="0" smtClean="0"/>
              <a:t>Explain </a:t>
            </a:r>
            <a:r>
              <a:rPr lang="en-US" sz="2160" dirty="0"/>
              <a:t>how these help to increase the yield of </a:t>
            </a:r>
            <a:r>
              <a:rPr lang="en-US" sz="2160" dirty="0" smtClean="0"/>
              <a:t>sulfur trioxide</a:t>
            </a:r>
            <a:r>
              <a:rPr lang="en-US" sz="2160" dirty="0"/>
              <a:t>, in the Contact </a:t>
            </a:r>
            <a:r>
              <a:rPr lang="en-US" sz="2160" dirty="0" smtClean="0"/>
              <a:t>process:</a:t>
            </a:r>
            <a:br>
              <a:rPr lang="en-US" sz="2160" dirty="0" smtClean="0"/>
            </a:br>
            <a:r>
              <a:rPr lang="en-US" sz="2160" b="1" dirty="0" smtClean="0"/>
              <a:t>a</a:t>
            </a:r>
            <a:r>
              <a:rPr lang="en-US" sz="2160" dirty="0" smtClean="0"/>
              <a:t> 	Several </a:t>
            </a:r>
            <a:r>
              <a:rPr lang="en-US" sz="2160" dirty="0"/>
              <a:t>beds of catalyst are </a:t>
            </a:r>
            <a:r>
              <a:rPr lang="en-US" sz="2160" dirty="0" smtClean="0"/>
              <a:t>used.</a:t>
            </a:r>
            <a:br>
              <a:rPr lang="en-US" sz="2160" dirty="0" smtClean="0"/>
            </a:br>
            <a:r>
              <a:rPr lang="en-US" sz="2160" b="1" dirty="0" smtClean="0"/>
              <a:t>b</a:t>
            </a:r>
            <a:r>
              <a:rPr lang="en-US" sz="2160" dirty="0" smtClean="0"/>
              <a:t> 	The </a:t>
            </a:r>
            <a:r>
              <a:rPr lang="en-US" sz="2160" dirty="0"/>
              <a:t>sulfur trioxide is removed by dissolving it.</a:t>
            </a:r>
          </a:p>
          <a:p>
            <a:pPr marL="457200" indent="-457200">
              <a:buClr>
                <a:srgbClr val="0070C0"/>
              </a:buClr>
              <a:buFont typeface="+mj-lt"/>
              <a:buAutoNum type="arabicPeriod"/>
              <a:tabLst>
                <a:tab pos="811213" algn="l"/>
                <a:tab pos="4300538" algn="l"/>
              </a:tabLst>
            </a:pPr>
            <a:r>
              <a:rPr lang="en-US" sz="2160" dirty="0" smtClean="0"/>
              <a:t>Identify </a:t>
            </a:r>
            <a:r>
              <a:rPr lang="en-US" sz="2160" dirty="0"/>
              <a:t>two oxidation reactions in the manufacture </a:t>
            </a:r>
            <a:r>
              <a:rPr lang="en-US" sz="2160" dirty="0" smtClean="0"/>
              <a:t>of sulfuric </a:t>
            </a:r>
            <a:r>
              <a:rPr lang="en-US" sz="2160" dirty="0"/>
              <a:t>acid.</a:t>
            </a:r>
          </a:p>
          <a:p>
            <a:pPr marL="457200" indent="-457200">
              <a:buClr>
                <a:srgbClr val="0070C0"/>
              </a:buClr>
              <a:buFont typeface="+mj-lt"/>
              <a:buAutoNum type="arabicPeriod"/>
              <a:tabLst>
                <a:tab pos="811213" algn="l"/>
                <a:tab pos="4300538" algn="l"/>
              </a:tabLst>
            </a:pPr>
            <a:r>
              <a:rPr lang="en-US" sz="2160" b="1" dirty="0" smtClean="0"/>
              <a:t>a</a:t>
            </a:r>
            <a:r>
              <a:rPr lang="en-US" sz="2160" dirty="0" smtClean="0"/>
              <a:t> 	Write </a:t>
            </a:r>
            <a:r>
              <a:rPr lang="en-US" sz="2160" dirty="0"/>
              <a:t>word equations for the reactions of zinc </a:t>
            </a:r>
            <a:r>
              <a:rPr lang="en-US" sz="2160" dirty="0" smtClean="0"/>
              <a:t>metal, zinc </a:t>
            </a:r>
            <a:r>
              <a:rPr lang="en-US" sz="2160" dirty="0"/>
              <a:t>oxide </a:t>
            </a:r>
            <a:r>
              <a:rPr lang="en-US" sz="2160" dirty="0" smtClean="0"/>
              <a:t>	(</a:t>
            </a:r>
            <a:r>
              <a:rPr lang="en-US" sz="2160" dirty="0" err="1" smtClean="0"/>
              <a:t>ZnO</a:t>
            </a:r>
            <a:r>
              <a:rPr lang="en-US" sz="2160" dirty="0" smtClean="0"/>
              <a:t>) and </a:t>
            </a:r>
            <a:r>
              <a:rPr lang="en-US" sz="2160" dirty="0"/>
              <a:t>zinc carbonate (ZnCO</a:t>
            </a:r>
            <a:r>
              <a:rPr lang="en-US" sz="2160" baseline="-25000" dirty="0"/>
              <a:t>3</a:t>
            </a:r>
            <a:r>
              <a:rPr lang="en-US" sz="2160" dirty="0"/>
              <a:t>) with </a:t>
            </a:r>
            <a:r>
              <a:rPr lang="en-US" sz="2160" dirty="0" smtClean="0"/>
              <a:t>dilute sulfuric acid.</a:t>
            </a:r>
            <a:br>
              <a:rPr lang="en-US" sz="2160" dirty="0" smtClean="0"/>
            </a:br>
            <a:r>
              <a:rPr lang="en-US" sz="2160" b="1" dirty="0" smtClean="0"/>
              <a:t>b</a:t>
            </a:r>
            <a:r>
              <a:rPr lang="en-US" sz="2160" dirty="0" smtClean="0"/>
              <a:t> 	Now </a:t>
            </a:r>
            <a:r>
              <a:rPr lang="en-US" sz="2160" dirty="0"/>
              <a:t>write a balanced equation for each reaction in </a:t>
            </a:r>
            <a:r>
              <a:rPr lang="en-US" sz="2160" b="1" dirty="0"/>
              <a:t>a</a:t>
            </a:r>
            <a:r>
              <a:rPr lang="en-US" sz="2160" dirty="0"/>
              <a:t>.</a:t>
            </a:r>
          </a:p>
        </p:txBody>
      </p:sp>
      <p:sp>
        <p:nvSpPr>
          <p:cNvPr id="11" name="TextBox 10">
            <a:hlinkClick r:id="rId3" action="ppaction://hlinkfile"/>
          </p:cNvPr>
          <p:cNvSpPr txBox="1"/>
          <p:nvPr/>
        </p:nvSpPr>
        <p:spPr>
          <a:xfrm>
            <a:off x="8259100" y="4149080"/>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2" name="Oval 11"/>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0" name="Round Same Side Corner Rectangle 9">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231</a:t>
            </a:r>
            <a:endParaRPr lang="en-GB" sz="960"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228516" y="238197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357554329"/>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800" dirty="0" smtClean="0"/>
              <a:t>16.6 – </a:t>
            </a:r>
            <a:r>
              <a:rPr lang="en-US" sz="3800" dirty="0"/>
              <a:t>Carbon and the </a:t>
            </a:r>
            <a:r>
              <a:rPr lang="en-US" sz="3800" dirty="0" smtClean="0"/>
              <a:t>Carbon Cycle</a:t>
            </a:r>
            <a:endParaRPr lang="en-GB" sz="3800"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234</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6048672" cy="5632311"/>
          </a:xfrm>
          <a:prstGeom prst="rect">
            <a:avLst/>
          </a:prstGeom>
        </p:spPr>
        <p:txBody>
          <a:bodyPr wrap="square">
            <a:spAutoFit/>
          </a:bodyPr>
          <a:lstStyle/>
          <a:p>
            <a:pPr>
              <a:buClr>
                <a:srgbClr val="C00000"/>
              </a:buClr>
              <a:buSzPct val="80000"/>
            </a:pPr>
            <a:r>
              <a:rPr lang="en-US" sz="2400" b="1" dirty="0" smtClean="0">
                <a:solidFill>
                  <a:srgbClr val="C00000"/>
                </a:solidFill>
              </a:rPr>
              <a:t>Carbon</a:t>
            </a:r>
            <a:r>
              <a:rPr lang="en-US" sz="2400" b="1" dirty="0">
                <a:solidFill>
                  <a:srgbClr val="C00000"/>
                </a:solidFill>
              </a:rPr>
              <a:t>, the element</a:t>
            </a:r>
          </a:p>
          <a:p>
            <a:pPr marL="361950" indent="-361950">
              <a:buClr>
                <a:srgbClr val="C00000"/>
              </a:buClr>
              <a:buSzPct val="80000"/>
              <a:buFont typeface="Arial" panose="020B0604020202020204" pitchFamily="34" charset="0"/>
              <a:buChar char="►"/>
            </a:pPr>
            <a:r>
              <a:rPr lang="en-US" sz="2400" dirty="0"/>
              <a:t>Some carbon is found in the Earth’s crust as the free element, in </a:t>
            </a:r>
            <a:r>
              <a:rPr lang="en-US" sz="2400" dirty="0" smtClean="0"/>
              <a:t>two forms</a:t>
            </a:r>
            <a:r>
              <a:rPr lang="en-US" sz="2400" dirty="0"/>
              <a:t>: diamond and graphite. Diamond is a hard, clear solid. </a:t>
            </a:r>
            <a:r>
              <a:rPr lang="en-US" sz="2400" dirty="0" smtClean="0"/>
              <a:t>Graphite is </a:t>
            </a:r>
            <a:r>
              <a:rPr lang="en-US" sz="2400" dirty="0"/>
              <a:t>a dark, greasy solid. So diamond and graphite are allotropes (</a:t>
            </a:r>
            <a:r>
              <a:rPr lang="en-US" sz="2400" dirty="0" smtClean="0"/>
              <a:t>different forms </a:t>
            </a:r>
            <a:r>
              <a:rPr lang="en-US" sz="2400" dirty="0"/>
              <a:t>of the same element).</a:t>
            </a:r>
          </a:p>
          <a:p>
            <a:pPr>
              <a:buClr>
                <a:srgbClr val="C00000"/>
              </a:buClr>
              <a:buSzPct val="80000"/>
            </a:pPr>
            <a:r>
              <a:rPr lang="en-US" sz="2400" b="1" dirty="0">
                <a:solidFill>
                  <a:srgbClr val="C00000"/>
                </a:solidFill>
              </a:rPr>
              <a:t>Carbon compounds</a:t>
            </a:r>
          </a:p>
          <a:p>
            <a:pPr marL="361950" indent="-361950">
              <a:buClr>
                <a:srgbClr val="C00000"/>
              </a:buClr>
              <a:buSzPct val="80000"/>
              <a:buFont typeface="Arial" panose="020B0604020202020204" pitchFamily="34" charset="0"/>
              <a:buChar char="►"/>
            </a:pPr>
            <a:r>
              <a:rPr lang="en-US" sz="2400" dirty="0"/>
              <a:t>There are thousands of carbon compounds in nature: in living things, </a:t>
            </a:r>
            <a:r>
              <a:rPr lang="en-US" sz="2400" dirty="0" smtClean="0"/>
              <a:t>in the </a:t>
            </a:r>
            <a:r>
              <a:rPr lang="en-US" sz="2400" dirty="0"/>
              <a:t>soil, in the oceans, and in the atmosphere (carbon dioxide).</a:t>
            </a:r>
          </a:p>
          <a:p>
            <a:pPr marL="361950" indent="-361950">
              <a:buClr>
                <a:srgbClr val="C00000"/>
              </a:buClr>
              <a:buSzPct val="80000"/>
              <a:buFont typeface="Arial" panose="020B0604020202020204" pitchFamily="34" charset="0"/>
              <a:buChar char="►"/>
            </a:pPr>
            <a:r>
              <a:rPr lang="en-US" sz="2400" dirty="0"/>
              <a:t>You are around 75% water by mass – and around 20% carbon!</a:t>
            </a:r>
          </a:p>
        </p:txBody>
      </p:sp>
      <p:pic>
        <p:nvPicPr>
          <p:cNvPr id="2" name="Picture 1"/>
          <p:cNvPicPr>
            <a:picLocks noChangeAspect="1"/>
          </p:cNvPicPr>
          <p:nvPr/>
        </p:nvPicPr>
        <p:blipFill>
          <a:blip r:embed="rId3"/>
          <a:stretch>
            <a:fillRect/>
          </a:stretch>
        </p:blipFill>
        <p:spPr>
          <a:xfrm>
            <a:off x="6228184" y="1140142"/>
            <a:ext cx="2664296" cy="1978392"/>
          </a:xfrm>
          <a:prstGeom prst="rect">
            <a:avLst/>
          </a:prstGeom>
        </p:spPr>
      </p:pic>
      <p:sp>
        <p:nvSpPr>
          <p:cNvPr id="4" name="Rectangle 3"/>
          <p:cNvSpPr/>
          <p:nvPr/>
        </p:nvSpPr>
        <p:spPr>
          <a:xfrm>
            <a:off x="6228184" y="3164775"/>
            <a:ext cx="2664296" cy="877163"/>
          </a:xfrm>
          <a:prstGeom prst="rect">
            <a:avLst/>
          </a:prstGeom>
        </p:spPr>
        <p:txBody>
          <a:bodyPr wrap="square">
            <a:spAutoFit/>
          </a:bodyPr>
          <a:lstStyle/>
          <a:p>
            <a:pPr indent="361950">
              <a:buClr>
                <a:srgbClr val="C00000"/>
              </a:buClr>
              <a:buSzPct val="80000"/>
              <a:buFontTx/>
              <a:buChar char="▲"/>
            </a:pPr>
            <a:r>
              <a:rPr lang="en-US" sz="1700" b="1" dirty="0">
                <a:latin typeface="FrutigerLTStd-Bold"/>
              </a:rPr>
              <a:t>Charcoal</a:t>
            </a:r>
            <a:r>
              <a:rPr lang="en-US" sz="1700" dirty="0">
                <a:latin typeface="FrutigerLTStd-Light"/>
              </a:rPr>
              <a:t>: a form of </a:t>
            </a:r>
            <a:r>
              <a:rPr lang="en-US" sz="1700">
                <a:latin typeface="FrutigerLTStd-Light"/>
              </a:rPr>
              <a:t>graphite </a:t>
            </a:r>
            <a:r>
              <a:rPr lang="en-US" sz="1700" smtClean="0">
                <a:latin typeface="FrutigerLTStd-Light"/>
              </a:rPr>
              <a:t>made by </a:t>
            </a:r>
            <a:r>
              <a:rPr lang="en-US" sz="1700">
                <a:latin typeface="FrutigerLTStd-Light"/>
              </a:rPr>
              <a:t>heating coal or wood in a little air.</a:t>
            </a:r>
            <a:endParaRPr lang="en-GB" sz="1700"/>
          </a:p>
        </p:txBody>
      </p:sp>
      <p:pic>
        <p:nvPicPr>
          <p:cNvPr id="1026" name="Picture 2" descr="Image result for carbon"/>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6228184" y="4077072"/>
            <a:ext cx="2664296" cy="259228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5" action="ppaction://hlinksldjump"/>
          </p:cNvPr>
          <p:cNvSpPr txBox="1"/>
          <p:nvPr/>
        </p:nvSpPr>
        <p:spPr>
          <a:xfrm>
            <a:off x="8300524" y="594928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64534582"/>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800" dirty="0" smtClean="0"/>
              <a:t>16.6 – </a:t>
            </a:r>
            <a:r>
              <a:rPr lang="en-US" sz="3800" dirty="0"/>
              <a:t>Carbon and the </a:t>
            </a:r>
            <a:r>
              <a:rPr lang="en-US" sz="3800" dirty="0" smtClean="0"/>
              <a:t>Carbon Cycle</a:t>
            </a:r>
            <a:endParaRPr lang="en-GB" sz="3800"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234</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8712968" cy="1015663"/>
          </a:xfrm>
          <a:prstGeom prst="rect">
            <a:avLst/>
          </a:prstGeom>
        </p:spPr>
        <p:txBody>
          <a:bodyPr wrap="square">
            <a:spAutoFit/>
          </a:bodyPr>
          <a:lstStyle/>
          <a:p>
            <a:pPr>
              <a:buClr>
                <a:srgbClr val="C00000"/>
              </a:buClr>
              <a:buSzPct val="80000"/>
            </a:pPr>
            <a:r>
              <a:rPr lang="en-US" sz="2000" b="1" dirty="0" smtClean="0">
                <a:solidFill>
                  <a:srgbClr val="C00000"/>
                </a:solidFill>
              </a:rPr>
              <a:t>The </a:t>
            </a:r>
            <a:r>
              <a:rPr lang="en-US" sz="2000" b="1" dirty="0">
                <a:solidFill>
                  <a:srgbClr val="C00000"/>
                </a:solidFill>
              </a:rPr>
              <a:t>carbon cycle</a:t>
            </a:r>
          </a:p>
          <a:p>
            <a:pPr marL="361950" indent="-361950">
              <a:buClr>
                <a:srgbClr val="C00000"/>
              </a:buClr>
              <a:buSzPct val="80000"/>
              <a:buFont typeface="Arial" panose="020B0604020202020204" pitchFamily="34" charset="0"/>
              <a:buChar char="►"/>
            </a:pPr>
            <a:r>
              <a:rPr lang="en-US" sz="2000" dirty="0"/>
              <a:t>Carbon moves between compounds in the atmosphere, living </a:t>
            </a:r>
            <a:r>
              <a:rPr lang="en-US" sz="2000" dirty="0" smtClean="0"/>
              <a:t>things, the </a:t>
            </a:r>
            <a:r>
              <a:rPr lang="en-US" sz="2000" dirty="0"/>
              <a:t>soil, and the ocean, in a non-stop journey called the carbon cycle:</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l="13776" t="17784" r="12200" b="6580"/>
          <a:stretch/>
        </p:blipFill>
        <p:spPr>
          <a:xfrm>
            <a:off x="179512" y="2137475"/>
            <a:ext cx="8712968" cy="4531885"/>
          </a:xfrm>
          <a:prstGeom prst="rect">
            <a:avLst/>
          </a:prstGeom>
        </p:spPr>
      </p:pic>
      <p:sp>
        <p:nvSpPr>
          <p:cNvPr id="6" name="TextBox 5">
            <a:hlinkClick r:id="rId4" action="ppaction://hlinksldjump"/>
          </p:cNvPr>
          <p:cNvSpPr txBox="1"/>
          <p:nvPr/>
        </p:nvSpPr>
        <p:spPr>
          <a:xfrm>
            <a:off x="8300524" y="573325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558384681"/>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800" dirty="0" smtClean="0"/>
              <a:t>16.6 – </a:t>
            </a:r>
            <a:r>
              <a:rPr lang="en-US" sz="3800" dirty="0"/>
              <a:t>Carbon and the </a:t>
            </a:r>
            <a:r>
              <a:rPr lang="en-US" sz="3800" dirty="0" smtClean="0"/>
              <a:t>Carbon Cycle</a:t>
            </a:r>
            <a:endParaRPr lang="en-GB" sz="3800"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234</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5400600" cy="5373779"/>
          </a:xfrm>
          <a:prstGeom prst="rect">
            <a:avLst/>
          </a:prstGeom>
        </p:spPr>
        <p:txBody>
          <a:bodyPr wrap="square">
            <a:spAutoFit/>
          </a:bodyPr>
          <a:lstStyle/>
          <a:p>
            <a:pPr>
              <a:buClr>
                <a:srgbClr val="C00000"/>
              </a:buClr>
              <a:buSzPct val="80000"/>
            </a:pPr>
            <a:r>
              <a:rPr lang="en-US" sz="2640" b="1" dirty="0" smtClean="0">
                <a:solidFill>
                  <a:srgbClr val="C00000"/>
                </a:solidFill>
              </a:rPr>
              <a:t>Note </a:t>
            </a:r>
            <a:r>
              <a:rPr lang="en-US" sz="2640" b="1" dirty="0">
                <a:solidFill>
                  <a:srgbClr val="C00000"/>
                </a:solidFill>
              </a:rPr>
              <a:t>about the carbon cycle</a:t>
            </a:r>
          </a:p>
          <a:p>
            <a:pPr marL="361950" indent="-361950">
              <a:buClr>
                <a:srgbClr val="C00000"/>
              </a:buClr>
              <a:buSzPct val="80000"/>
              <a:buFont typeface="Wingdings" panose="05000000000000000000" pitchFamily="2" charset="2"/>
              <a:buChar char="§"/>
            </a:pPr>
            <a:r>
              <a:rPr lang="en-US" sz="2640" dirty="0" smtClean="0"/>
              <a:t>Carbon </a:t>
            </a:r>
            <a:r>
              <a:rPr lang="en-US" sz="2640" dirty="0"/>
              <a:t>moves between the atmosphere, ocean, and living things, </a:t>
            </a:r>
            <a:r>
              <a:rPr lang="en-US" sz="2640" dirty="0" smtClean="0"/>
              <a:t>in the </a:t>
            </a:r>
            <a:r>
              <a:rPr lang="en-US" sz="2640" dirty="0"/>
              <a:t>form of carbon dioxide.</a:t>
            </a:r>
          </a:p>
          <a:p>
            <a:pPr marL="361950" indent="-361950">
              <a:buClr>
                <a:srgbClr val="C00000"/>
              </a:buClr>
              <a:buSzPct val="80000"/>
              <a:buFont typeface="Wingdings" panose="05000000000000000000" pitchFamily="2" charset="2"/>
              <a:buChar char="§"/>
            </a:pPr>
            <a:r>
              <a:rPr lang="en-US" sz="2640" dirty="0" smtClean="0"/>
              <a:t>Carbon dioxide is …</a:t>
            </a:r>
          </a:p>
          <a:p>
            <a:pPr marL="723900" indent="-342900">
              <a:buClr>
                <a:srgbClr val="C00000"/>
              </a:buClr>
              <a:buSzPct val="80000"/>
              <a:buFont typeface="Courier New" panose="02070309020205020404" pitchFamily="49" charset="0"/>
              <a:buChar char="o"/>
            </a:pPr>
            <a:r>
              <a:rPr lang="en-US" sz="2640" dirty="0" smtClean="0"/>
              <a:t>removed from the atmosphere by </a:t>
            </a:r>
            <a:r>
              <a:rPr lang="en-US" sz="2640" b="1" dirty="0" smtClean="0">
                <a:solidFill>
                  <a:srgbClr val="FF0000"/>
                </a:solidFill>
              </a:rPr>
              <a:t>photosynthesis</a:t>
            </a:r>
            <a:r>
              <a:rPr lang="en-US" sz="2640" dirty="0" smtClean="0"/>
              <a:t>, and </a:t>
            </a:r>
            <a:r>
              <a:rPr lang="en-US" sz="2640" b="1" dirty="0" smtClean="0">
                <a:solidFill>
                  <a:srgbClr val="FF0000"/>
                </a:solidFill>
              </a:rPr>
              <a:t>dissolving</a:t>
            </a:r>
            <a:r>
              <a:rPr lang="en-US" sz="2640" dirty="0" smtClean="0"/>
              <a:t> in the ocean</a:t>
            </a:r>
          </a:p>
          <a:p>
            <a:pPr marL="723900" indent="-342900">
              <a:buClr>
                <a:srgbClr val="C00000"/>
              </a:buClr>
              <a:buSzPct val="80000"/>
              <a:buFont typeface="Courier New" panose="02070309020205020404" pitchFamily="49" charset="0"/>
              <a:buChar char="o"/>
            </a:pPr>
            <a:r>
              <a:rPr lang="en-US" sz="2640" dirty="0" smtClean="0"/>
              <a:t>added to it by </a:t>
            </a:r>
            <a:r>
              <a:rPr lang="en-US" sz="2640" b="1" dirty="0" smtClean="0">
                <a:solidFill>
                  <a:srgbClr val="FF0000"/>
                </a:solidFill>
              </a:rPr>
              <a:t>respiration</a:t>
            </a:r>
            <a:r>
              <a:rPr lang="en-US" sz="2640" dirty="0" smtClean="0"/>
              <a:t>, and the </a:t>
            </a:r>
            <a:r>
              <a:rPr lang="en-US" sz="2640" b="1" dirty="0" smtClean="0">
                <a:solidFill>
                  <a:srgbClr val="FF0000"/>
                </a:solidFill>
              </a:rPr>
              <a:t>combustion</a:t>
            </a:r>
            <a:r>
              <a:rPr lang="en-US" sz="2640" dirty="0" smtClean="0"/>
              <a:t> (burning) of fuels that contain carbon.</a:t>
            </a:r>
            <a:endParaRPr lang="en-US" sz="2640"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t="11695" b="17931"/>
          <a:stretch/>
        </p:blipFill>
        <p:spPr>
          <a:xfrm>
            <a:off x="5580112" y="3319141"/>
            <a:ext cx="3312368" cy="2558131"/>
          </a:xfrm>
          <a:prstGeom prst="rect">
            <a:avLst/>
          </a:prstGeom>
        </p:spPr>
      </p:pic>
      <p:sp>
        <p:nvSpPr>
          <p:cNvPr id="4" name="Rectangle 3"/>
          <p:cNvSpPr/>
          <p:nvPr/>
        </p:nvSpPr>
        <p:spPr>
          <a:xfrm>
            <a:off x="5580112" y="5838363"/>
            <a:ext cx="3312368" cy="830997"/>
          </a:xfrm>
          <a:prstGeom prst="rect">
            <a:avLst/>
          </a:prstGeom>
        </p:spPr>
        <p:txBody>
          <a:bodyPr wrap="square">
            <a:spAutoFit/>
          </a:bodyPr>
          <a:lstStyle/>
          <a:p>
            <a:pPr indent="361950">
              <a:buClr>
                <a:srgbClr val="C00000"/>
              </a:buClr>
              <a:buSzPct val="80000"/>
              <a:buFontTx/>
              <a:buChar char="▲"/>
            </a:pPr>
            <a:r>
              <a:rPr lang="en-US" sz="1600">
                <a:latin typeface="FrutigerLTStd-Light"/>
              </a:rPr>
              <a:t>Rice plants: busy with </a:t>
            </a:r>
            <a:r>
              <a:rPr lang="en-US" sz="1600" smtClean="0">
                <a:latin typeface="FrutigerLTStd-Light"/>
              </a:rPr>
              <a:t>photosynthesis. </a:t>
            </a:r>
            <a:r>
              <a:rPr lang="en-US" sz="1600" dirty="0" smtClean="0">
                <a:latin typeface="FrutigerLTStd-Light"/>
              </a:rPr>
              <a:t>They </a:t>
            </a:r>
            <a:r>
              <a:rPr lang="en-US" sz="1600" dirty="0">
                <a:latin typeface="FrutigerLTStd-Light"/>
              </a:rPr>
              <a:t>will convert the glucose to starch.</a:t>
            </a:r>
            <a:endParaRPr lang="en-GB" sz="1600"/>
          </a:p>
        </p:txBody>
      </p:sp>
      <p:sp>
        <p:nvSpPr>
          <p:cNvPr id="8" name="Rectangle 7"/>
          <p:cNvSpPr/>
          <p:nvPr/>
        </p:nvSpPr>
        <p:spPr>
          <a:xfrm>
            <a:off x="5580112" y="1114866"/>
            <a:ext cx="3317330" cy="2074414"/>
          </a:xfrm>
          <a:prstGeom prst="rect">
            <a:avLst/>
          </a:prstGeom>
          <a:solidFill>
            <a:srgbClr val="AAE1FA"/>
          </a:solidFill>
          <a:ln w="57150">
            <a:solidFill>
              <a:srgbClr val="002060"/>
            </a:solidFill>
          </a:ln>
        </p:spPr>
        <p:txBody>
          <a:bodyPr wrap="square" anchor="t" anchorCtr="0">
            <a:spAutoFit/>
          </a:bodyPr>
          <a:lstStyle/>
          <a:p>
            <a:pPr>
              <a:buClr>
                <a:srgbClr val="C00000"/>
              </a:buClr>
              <a:tabLst>
                <a:tab pos="2420938" algn="l"/>
              </a:tabLst>
            </a:pPr>
            <a:r>
              <a:rPr lang="en-US" sz="1840" b="1" dirty="0" smtClean="0">
                <a:solidFill>
                  <a:srgbClr val="C00000"/>
                </a:solidFill>
                <a:latin typeface="Arial" panose="020B0604020202020204" pitchFamily="34" charset="0"/>
                <a:cs typeface="Arial" panose="020B0604020202020204" pitchFamily="34" charset="0"/>
              </a:rPr>
              <a:t>Two </a:t>
            </a:r>
            <a:r>
              <a:rPr lang="en-US" sz="1840" b="1" dirty="0">
                <a:solidFill>
                  <a:srgbClr val="C00000"/>
                </a:solidFill>
                <a:latin typeface="Arial" panose="020B0604020202020204" pitchFamily="34" charset="0"/>
                <a:cs typeface="Arial" panose="020B0604020202020204" pitchFamily="34" charset="0"/>
              </a:rPr>
              <a:t>opposite reactions</a:t>
            </a:r>
          </a:p>
          <a:p>
            <a:pPr marL="173038" indent="-173038">
              <a:buClr>
                <a:srgbClr val="C00000"/>
              </a:buClr>
              <a:buFont typeface="Wingdings" panose="05000000000000000000" pitchFamily="2" charset="2"/>
              <a:buChar char="§"/>
              <a:tabLst>
                <a:tab pos="2420938" algn="l"/>
              </a:tabLst>
            </a:pPr>
            <a:r>
              <a:rPr lang="en-US" sz="1840" b="1" dirty="0">
                <a:latin typeface="Arial" panose="020B0604020202020204" pitchFamily="34" charset="0"/>
                <a:cs typeface="Arial" panose="020B0604020202020204" pitchFamily="34" charset="0"/>
              </a:rPr>
              <a:t>Respiration</a:t>
            </a:r>
            <a:r>
              <a:rPr lang="en-US" sz="1840" dirty="0">
                <a:latin typeface="Arial" panose="020B0604020202020204" pitchFamily="34" charset="0"/>
                <a:cs typeface="Arial" panose="020B0604020202020204" pitchFamily="34" charset="0"/>
              </a:rPr>
              <a:t>, which goes on </a:t>
            </a:r>
            <a:r>
              <a:rPr lang="en-US" sz="1840" dirty="0" smtClean="0">
                <a:latin typeface="Arial" panose="020B0604020202020204" pitchFamily="34" charset="0"/>
                <a:cs typeface="Arial" panose="020B0604020202020204" pitchFamily="34" charset="0"/>
              </a:rPr>
              <a:t>in your </a:t>
            </a:r>
            <a:r>
              <a:rPr lang="en-US" sz="1840" dirty="0">
                <a:latin typeface="Arial" panose="020B0604020202020204" pitchFamily="34" charset="0"/>
                <a:cs typeface="Arial" panose="020B0604020202020204" pitchFamily="34" charset="0"/>
              </a:rPr>
              <a:t>body, is the opposite </a:t>
            </a:r>
            <a:r>
              <a:rPr lang="en-US" sz="1840" dirty="0" smtClean="0">
                <a:latin typeface="Arial" panose="020B0604020202020204" pitchFamily="34" charset="0"/>
                <a:cs typeface="Arial" panose="020B0604020202020204" pitchFamily="34" charset="0"/>
              </a:rPr>
              <a:t>of </a:t>
            </a:r>
            <a:r>
              <a:rPr lang="en-US" sz="1840" b="1" dirty="0" smtClean="0">
                <a:latin typeface="Arial" panose="020B0604020202020204" pitchFamily="34" charset="0"/>
                <a:cs typeface="Arial" panose="020B0604020202020204" pitchFamily="34" charset="0"/>
              </a:rPr>
              <a:t>photosynthesis</a:t>
            </a:r>
            <a:r>
              <a:rPr lang="en-US" sz="1840" dirty="0" smtClean="0">
                <a:latin typeface="Arial" panose="020B0604020202020204" pitchFamily="34" charset="0"/>
                <a:cs typeface="Arial" panose="020B0604020202020204" pitchFamily="34" charset="0"/>
              </a:rPr>
              <a:t> </a:t>
            </a:r>
            <a:r>
              <a:rPr lang="en-US" sz="1840" dirty="0">
                <a:latin typeface="Arial" panose="020B0604020202020204" pitchFamily="34" charset="0"/>
                <a:cs typeface="Arial" panose="020B0604020202020204" pitchFamily="34" charset="0"/>
              </a:rPr>
              <a:t>in plant leaves.</a:t>
            </a:r>
          </a:p>
          <a:p>
            <a:pPr marL="173038" indent="-173038">
              <a:buClr>
                <a:srgbClr val="C00000"/>
              </a:buClr>
              <a:buFont typeface="Wingdings" panose="05000000000000000000" pitchFamily="2" charset="2"/>
              <a:buChar char="§"/>
              <a:tabLst>
                <a:tab pos="2420938" algn="l"/>
              </a:tabLst>
            </a:pPr>
            <a:r>
              <a:rPr lang="en-US" sz="1840" dirty="0">
                <a:latin typeface="Arial" panose="020B0604020202020204" pitchFamily="34" charset="0"/>
                <a:cs typeface="Arial" panose="020B0604020202020204" pitchFamily="34" charset="0"/>
              </a:rPr>
              <a:t>You can compare their </a:t>
            </a:r>
            <a:r>
              <a:rPr lang="en-US" sz="1840" dirty="0" smtClean="0">
                <a:latin typeface="Arial" panose="020B0604020202020204" pitchFamily="34" charset="0"/>
                <a:cs typeface="Arial" panose="020B0604020202020204" pitchFamily="34" charset="0"/>
              </a:rPr>
              <a:t>equations on </a:t>
            </a:r>
            <a:r>
              <a:rPr lang="en-US" sz="1840" dirty="0">
                <a:latin typeface="Arial" panose="020B0604020202020204" pitchFamily="34" charset="0"/>
                <a:cs typeface="Arial" panose="020B0604020202020204" pitchFamily="34" charset="0"/>
              </a:rPr>
              <a:t>the next page.</a:t>
            </a:r>
            <a:endParaRPr lang="en-US" sz="1840" dirty="0" smtClean="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792718">
            <a:off x="8609564" y="1014310"/>
            <a:ext cx="434903" cy="425668"/>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
        <p:nvSpPr>
          <p:cNvPr id="11" name="TextBox 10">
            <a:hlinkClick r:id="rId4" action="ppaction://hlinksldjump"/>
          </p:cNvPr>
          <p:cNvSpPr txBox="1"/>
          <p:nvPr/>
        </p:nvSpPr>
        <p:spPr>
          <a:xfrm>
            <a:off x="8300524" y="213285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44754713"/>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800" dirty="0" smtClean="0"/>
              <a:t>16.6 – </a:t>
            </a:r>
            <a:r>
              <a:rPr lang="en-US" sz="3800" dirty="0"/>
              <a:t>Carbon and the </a:t>
            </a:r>
            <a:r>
              <a:rPr lang="en-US" sz="3800" dirty="0" smtClean="0"/>
              <a:t>Carbon Cycle</a:t>
            </a:r>
            <a:endParaRPr lang="en-GB" sz="3800"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235</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8712968" cy="5709255"/>
          </a:xfrm>
          <a:prstGeom prst="rect">
            <a:avLst/>
          </a:prstGeom>
        </p:spPr>
        <p:txBody>
          <a:bodyPr wrap="square">
            <a:spAutoFit/>
          </a:bodyPr>
          <a:lstStyle/>
          <a:p>
            <a:pPr>
              <a:buClr>
                <a:srgbClr val="C00000"/>
              </a:buClr>
              <a:buSzPct val="80000"/>
            </a:pPr>
            <a:r>
              <a:rPr lang="en-US" sz="2000" b="1" dirty="0" smtClean="0">
                <a:solidFill>
                  <a:srgbClr val="C00000"/>
                </a:solidFill>
              </a:rPr>
              <a:t>Removing </a:t>
            </a:r>
            <a:r>
              <a:rPr lang="en-US" sz="2000" b="1" dirty="0">
                <a:solidFill>
                  <a:srgbClr val="C00000"/>
                </a:solidFill>
              </a:rPr>
              <a:t>carbon dioxide from the atmosphere</a:t>
            </a:r>
          </a:p>
          <a:p>
            <a:pPr marL="361950" indent="-361950">
              <a:buClr>
                <a:srgbClr val="C00000"/>
              </a:buClr>
              <a:buSzPct val="80000"/>
              <a:buFont typeface="Wingdings" panose="05000000000000000000" pitchFamily="2" charset="2"/>
              <a:buChar char="§"/>
            </a:pPr>
            <a:r>
              <a:rPr lang="en-US" sz="2000" b="1" dirty="0" smtClean="0">
                <a:solidFill>
                  <a:srgbClr val="FF0000"/>
                </a:solidFill>
              </a:rPr>
              <a:t>By photosynthesis   </a:t>
            </a:r>
            <a:r>
              <a:rPr lang="en-US" sz="2000" dirty="0"/>
              <a:t>In this process, carbon dioxide and water react </a:t>
            </a:r>
            <a:r>
              <a:rPr lang="en-US" sz="2000" dirty="0" smtClean="0"/>
              <a:t>in plant </a:t>
            </a:r>
            <a:r>
              <a:rPr lang="en-US" sz="2000" dirty="0"/>
              <a:t>leaves, to give glucose and oxygen. Chlorophyll, a green </a:t>
            </a:r>
            <a:r>
              <a:rPr lang="en-US" sz="2000" dirty="0" smtClean="0"/>
              <a:t>pigment in </a:t>
            </a:r>
            <a:r>
              <a:rPr lang="en-US" sz="2000" dirty="0"/>
              <a:t>leaves, is a catalyst for the reaction. Sunlight provides the </a:t>
            </a:r>
            <a:r>
              <a:rPr lang="en-US" sz="2000" dirty="0" smtClean="0"/>
              <a:t>energy:</a:t>
            </a:r>
            <a:br>
              <a:rPr lang="en-US" sz="2000" dirty="0" smtClean="0"/>
            </a:br>
            <a:r>
              <a:rPr lang="en-US" sz="2000" dirty="0" smtClean="0"/>
              <a:t>	</a:t>
            </a:r>
            <a:r>
              <a:rPr lang="en-US" sz="2000" b="1" dirty="0" smtClean="0">
                <a:solidFill>
                  <a:srgbClr val="FF0000"/>
                </a:solidFill>
              </a:rPr>
              <a:t>6CO</a:t>
            </a:r>
            <a:r>
              <a:rPr lang="en-US" sz="2000" b="1" baseline="-25000" dirty="0" smtClean="0">
                <a:solidFill>
                  <a:srgbClr val="FF0000"/>
                </a:solidFill>
              </a:rPr>
              <a:t>2</a:t>
            </a:r>
            <a:r>
              <a:rPr lang="en-US" sz="2000" b="1" dirty="0" smtClean="0">
                <a:solidFill>
                  <a:srgbClr val="FF0000"/>
                </a:solidFill>
              </a:rPr>
              <a:t> </a:t>
            </a:r>
            <a:r>
              <a:rPr lang="en-US" sz="2000" b="1" dirty="0">
                <a:solidFill>
                  <a:srgbClr val="FF0000"/>
                </a:solidFill>
              </a:rPr>
              <a:t>(</a:t>
            </a:r>
            <a:r>
              <a:rPr lang="en-US" sz="2000" b="1" i="1" dirty="0">
                <a:solidFill>
                  <a:srgbClr val="FF0000"/>
                </a:solidFill>
              </a:rPr>
              <a:t>g</a:t>
            </a:r>
            <a:r>
              <a:rPr lang="en-US" sz="2000" b="1" dirty="0">
                <a:solidFill>
                  <a:srgbClr val="FF0000"/>
                </a:solidFill>
              </a:rPr>
              <a:t>) </a:t>
            </a:r>
            <a:r>
              <a:rPr lang="en-US" sz="2000" b="1" dirty="0" smtClean="0">
                <a:solidFill>
                  <a:srgbClr val="FF0000"/>
                </a:solidFill>
              </a:rPr>
              <a:t>   +   6H</a:t>
            </a:r>
            <a:r>
              <a:rPr lang="en-US" sz="2000" b="1" baseline="-25000" dirty="0" smtClean="0">
                <a:solidFill>
                  <a:srgbClr val="FF0000"/>
                </a:solidFill>
              </a:rPr>
              <a:t>2</a:t>
            </a:r>
            <a:r>
              <a:rPr lang="en-US" sz="2000" b="1" dirty="0" smtClean="0">
                <a:solidFill>
                  <a:srgbClr val="FF0000"/>
                </a:solidFill>
              </a:rPr>
              <a:t>O </a:t>
            </a:r>
            <a:r>
              <a:rPr lang="en-US" sz="2000" b="1" dirty="0">
                <a:solidFill>
                  <a:srgbClr val="FF0000"/>
                </a:solidFill>
              </a:rPr>
              <a:t>(</a:t>
            </a:r>
            <a:r>
              <a:rPr lang="en-US" sz="2000" b="1" i="1" dirty="0">
                <a:solidFill>
                  <a:srgbClr val="FF0000"/>
                </a:solidFill>
              </a:rPr>
              <a:t>l</a:t>
            </a:r>
            <a:r>
              <a:rPr lang="en-US" sz="2000" b="1" dirty="0">
                <a:solidFill>
                  <a:srgbClr val="FF0000"/>
                </a:solidFill>
              </a:rPr>
              <a:t>) </a:t>
            </a:r>
            <a:r>
              <a:rPr lang="en-US" sz="2000" b="1" dirty="0" smtClean="0">
                <a:solidFill>
                  <a:srgbClr val="FF0000"/>
                </a:solidFill>
              </a:rPr>
              <a:t>                     C</a:t>
            </a:r>
            <a:r>
              <a:rPr lang="en-US" sz="2000" b="1" baseline="-25000" dirty="0" smtClean="0">
                <a:solidFill>
                  <a:srgbClr val="FF0000"/>
                </a:solidFill>
              </a:rPr>
              <a:t>6</a:t>
            </a:r>
            <a:r>
              <a:rPr lang="en-US" sz="2000" b="1" dirty="0" smtClean="0">
                <a:solidFill>
                  <a:srgbClr val="FF0000"/>
                </a:solidFill>
              </a:rPr>
              <a:t>H</a:t>
            </a:r>
            <a:r>
              <a:rPr lang="en-US" sz="2000" b="1" baseline="-25000" dirty="0" smtClean="0">
                <a:solidFill>
                  <a:srgbClr val="FF0000"/>
                </a:solidFill>
              </a:rPr>
              <a:t>12</a:t>
            </a:r>
            <a:r>
              <a:rPr lang="en-US" sz="2000" b="1" dirty="0" smtClean="0">
                <a:solidFill>
                  <a:srgbClr val="FF0000"/>
                </a:solidFill>
              </a:rPr>
              <a:t>O</a:t>
            </a:r>
            <a:r>
              <a:rPr lang="en-US" sz="2000" b="1" baseline="-25000" dirty="0" smtClean="0">
                <a:solidFill>
                  <a:srgbClr val="FF0000"/>
                </a:solidFill>
              </a:rPr>
              <a:t>6</a:t>
            </a:r>
            <a:r>
              <a:rPr lang="en-US" sz="2000" b="1" dirty="0" smtClean="0">
                <a:solidFill>
                  <a:srgbClr val="FF0000"/>
                </a:solidFill>
              </a:rPr>
              <a:t> </a:t>
            </a:r>
            <a:r>
              <a:rPr lang="en-US" sz="2000" b="1" dirty="0">
                <a:solidFill>
                  <a:srgbClr val="FF0000"/>
                </a:solidFill>
              </a:rPr>
              <a:t>(</a:t>
            </a:r>
            <a:r>
              <a:rPr lang="en-US" sz="2000" b="1" i="1" dirty="0">
                <a:solidFill>
                  <a:srgbClr val="FF0000"/>
                </a:solidFill>
              </a:rPr>
              <a:t>s</a:t>
            </a:r>
            <a:r>
              <a:rPr lang="en-US" sz="2000" b="1" dirty="0">
                <a:solidFill>
                  <a:srgbClr val="FF0000"/>
                </a:solidFill>
              </a:rPr>
              <a:t>) </a:t>
            </a:r>
            <a:r>
              <a:rPr lang="en-US" sz="2000" b="1" dirty="0" smtClean="0">
                <a:solidFill>
                  <a:srgbClr val="FF0000"/>
                </a:solidFill>
              </a:rPr>
              <a:t>+  6O</a:t>
            </a:r>
            <a:r>
              <a:rPr lang="en-US" sz="2000" b="1" baseline="-25000" dirty="0" smtClean="0">
                <a:solidFill>
                  <a:srgbClr val="FF0000"/>
                </a:solidFill>
              </a:rPr>
              <a:t>2</a:t>
            </a:r>
            <a:r>
              <a:rPr lang="en-US" sz="2000" b="1" dirty="0" smtClean="0">
                <a:solidFill>
                  <a:srgbClr val="FF0000"/>
                </a:solidFill>
              </a:rPr>
              <a:t> </a:t>
            </a:r>
            <a:r>
              <a:rPr lang="en-US" sz="2000" b="1" dirty="0">
                <a:solidFill>
                  <a:srgbClr val="FF0000"/>
                </a:solidFill>
              </a:rPr>
              <a:t>(</a:t>
            </a:r>
            <a:r>
              <a:rPr lang="en-US" sz="2000" b="1" i="1" dirty="0" smtClean="0">
                <a:solidFill>
                  <a:srgbClr val="FF0000"/>
                </a:solidFill>
              </a:rPr>
              <a:t>g</a:t>
            </a:r>
            <a:r>
              <a:rPr lang="en-US" sz="2000" b="1" dirty="0" smtClean="0">
                <a:solidFill>
                  <a:srgbClr val="FF0000"/>
                </a:solidFill>
              </a:rPr>
              <a:t>)</a:t>
            </a:r>
            <a:br>
              <a:rPr lang="en-US" sz="2000" b="1" dirty="0" smtClean="0">
                <a:solidFill>
                  <a:srgbClr val="FF0000"/>
                </a:solidFill>
              </a:rPr>
            </a:br>
            <a:r>
              <a:rPr lang="en-US" sz="2000" b="1" dirty="0" smtClean="0">
                <a:solidFill>
                  <a:srgbClr val="FF0000"/>
                </a:solidFill>
              </a:rPr>
              <a:t>   </a:t>
            </a:r>
            <a:r>
              <a:rPr lang="en-US" sz="2000" dirty="0" smtClean="0"/>
              <a:t>carbon </a:t>
            </a:r>
            <a:r>
              <a:rPr lang="en-US" sz="2000" dirty="0"/>
              <a:t>dioxide </a:t>
            </a:r>
            <a:r>
              <a:rPr lang="en-US" sz="2000" dirty="0" smtClean="0"/>
              <a:t>     water 	                      glucose        oxygen</a:t>
            </a:r>
            <a:br>
              <a:rPr lang="en-US" sz="2000" dirty="0" smtClean="0"/>
            </a:br>
            <a:r>
              <a:rPr lang="en-US" sz="400" dirty="0" smtClean="0"/>
              <a:t/>
            </a:r>
            <a:br>
              <a:rPr lang="en-US" sz="400" dirty="0" smtClean="0"/>
            </a:br>
            <a:r>
              <a:rPr lang="en-US" sz="2000" dirty="0" smtClean="0"/>
              <a:t>The </a:t>
            </a:r>
            <a:r>
              <a:rPr lang="en-US" sz="2000" dirty="0"/>
              <a:t>plant uses the glucose to make the other carbon compounds </a:t>
            </a:r>
            <a:r>
              <a:rPr lang="en-US" sz="2000" dirty="0" smtClean="0"/>
              <a:t>it needs</a:t>
            </a:r>
            <a:r>
              <a:rPr lang="en-US" sz="2000" dirty="0"/>
              <a:t>. Then animals eat the plants. So the carbon compounds </a:t>
            </a:r>
            <a:r>
              <a:rPr lang="en-US" sz="2000" dirty="0" smtClean="0"/>
              <a:t>get passed </a:t>
            </a:r>
            <a:r>
              <a:rPr lang="en-US" sz="2000" dirty="0"/>
              <a:t>along the food chain. Many of them end up in your </a:t>
            </a:r>
            <a:r>
              <a:rPr lang="en-US" sz="2000" dirty="0" smtClean="0"/>
              <a:t>dinner!</a:t>
            </a:r>
            <a:br>
              <a:rPr lang="en-US" sz="2000" dirty="0" smtClean="0"/>
            </a:br>
            <a:r>
              <a:rPr lang="en-US" sz="2000" dirty="0" smtClean="0"/>
              <a:t>Note </a:t>
            </a:r>
            <a:r>
              <a:rPr lang="en-US" sz="2000" dirty="0"/>
              <a:t>that photosynthesis also goes on in </a:t>
            </a:r>
            <a:r>
              <a:rPr lang="en-US" sz="2000" b="1" dirty="0">
                <a:solidFill>
                  <a:srgbClr val="FF0000"/>
                </a:solidFill>
              </a:rPr>
              <a:t>phytoplankton</a:t>
            </a:r>
            <a:r>
              <a:rPr lang="en-US" sz="2000" dirty="0"/>
              <a:t>, tiny </a:t>
            </a:r>
            <a:r>
              <a:rPr lang="en-US" sz="2000" dirty="0" smtClean="0"/>
              <a:t>plants that </a:t>
            </a:r>
            <a:r>
              <a:rPr lang="en-US" sz="2000" dirty="0"/>
              <a:t>float in the ocean. These are eaten by fish and other </a:t>
            </a:r>
            <a:r>
              <a:rPr lang="en-US" sz="2000" dirty="0" smtClean="0"/>
              <a:t>organisms. So </a:t>
            </a:r>
            <a:r>
              <a:rPr lang="en-US" sz="2000" dirty="0"/>
              <a:t>carbon is passed along food chains in the ocean too.</a:t>
            </a:r>
          </a:p>
          <a:p>
            <a:pPr marL="361950" indent="-361950">
              <a:buClr>
                <a:srgbClr val="C00000"/>
              </a:buClr>
              <a:buSzPct val="80000"/>
              <a:buFont typeface="Wingdings" panose="05000000000000000000" pitchFamily="2" charset="2"/>
              <a:buChar char="§"/>
            </a:pPr>
            <a:r>
              <a:rPr lang="en-US" sz="2000" b="1" dirty="0" smtClean="0">
                <a:solidFill>
                  <a:srgbClr val="FF0000"/>
                </a:solidFill>
              </a:rPr>
              <a:t>By </a:t>
            </a:r>
            <a:r>
              <a:rPr lang="en-US" sz="2000" b="1" dirty="0">
                <a:solidFill>
                  <a:srgbClr val="FF0000"/>
                </a:solidFill>
              </a:rPr>
              <a:t>dissolving </a:t>
            </a:r>
            <a:r>
              <a:rPr lang="en-US" sz="2000" b="1" dirty="0" smtClean="0">
                <a:solidFill>
                  <a:srgbClr val="FF0000"/>
                </a:solidFill>
              </a:rPr>
              <a:t>  </a:t>
            </a:r>
            <a:r>
              <a:rPr lang="en-US" sz="2000" dirty="0" smtClean="0"/>
              <a:t>Some </a:t>
            </a:r>
            <a:r>
              <a:rPr lang="en-US" sz="2000" dirty="0"/>
              <a:t>carbon dioxide from the air dissolves in </a:t>
            </a:r>
            <a:r>
              <a:rPr lang="en-US" sz="2000" dirty="0" smtClean="0"/>
              <a:t>the ocean</a:t>
            </a:r>
            <a:r>
              <a:rPr lang="en-US" sz="2000" dirty="0"/>
              <a:t>. It provides carbonate ions, which shellfish use along </a:t>
            </a:r>
            <a:r>
              <a:rPr lang="en-US" sz="2000" dirty="0" smtClean="0"/>
              <a:t>with calcium </a:t>
            </a:r>
            <a:r>
              <a:rPr lang="en-US" sz="2000" dirty="0"/>
              <a:t>ions from the water, to build their shells. (Shells are made </a:t>
            </a:r>
            <a:r>
              <a:rPr lang="en-US" sz="2000" dirty="0" smtClean="0"/>
              <a:t>of calcium </a:t>
            </a:r>
            <a:r>
              <a:rPr lang="en-US" sz="2000" dirty="0"/>
              <a:t>carbonate.) Fish also use them in building their </a:t>
            </a:r>
            <a:r>
              <a:rPr lang="en-US" sz="2000" dirty="0" smtClean="0"/>
              <a:t>skeletons. </a:t>
            </a:r>
            <a:br>
              <a:rPr lang="en-US" sz="2000" dirty="0" smtClean="0"/>
            </a:br>
            <a:r>
              <a:rPr lang="en-US" sz="2000" dirty="0" smtClean="0"/>
              <a:t>But </a:t>
            </a:r>
            <a:r>
              <a:rPr lang="en-US" sz="2000" dirty="0"/>
              <a:t>only a certain % of carbon dioxide will dissolve. A balance </a:t>
            </a:r>
            <a:r>
              <a:rPr lang="en-US" sz="2000" dirty="0" smtClean="0"/>
              <a:t>is reached </a:t>
            </a:r>
            <a:r>
              <a:rPr lang="en-US" sz="2000" dirty="0"/>
              <a:t>between its concentration in the air and the ocean.</a:t>
            </a:r>
          </a:p>
        </p:txBody>
      </p:sp>
      <p:sp>
        <p:nvSpPr>
          <p:cNvPr id="5" name="TextBox 4"/>
          <p:cNvSpPr txBox="1"/>
          <p:nvPr/>
        </p:nvSpPr>
        <p:spPr>
          <a:xfrm>
            <a:off x="3866582" y="2348880"/>
            <a:ext cx="1338828" cy="656590"/>
          </a:xfrm>
          <a:prstGeom prst="rect">
            <a:avLst/>
          </a:prstGeom>
          <a:noFill/>
        </p:spPr>
        <p:txBody>
          <a:bodyPr wrap="none" rtlCol="0">
            <a:spAutoFit/>
          </a:bodyPr>
          <a:lstStyle/>
          <a:p>
            <a:pPr algn="ctr">
              <a:lnSpc>
                <a:spcPts val="2200"/>
              </a:lnSpc>
            </a:pPr>
            <a:r>
              <a:rPr lang="en-GB" dirty="0" smtClean="0">
                <a:solidFill>
                  <a:srgbClr val="FF0000"/>
                </a:solidFill>
              </a:rPr>
              <a:t>Light</a:t>
            </a:r>
            <a:br>
              <a:rPr lang="en-GB" dirty="0" smtClean="0">
                <a:solidFill>
                  <a:srgbClr val="FF0000"/>
                </a:solidFill>
              </a:rPr>
            </a:br>
            <a:r>
              <a:rPr lang="en-GB" dirty="0" smtClean="0">
                <a:solidFill>
                  <a:srgbClr val="FF0000"/>
                </a:solidFill>
              </a:rPr>
              <a:t>Chlorophyll</a:t>
            </a:r>
            <a:endParaRPr lang="en-GB" dirty="0">
              <a:solidFill>
                <a:srgbClr val="FF0000"/>
              </a:solidFill>
            </a:endParaRPr>
          </a:p>
        </p:txBody>
      </p:sp>
      <p:cxnSp>
        <p:nvCxnSpPr>
          <p:cNvPr id="14" name="Straight Arrow Connector 13"/>
          <p:cNvCxnSpPr>
            <a:stCxn id="5" idx="1"/>
          </p:cNvCxnSpPr>
          <p:nvPr/>
        </p:nvCxnSpPr>
        <p:spPr>
          <a:xfrm>
            <a:off x="3866582" y="2677175"/>
            <a:ext cx="1338828"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hlinkClick r:id="rId3" action="ppaction://hlinksldjump"/>
          </p:cNvPr>
          <p:cNvSpPr txBox="1"/>
          <p:nvPr/>
        </p:nvSpPr>
        <p:spPr>
          <a:xfrm>
            <a:off x="8300524" y="306896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828833734"/>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800" dirty="0" smtClean="0"/>
              <a:t>16.6 – </a:t>
            </a:r>
            <a:r>
              <a:rPr lang="en-US" sz="3800" dirty="0"/>
              <a:t>Carbon and the </a:t>
            </a:r>
            <a:r>
              <a:rPr lang="en-US" sz="3800" dirty="0" smtClean="0"/>
              <a:t>Carbon Cycle</a:t>
            </a:r>
            <a:endParaRPr lang="en-GB" sz="3800"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235</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8712968" cy="4893647"/>
          </a:xfrm>
          <a:prstGeom prst="rect">
            <a:avLst/>
          </a:prstGeom>
        </p:spPr>
        <p:txBody>
          <a:bodyPr wrap="square">
            <a:spAutoFit/>
          </a:bodyPr>
          <a:lstStyle/>
          <a:p>
            <a:pPr>
              <a:buClr>
                <a:srgbClr val="C00000"/>
              </a:buClr>
              <a:buSzPct val="80000"/>
            </a:pPr>
            <a:r>
              <a:rPr lang="en-US" sz="2400" b="1" dirty="0" smtClean="0">
                <a:solidFill>
                  <a:srgbClr val="C00000"/>
                </a:solidFill>
              </a:rPr>
              <a:t>Adding </a:t>
            </a:r>
            <a:r>
              <a:rPr lang="en-US" sz="2400" b="1" dirty="0">
                <a:solidFill>
                  <a:srgbClr val="C00000"/>
                </a:solidFill>
              </a:rPr>
              <a:t>carbon dioxide to the atmosphere</a:t>
            </a:r>
          </a:p>
          <a:p>
            <a:pPr marL="361950" indent="-361950">
              <a:buClr>
                <a:srgbClr val="C00000"/>
              </a:buClr>
              <a:buSzPct val="80000"/>
              <a:buFont typeface="Wingdings" panose="05000000000000000000" pitchFamily="2" charset="2"/>
              <a:buChar char="§"/>
            </a:pPr>
            <a:r>
              <a:rPr lang="en-US" sz="2400" b="1" dirty="0" smtClean="0">
                <a:solidFill>
                  <a:srgbClr val="FF0000"/>
                </a:solidFill>
              </a:rPr>
              <a:t>By </a:t>
            </a:r>
            <a:r>
              <a:rPr lang="en-US" sz="2400" b="1" dirty="0">
                <a:solidFill>
                  <a:srgbClr val="FF0000"/>
                </a:solidFill>
              </a:rPr>
              <a:t>respiration </a:t>
            </a:r>
            <a:r>
              <a:rPr lang="en-US" sz="2400" b="1" dirty="0" smtClean="0">
                <a:solidFill>
                  <a:srgbClr val="FF0000"/>
                </a:solidFill>
              </a:rPr>
              <a:t>  </a:t>
            </a:r>
            <a:r>
              <a:rPr lang="en-US" sz="2400" dirty="0" smtClean="0"/>
              <a:t>This </a:t>
            </a:r>
            <a:r>
              <a:rPr lang="en-US" sz="2400" dirty="0"/>
              <a:t>is the process that takes place in our cells (and </a:t>
            </a:r>
            <a:r>
              <a:rPr lang="en-US" sz="2400" dirty="0" smtClean="0"/>
              <a:t>in the </a:t>
            </a:r>
            <a:r>
              <a:rPr lang="en-US" sz="2400" dirty="0"/>
              <a:t>cells of plants and other animals) to provide </a:t>
            </a:r>
            <a:r>
              <a:rPr lang="en-US" sz="2400" dirty="0" smtClean="0"/>
              <a:t>energy:</a:t>
            </a:r>
            <a:br>
              <a:rPr lang="en-US" sz="2400" dirty="0" smtClean="0"/>
            </a:br>
            <a:r>
              <a:rPr lang="en-US" sz="2400" b="1" dirty="0" smtClean="0">
                <a:solidFill>
                  <a:srgbClr val="FF0000"/>
                </a:solidFill>
              </a:rPr>
              <a:t>C</a:t>
            </a:r>
            <a:r>
              <a:rPr lang="en-US" sz="2400" b="1" baseline="-25000" dirty="0" smtClean="0">
                <a:solidFill>
                  <a:srgbClr val="FF0000"/>
                </a:solidFill>
              </a:rPr>
              <a:t>6</a:t>
            </a:r>
            <a:r>
              <a:rPr lang="en-US" sz="2400" b="1" dirty="0" smtClean="0">
                <a:solidFill>
                  <a:srgbClr val="FF0000"/>
                </a:solidFill>
              </a:rPr>
              <a:t>H</a:t>
            </a:r>
            <a:r>
              <a:rPr lang="en-US" sz="2400" b="1" baseline="-25000" dirty="0" smtClean="0">
                <a:solidFill>
                  <a:srgbClr val="FF0000"/>
                </a:solidFill>
              </a:rPr>
              <a:t>12</a:t>
            </a:r>
            <a:r>
              <a:rPr lang="en-US" sz="2400" b="1" dirty="0" smtClean="0">
                <a:solidFill>
                  <a:srgbClr val="FF0000"/>
                </a:solidFill>
              </a:rPr>
              <a:t>O</a:t>
            </a:r>
            <a:r>
              <a:rPr lang="en-US" sz="2400" b="1" baseline="-25000" dirty="0" smtClean="0">
                <a:solidFill>
                  <a:srgbClr val="FF0000"/>
                </a:solidFill>
              </a:rPr>
              <a:t>6</a:t>
            </a:r>
            <a:r>
              <a:rPr lang="en-US" sz="2400" b="1" dirty="0" smtClean="0">
                <a:solidFill>
                  <a:srgbClr val="FF0000"/>
                </a:solidFill>
              </a:rPr>
              <a:t> </a:t>
            </a:r>
            <a:r>
              <a:rPr lang="en-US" sz="2400" b="1" dirty="0">
                <a:solidFill>
                  <a:srgbClr val="FF0000"/>
                </a:solidFill>
              </a:rPr>
              <a:t>(</a:t>
            </a:r>
            <a:r>
              <a:rPr lang="en-US" sz="2400" b="1" i="1" dirty="0" err="1">
                <a:solidFill>
                  <a:srgbClr val="FF0000"/>
                </a:solidFill>
              </a:rPr>
              <a:t>aq</a:t>
            </a:r>
            <a:r>
              <a:rPr lang="en-US" sz="2400" b="1" dirty="0">
                <a:solidFill>
                  <a:srgbClr val="FF0000"/>
                </a:solidFill>
              </a:rPr>
              <a:t>) </a:t>
            </a:r>
            <a:r>
              <a:rPr lang="en-US" sz="2400" b="1" dirty="0" smtClean="0">
                <a:solidFill>
                  <a:srgbClr val="FF0000"/>
                </a:solidFill>
              </a:rPr>
              <a:t>+ </a:t>
            </a:r>
            <a:r>
              <a:rPr lang="en-US" sz="2400" b="1" dirty="0">
                <a:solidFill>
                  <a:srgbClr val="FF0000"/>
                </a:solidFill>
              </a:rPr>
              <a:t>6O</a:t>
            </a:r>
            <a:r>
              <a:rPr lang="en-US" sz="2400" b="1" baseline="-25000" dirty="0">
                <a:solidFill>
                  <a:srgbClr val="FF0000"/>
                </a:solidFill>
              </a:rPr>
              <a:t>2</a:t>
            </a:r>
            <a:r>
              <a:rPr lang="en-US" sz="2400" b="1" dirty="0">
                <a:solidFill>
                  <a:srgbClr val="FF0000"/>
                </a:solidFill>
              </a:rPr>
              <a:t> (</a:t>
            </a:r>
            <a:r>
              <a:rPr lang="en-US" sz="2400" b="1" i="1" dirty="0">
                <a:solidFill>
                  <a:srgbClr val="FF0000"/>
                </a:solidFill>
              </a:rPr>
              <a:t>g</a:t>
            </a:r>
            <a:r>
              <a:rPr lang="en-US" sz="2400" b="1" dirty="0">
                <a:solidFill>
                  <a:srgbClr val="FF0000"/>
                </a:solidFill>
              </a:rPr>
              <a:t>) </a:t>
            </a:r>
            <a:r>
              <a:rPr lang="en-US" sz="2400" b="1" dirty="0" smtClean="0">
                <a:solidFill>
                  <a:srgbClr val="FF0000"/>
                </a:solidFill>
              </a:rPr>
              <a:t> → 6CO</a:t>
            </a:r>
            <a:r>
              <a:rPr lang="en-US" sz="2400" b="1" baseline="-25000" dirty="0" smtClean="0">
                <a:solidFill>
                  <a:srgbClr val="FF0000"/>
                </a:solidFill>
              </a:rPr>
              <a:t>2</a:t>
            </a:r>
            <a:r>
              <a:rPr lang="en-US" sz="2400" b="1" dirty="0" smtClean="0">
                <a:solidFill>
                  <a:srgbClr val="FF0000"/>
                </a:solidFill>
              </a:rPr>
              <a:t> </a:t>
            </a:r>
            <a:r>
              <a:rPr lang="en-US" sz="2400" b="1" dirty="0">
                <a:solidFill>
                  <a:srgbClr val="FF0000"/>
                </a:solidFill>
              </a:rPr>
              <a:t>(</a:t>
            </a:r>
            <a:r>
              <a:rPr lang="en-US" sz="2400" b="1" i="1" dirty="0">
                <a:solidFill>
                  <a:srgbClr val="FF0000"/>
                </a:solidFill>
              </a:rPr>
              <a:t>g</a:t>
            </a:r>
            <a:r>
              <a:rPr lang="en-US" sz="2400" b="1" dirty="0">
                <a:solidFill>
                  <a:srgbClr val="FF0000"/>
                </a:solidFill>
              </a:rPr>
              <a:t>) </a:t>
            </a:r>
            <a:r>
              <a:rPr lang="en-US" sz="2400" b="1" dirty="0" smtClean="0">
                <a:solidFill>
                  <a:srgbClr val="FF0000"/>
                </a:solidFill>
              </a:rPr>
              <a:t>     + </a:t>
            </a:r>
            <a:r>
              <a:rPr lang="en-US" sz="2400" b="1" dirty="0">
                <a:solidFill>
                  <a:srgbClr val="FF0000"/>
                </a:solidFill>
              </a:rPr>
              <a:t>6H</a:t>
            </a:r>
            <a:r>
              <a:rPr lang="en-US" sz="2400" b="1" baseline="-25000" dirty="0">
                <a:solidFill>
                  <a:srgbClr val="FF0000"/>
                </a:solidFill>
              </a:rPr>
              <a:t>2</a:t>
            </a:r>
            <a:r>
              <a:rPr lang="en-US" sz="2400" b="1" dirty="0">
                <a:solidFill>
                  <a:srgbClr val="FF0000"/>
                </a:solidFill>
              </a:rPr>
              <a:t>O (</a:t>
            </a:r>
            <a:r>
              <a:rPr lang="en-US" sz="2400" b="1" i="1" dirty="0">
                <a:solidFill>
                  <a:srgbClr val="FF0000"/>
                </a:solidFill>
              </a:rPr>
              <a:t>l</a:t>
            </a:r>
            <a:r>
              <a:rPr lang="en-US" sz="2400" b="1" dirty="0">
                <a:solidFill>
                  <a:srgbClr val="FF0000"/>
                </a:solidFill>
              </a:rPr>
              <a:t>) +</a:t>
            </a:r>
            <a:r>
              <a:rPr lang="en-US" sz="2400" b="1" dirty="0" smtClean="0">
                <a:solidFill>
                  <a:srgbClr val="FF0000"/>
                </a:solidFill>
              </a:rPr>
              <a:t> energy</a:t>
            </a:r>
            <a:br>
              <a:rPr lang="en-US" sz="2400" b="1" dirty="0" smtClean="0">
                <a:solidFill>
                  <a:srgbClr val="FF0000"/>
                </a:solidFill>
              </a:rPr>
            </a:br>
            <a:r>
              <a:rPr lang="en-US" sz="2400" b="1" dirty="0" smtClean="0">
                <a:solidFill>
                  <a:srgbClr val="FF0000"/>
                </a:solidFill>
              </a:rPr>
              <a:t>     </a:t>
            </a:r>
            <a:r>
              <a:rPr lang="en-US" sz="2400" dirty="0" smtClean="0">
                <a:solidFill>
                  <a:srgbClr val="0070C0"/>
                </a:solidFill>
              </a:rPr>
              <a:t>glucose    +  oxygen   carbon dioxide + </a:t>
            </a:r>
            <a:r>
              <a:rPr lang="en-US" sz="2400" dirty="0">
                <a:solidFill>
                  <a:srgbClr val="0070C0"/>
                </a:solidFill>
              </a:rPr>
              <a:t>water </a:t>
            </a:r>
            <a:r>
              <a:rPr lang="en-US" sz="2400" dirty="0" smtClean="0">
                <a:solidFill>
                  <a:srgbClr val="0070C0"/>
                </a:solidFill>
              </a:rPr>
              <a:t>    + </a:t>
            </a:r>
            <a:r>
              <a:rPr lang="en-US" sz="2400" dirty="0">
                <a:solidFill>
                  <a:srgbClr val="0070C0"/>
                </a:solidFill>
              </a:rPr>
              <a:t>energy</a:t>
            </a:r>
          </a:p>
          <a:p>
            <a:pPr marL="361950" indent="-361950">
              <a:buClr>
                <a:srgbClr val="C00000"/>
              </a:buClr>
              <a:buSzPct val="80000"/>
              <a:buFont typeface="Wingdings" panose="05000000000000000000" pitchFamily="2" charset="2"/>
              <a:buChar char="§"/>
            </a:pPr>
            <a:r>
              <a:rPr lang="en-US" sz="2400" dirty="0"/>
              <a:t>We get the glucose from food. The energy keeps us warm, and </a:t>
            </a:r>
            <a:r>
              <a:rPr lang="en-US" sz="2400" dirty="0" smtClean="0"/>
              <a:t>allows us </a:t>
            </a:r>
            <a:r>
              <a:rPr lang="en-US" sz="2400" dirty="0"/>
              <a:t>to move, and enables other reactions to go on in our bodies.</a:t>
            </a:r>
          </a:p>
          <a:p>
            <a:pPr marL="361950" indent="-361950">
              <a:buClr>
                <a:srgbClr val="C00000"/>
              </a:buClr>
              <a:buSzPct val="80000"/>
              <a:buFont typeface="Wingdings" panose="05000000000000000000" pitchFamily="2" charset="2"/>
              <a:buChar char="§"/>
            </a:pPr>
            <a:r>
              <a:rPr lang="en-US" sz="2400" b="1" dirty="0" smtClean="0">
                <a:solidFill>
                  <a:srgbClr val="FF0000"/>
                </a:solidFill>
              </a:rPr>
              <a:t>By </a:t>
            </a:r>
            <a:r>
              <a:rPr lang="en-US" sz="2400" b="1" dirty="0">
                <a:solidFill>
                  <a:srgbClr val="FF0000"/>
                </a:solidFill>
              </a:rPr>
              <a:t>the combustion of fuels</a:t>
            </a:r>
            <a:r>
              <a:rPr lang="en-US" sz="2400" b="1" dirty="0"/>
              <a:t> </a:t>
            </a:r>
            <a:r>
              <a:rPr lang="en-US" sz="2400" b="1" dirty="0" smtClean="0"/>
              <a:t>   </a:t>
            </a:r>
            <a:r>
              <a:rPr lang="en-US" sz="2400" dirty="0" smtClean="0"/>
              <a:t>Natural </a:t>
            </a:r>
            <a:r>
              <a:rPr lang="en-US" sz="2400" dirty="0"/>
              <a:t>gas or methane burns like </a:t>
            </a:r>
            <a:r>
              <a:rPr lang="en-US" sz="2400" dirty="0" smtClean="0"/>
              <a:t>this:</a:t>
            </a:r>
            <a:br>
              <a:rPr lang="en-US" sz="2400" dirty="0" smtClean="0"/>
            </a:br>
            <a:r>
              <a:rPr lang="en-US" sz="2400" b="1" dirty="0" smtClean="0">
                <a:solidFill>
                  <a:srgbClr val="FF0000"/>
                </a:solidFill>
              </a:rPr>
              <a:t>CH</a:t>
            </a:r>
            <a:r>
              <a:rPr lang="en-US" sz="2400" b="1" baseline="-25000" dirty="0" smtClean="0">
                <a:solidFill>
                  <a:srgbClr val="FF0000"/>
                </a:solidFill>
              </a:rPr>
              <a:t>4</a:t>
            </a:r>
            <a:r>
              <a:rPr lang="en-US" sz="2400" b="1" dirty="0" smtClean="0">
                <a:solidFill>
                  <a:srgbClr val="FF0000"/>
                </a:solidFill>
              </a:rPr>
              <a:t> (</a:t>
            </a:r>
            <a:r>
              <a:rPr lang="en-US" sz="2400" b="1" i="1" dirty="0" smtClean="0">
                <a:solidFill>
                  <a:srgbClr val="FF0000"/>
                </a:solidFill>
              </a:rPr>
              <a:t>g</a:t>
            </a:r>
            <a:r>
              <a:rPr lang="en-US" sz="2400" b="1" dirty="0" smtClean="0">
                <a:solidFill>
                  <a:srgbClr val="FF0000"/>
                </a:solidFill>
              </a:rPr>
              <a:t>)   + 2O</a:t>
            </a:r>
            <a:r>
              <a:rPr lang="en-US" sz="2400" b="1" baseline="-25000" dirty="0" smtClean="0">
                <a:solidFill>
                  <a:srgbClr val="FF0000"/>
                </a:solidFill>
              </a:rPr>
              <a:t>2</a:t>
            </a:r>
            <a:r>
              <a:rPr lang="en-US" sz="2400" b="1" dirty="0" smtClean="0">
                <a:solidFill>
                  <a:srgbClr val="FF0000"/>
                </a:solidFill>
              </a:rPr>
              <a:t> (g)  →      CO</a:t>
            </a:r>
            <a:r>
              <a:rPr lang="en-US" sz="2400" b="1" baseline="-25000" dirty="0" smtClean="0">
                <a:solidFill>
                  <a:srgbClr val="FF0000"/>
                </a:solidFill>
              </a:rPr>
              <a:t>2</a:t>
            </a:r>
            <a:r>
              <a:rPr lang="en-US" sz="2400" b="1" dirty="0" smtClean="0">
                <a:solidFill>
                  <a:srgbClr val="FF0000"/>
                </a:solidFill>
              </a:rPr>
              <a:t> (g)     +  2H</a:t>
            </a:r>
            <a:r>
              <a:rPr lang="en-US" sz="2400" b="1" baseline="-25000" dirty="0" smtClean="0">
                <a:solidFill>
                  <a:srgbClr val="FF0000"/>
                </a:solidFill>
              </a:rPr>
              <a:t>2</a:t>
            </a:r>
            <a:r>
              <a:rPr lang="en-US" sz="2400" b="1" dirty="0" smtClean="0">
                <a:solidFill>
                  <a:srgbClr val="FF0000"/>
                </a:solidFill>
              </a:rPr>
              <a:t>O (l) + energy</a:t>
            </a:r>
            <a:br>
              <a:rPr lang="en-US" sz="2400" b="1" dirty="0" smtClean="0">
                <a:solidFill>
                  <a:srgbClr val="FF0000"/>
                </a:solidFill>
              </a:rPr>
            </a:br>
            <a:r>
              <a:rPr lang="en-US" sz="2400" dirty="0" smtClean="0">
                <a:solidFill>
                  <a:srgbClr val="0070C0"/>
                </a:solidFill>
              </a:rPr>
              <a:t>methane + </a:t>
            </a:r>
            <a:r>
              <a:rPr lang="en-US" sz="2400" dirty="0">
                <a:solidFill>
                  <a:srgbClr val="0070C0"/>
                </a:solidFill>
              </a:rPr>
              <a:t>oxygen </a:t>
            </a:r>
            <a:r>
              <a:rPr lang="en-US" sz="2400" dirty="0" smtClean="0">
                <a:solidFill>
                  <a:srgbClr val="0070C0"/>
                </a:solidFill>
              </a:rPr>
              <a:t>    carbon </a:t>
            </a:r>
            <a:r>
              <a:rPr lang="en-US" sz="2400" dirty="0">
                <a:solidFill>
                  <a:srgbClr val="0070C0"/>
                </a:solidFill>
              </a:rPr>
              <a:t>dioxide </a:t>
            </a:r>
            <a:r>
              <a:rPr lang="en-US" sz="2400" dirty="0" smtClean="0">
                <a:solidFill>
                  <a:srgbClr val="0070C0"/>
                </a:solidFill>
              </a:rPr>
              <a:t>+    water   + </a:t>
            </a:r>
            <a:r>
              <a:rPr lang="en-US" sz="2400" dirty="0">
                <a:solidFill>
                  <a:srgbClr val="0070C0"/>
                </a:solidFill>
              </a:rPr>
              <a:t>energy</a:t>
            </a:r>
          </a:p>
        </p:txBody>
      </p:sp>
      <p:sp>
        <p:nvSpPr>
          <p:cNvPr id="5" name="TextBox 4">
            <a:hlinkClick r:id="rId3" action="ppaction://hlinksldjump"/>
          </p:cNvPr>
          <p:cNvSpPr txBox="1"/>
          <p:nvPr/>
        </p:nvSpPr>
        <p:spPr>
          <a:xfrm>
            <a:off x="8300524" y="587727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017419731"/>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800" dirty="0" smtClean="0"/>
              <a:t>16.6 – </a:t>
            </a:r>
            <a:r>
              <a:rPr lang="en-US" sz="3800" dirty="0"/>
              <a:t>Carbon and the </a:t>
            </a:r>
            <a:r>
              <a:rPr lang="en-US" sz="3800" dirty="0" smtClean="0"/>
              <a:t>Carbon Cycle</a:t>
            </a:r>
            <a:endParaRPr lang="en-GB" sz="3800"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235</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6480720" cy="5693866"/>
          </a:xfrm>
          <a:prstGeom prst="rect">
            <a:avLst/>
          </a:prstGeom>
        </p:spPr>
        <p:txBody>
          <a:bodyPr wrap="square">
            <a:spAutoFit/>
          </a:bodyPr>
          <a:lstStyle/>
          <a:p>
            <a:pPr>
              <a:buClr>
                <a:srgbClr val="C00000"/>
              </a:buClr>
              <a:buSzPct val="80000"/>
            </a:pPr>
            <a:r>
              <a:rPr lang="en-US" sz="2570" b="1" dirty="0" smtClean="0">
                <a:solidFill>
                  <a:srgbClr val="C00000"/>
                </a:solidFill>
              </a:rPr>
              <a:t>The carbon cycle and fossil fuels</a:t>
            </a:r>
          </a:p>
          <a:p>
            <a:pPr marL="276225" indent="-276225">
              <a:buClr>
                <a:srgbClr val="C00000"/>
              </a:buClr>
              <a:buSzPct val="80000"/>
              <a:buFont typeface="Wingdings" panose="05000000000000000000" pitchFamily="2" charset="2"/>
              <a:buChar char="§"/>
            </a:pPr>
            <a:r>
              <a:rPr lang="en-US" sz="2570" dirty="0" smtClean="0"/>
              <a:t>In the ocean, the remains of dead organisms fall to the ocean floor, and are </a:t>
            </a:r>
            <a:r>
              <a:rPr lang="en-US" sz="2570" dirty="0"/>
              <a:t>buried. Over millions of years their soft parts turn into petroleum (</a:t>
            </a:r>
            <a:r>
              <a:rPr lang="en-US" sz="2570" dirty="0" smtClean="0"/>
              <a:t>oil) and </a:t>
            </a:r>
            <a:r>
              <a:rPr lang="en-US" sz="2570" dirty="0"/>
              <a:t>natural gas. (Hard shells turn into limestone rock.)</a:t>
            </a:r>
          </a:p>
          <a:p>
            <a:pPr marL="276225" indent="-276225">
              <a:buClr>
                <a:srgbClr val="C00000"/>
              </a:buClr>
              <a:buSzPct val="80000"/>
              <a:buFont typeface="Wingdings" panose="05000000000000000000" pitchFamily="2" charset="2"/>
              <a:buChar char="§"/>
            </a:pPr>
            <a:r>
              <a:rPr lang="en-US" sz="2570" dirty="0"/>
              <a:t>Meanwhile, trees and other vegetation get buried in warm </a:t>
            </a:r>
            <a:r>
              <a:rPr lang="en-US" sz="2570" dirty="0" smtClean="0"/>
              <a:t>swamps. Over </a:t>
            </a:r>
            <a:r>
              <a:rPr lang="en-US" sz="2570" dirty="0"/>
              <a:t>millions of years, they turn into </a:t>
            </a:r>
            <a:r>
              <a:rPr lang="en-US" sz="2570" dirty="0" smtClean="0"/>
              <a:t>coal. </a:t>
            </a:r>
            <a:br>
              <a:rPr lang="en-US" sz="2570" dirty="0" smtClean="0"/>
            </a:br>
            <a:r>
              <a:rPr lang="en-US" sz="2570" dirty="0" smtClean="0"/>
              <a:t>In </a:t>
            </a:r>
            <a:r>
              <a:rPr lang="en-US" sz="2570" dirty="0"/>
              <a:t>this way, carbon dioxide </a:t>
            </a:r>
            <a:r>
              <a:rPr lang="en-US" sz="2570" dirty="0" smtClean="0"/>
              <a:t>from the </a:t>
            </a:r>
            <a:br>
              <a:rPr lang="en-US" sz="2570" dirty="0" smtClean="0"/>
            </a:br>
            <a:r>
              <a:rPr lang="en-US" sz="2570" dirty="0" smtClean="0"/>
              <a:t>air </a:t>
            </a:r>
            <a:r>
              <a:rPr lang="en-US" sz="2570" dirty="0"/>
              <a:t>ends up in the fossil fuels.</a:t>
            </a:r>
          </a:p>
          <a:p>
            <a:pPr marL="276225" indent="-276225">
              <a:buClr>
                <a:srgbClr val="C00000"/>
              </a:buClr>
              <a:buSzPct val="80000"/>
              <a:buFont typeface="Wingdings" panose="05000000000000000000" pitchFamily="2" charset="2"/>
              <a:buChar char="§"/>
            </a:pPr>
            <a:r>
              <a:rPr lang="en-US" sz="2570" dirty="0"/>
              <a:t>And when we burn these, it is </a:t>
            </a:r>
            <a:r>
              <a:rPr lang="en-US" sz="2570" dirty="0" smtClean="0"/>
              <a:t/>
            </a:r>
            <a:br>
              <a:rPr lang="en-US" sz="2570" dirty="0" smtClean="0"/>
            </a:br>
            <a:r>
              <a:rPr lang="en-US" sz="2570" dirty="0" smtClean="0"/>
              <a:t>released </a:t>
            </a:r>
            <a:r>
              <a:rPr lang="en-US" sz="2570" dirty="0"/>
              <a:t>again.</a:t>
            </a:r>
          </a:p>
        </p:txBody>
      </p:sp>
      <p:pic>
        <p:nvPicPr>
          <p:cNvPr id="2" name="Picture 1"/>
          <p:cNvPicPr>
            <a:picLocks noChangeAspect="1"/>
          </p:cNvPicPr>
          <p:nvPr/>
        </p:nvPicPr>
        <p:blipFill>
          <a:blip r:embed="rId5"/>
          <a:stretch>
            <a:fillRect/>
          </a:stretch>
        </p:blipFill>
        <p:spPr>
          <a:xfrm>
            <a:off x="6774427" y="1124744"/>
            <a:ext cx="2118053" cy="2949225"/>
          </a:xfrm>
          <a:prstGeom prst="rect">
            <a:avLst/>
          </a:prstGeom>
        </p:spPr>
      </p:pic>
      <p:sp>
        <p:nvSpPr>
          <p:cNvPr id="4" name="Rectangle 3"/>
          <p:cNvSpPr/>
          <p:nvPr/>
        </p:nvSpPr>
        <p:spPr>
          <a:xfrm>
            <a:off x="6774427" y="4149080"/>
            <a:ext cx="2075866" cy="646331"/>
          </a:xfrm>
          <a:prstGeom prst="rect">
            <a:avLst/>
          </a:prstGeom>
        </p:spPr>
        <p:txBody>
          <a:bodyPr wrap="square">
            <a:spAutoFit/>
          </a:bodyPr>
          <a:lstStyle/>
          <a:p>
            <a:pPr indent="276225">
              <a:buClr>
                <a:srgbClr val="C00000"/>
              </a:buClr>
              <a:buSzPct val="80000"/>
              <a:buFontTx/>
              <a:buChar char="►"/>
            </a:pPr>
            <a:r>
              <a:rPr lang="en-GB" dirty="0">
                <a:latin typeface="FrutigerLTStd-Light"/>
              </a:rPr>
              <a:t>Respiration plus skill …</a:t>
            </a:r>
            <a:endParaRPr lang="en-GB" dirty="0"/>
          </a:p>
        </p:txBody>
      </p:sp>
      <p:sp>
        <p:nvSpPr>
          <p:cNvPr id="5" name="TextBox 4">
            <a:hlinkClick r:id="rId6" action="ppaction://hlinkfile"/>
          </p:cNvPr>
          <p:cNvSpPr txBox="1"/>
          <p:nvPr/>
        </p:nvSpPr>
        <p:spPr>
          <a:xfrm>
            <a:off x="3823995" y="6300028"/>
            <a:ext cx="2044149"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The Carbon Cycle</a:t>
            </a:r>
            <a:endParaRPr lang="en-GB" dirty="0"/>
          </a:p>
        </p:txBody>
      </p:sp>
      <p:pic>
        <p:nvPicPr>
          <p:cNvPr id="6" name="16.6 - The Carbon Cycl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5940152" y="4917057"/>
            <a:ext cx="2923231" cy="1752303"/>
          </a:xfrm>
          <a:prstGeom prst="rect">
            <a:avLst/>
          </a:prstGeom>
        </p:spPr>
      </p:pic>
      <p:sp>
        <p:nvSpPr>
          <p:cNvPr id="10" name="TextBox 9">
            <a:hlinkClick r:id="rId8" action="ppaction://hlinksldjump"/>
          </p:cNvPr>
          <p:cNvSpPr txBox="1"/>
          <p:nvPr/>
        </p:nvSpPr>
        <p:spPr>
          <a:xfrm>
            <a:off x="8300524" y="400506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920216997"/>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2 – Grade Descriptors – Grade A</a:t>
            </a:r>
            <a:endParaRPr lang="en-GB" b="1" dirty="0" smtClean="0"/>
          </a:p>
        </p:txBody>
      </p:sp>
      <p:sp>
        <p:nvSpPr>
          <p:cNvPr id="34" name="Rectangle 33"/>
          <p:cNvSpPr/>
          <p:nvPr/>
        </p:nvSpPr>
        <p:spPr>
          <a:xfrm>
            <a:off x="323527" y="1124744"/>
            <a:ext cx="8424935" cy="5632311"/>
          </a:xfrm>
          <a:prstGeom prst="rect">
            <a:avLst/>
          </a:prstGeom>
        </p:spPr>
        <p:txBody>
          <a:bodyPr wrap="square">
            <a:spAutoFit/>
          </a:bodyPr>
          <a:lstStyle/>
          <a:p>
            <a:pPr>
              <a:buClr>
                <a:srgbClr val="0070C0"/>
              </a:buClr>
            </a:pPr>
            <a:r>
              <a:rPr lang="en-US" dirty="0" smtClean="0"/>
              <a:t>To </a:t>
            </a:r>
            <a:r>
              <a:rPr lang="en-US" dirty="0"/>
              <a:t>achieve a </a:t>
            </a:r>
            <a:r>
              <a:rPr lang="en-US" b="1" dirty="0"/>
              <a:t>Grade A</a:t>
            </a:r>
            <a:r>
              <a:rPr lang="en-US" dirty="0"/>
              <a:t>, a candidate will be able to:</a:t>
            </a:r>
          </a:p>
          <a:p>
            <a:pPr marL="342900" indent="-342900">
              <a:buClr>
                <a:srgbClr val="0070C0"/>
              </a:buClr>
              <a:buFont typeface="Arial" panose="020B0604020202020204" pitchFamily="34" charset="0"/>
              <a:buChar char="•"/>
            </a:pPr>
            <a:r>
              <a:rPr lang="en-US" dirty="0" smtClean="0"/>
              <a:t>recall </a:t>
            </a:r>
            <a:r>
              <a:rPr lang="en-US" dirty="0"/>
              <a:t>and communicate precise knowledge and display comprehensive understanding of </a:t>
            </a:r>
            <a:r>
              <a:rPr lang="en-US" dirty="0" smtClean="0"/>
              <a:t>scientific phenomena</a:t>
            </a:r>
            <a:r>
              <a:rPr lang="en-US" dirty="0"/>
              <a:t>, facts, laws, definitions, concepts and theories</a:t>
            </a:r>
          </a:p>
          <a:p>
            <a:pPr marL="342900" indent="-342900">
              <a:buClr>
                <a:srgbClr val="0070C0"/>
              </a:buClr>
              <a:buFont typeface="Arial" panose="020B0604020202020204" pitchFamily="34" charset="0"/>
              <a:buChar char="•"/>
            </a:pPr>
            <a:r>
              <a:rPr lang="en-US" dirty="0" smtClean="0"/>
              <a:t>apply </a:t>
            </a:r>
            <a:r>
              <a:rPr lang="en-US" dirty="0"/>
              <a:t>scientific concepts and theories to present reasoned explanations of familiar and </a:t>
            </a:r>
            <a:r>
              <a:rPr lang="en-US" dirty="0" smtClean="0"/>
              <a:t>unfamiliar phenomena</a:t>
            </a:r>
            <a:r>
              <a:rPr lang="en-US" dirty="0"/>
              <a:t>, to solve complex problems involving several stages, and to make reasoned predictions </a:t>
            </a:r>
            <a:r>
              <a:rPr lang="en-US" dirty="0" smtClean="0"/>
              <a:t>and hypotheses</a:t>
            </a:r>
            <a:endParaRPr lang="en-US" dirty="0"/>
          </a:p>
          <a:p>
            <a:pPr marL="342900" indent="-342900">
              <a:buClr>
                <a:srgbClr val="0070C0"/>
              </a:buClr>
              <a:buFont typeface="Arial" panose="020B0604020202020204" pitchFamily="34" charset="0"/>
              <a:buChar char="•"/>
            </a:pPr>
            <a:r>
              <a:rPr lang="en-US" dirty="0" smtClean="0"/>
              <a:t>communicate </a:t>
            </a:r>
            <a:r>
              <a:rPr lang="en-US" dirty="0"/>
              <a:t>and present complex scientific ideas, observations and data clearly and </a:t>
            </a:r>
            <a:r>
              <a:rPr lang="en-US" dirty="0" smtClean="0"/>
              <a:t>logically, independently </a:t>
            </a:r>
            <a:r>
              <a:rPr lang="en-US" dirty="0"/>
              <a:t>using scientific terminology and conventions consistently and correctly</a:t>
            </a:r>
          </a:p>
          <a:p>
            <a:pPr marL="342900" indent="-342900">
              <a:buClr>
                <a:srgbClr val="0070C0"/>
              </a:buClr>
              <a:buFont typeface="Arial" panose="020B0604020202020204" pitchFamily="34" charset="0"/>
              <a:buChar char="•"/>
            </a:pPr>
            <a:r>
              <a:rPr lang="en-US" dirty="0" smtClean="0"/>
              <a:t>independently </a:t>
            </a:r>
            <a:r>
              <a:rPr lang="en-US" dirty="0"/>
              <a:t>select, process and </a:t>
            </a:r>
            <a:r>
              <a:rPr lang="en-US" dirty="0" err="1"/>
              <a:t>synthesise</a:t>
            </a:r>
            <a:r>
              <a:rPr lang="en-US" dirty="0"/>
              <a:t> information presented in a variety of ways, and use it </a:t>
            </a:r>
            <a:r>
              <a:rPr lang="en-US" dirty="0" smtClean="0"/>
              <a:t>to draw </a:t>
            </a:r>
            <a:r>
              <a:rPr lang="en-US" dirty="0"/>
              <a:t>valid conclusions and discuss the scientific, technological, social, economic and </a:t>
            </a:r>
            <a:r>
              <a:rPr lang="en-US" dirty="0" smtClean="0"/>
              <a:t>environmental implications</a:t>
            </a:r>
            <a:endParaRPr lang="en-US" dirty="0"/>
          </a:p>
          <a:p>
            <a:pPr marL="342900" indent="-342900">
              <a:buClr>
                <a:srgbClr val="0070C0"/>
              </a:buClr>
              <a:buFont typeface="Arial" panose="020B0604020202020204" pitchFamily="34" charset="0"/>
              <a:buChar char="•"/>
            </a:pPr>
            <a:r>
              <a:rPr lang="en-US" dirty="0" smtClean="0"/>
              <a:t>devise </a:t>
            </a:r>
            <a:r>
              <a:rPr lang="en-US" dirty="0"/>
              <a:t>strategies to solve problems in complex situations which may involve many variables or </a:t>
            </a:r>
            <a:r>
              <a:rPr lang="en-US" dirty="0" smtClean="0"/>
              <a:t>complex manipulation </a:t>
            </a:r>
            <a:r>
              <a:rPr lang="en-US" dirty="0"/>
              <a:t>of data or ideas through multiple steps</a:t>
            </a:r>
          </a:p>
          <a:p>
            <a:pPr marL="342900" indent="-342900">
              <a:buClr>
                <a:srgbClr val="0070C0"/>
              </a:buClr>
              <a:buFont typeface="Arial" panose="020B0604020202020204" pitchFamily="34" charset="0"/>
              <a:buChar char="•"/>
            </a:pPr>
            <a:r>
              <a:rPr lang="en-US" dirty="0" smtClean="0"/>
              <a:t>analyse </a:t>
            </a:r>
            <a:r>
              <a:rPr lang="en-US" dirty="0"/>
              <a:t>data to identify any patterns or trends, taking account of limitations in the quality of the data </a:t>
            </a:r>
            <a:r>
              <a:rPr lang="en-US" dirty="0" smtClean="0"/>
              <a:t>and justifying </a:t>
            </a:r>
            <a:r>
              <a:rPr lang="en-US" dirty="0"/>
              <a:t>the conclusions reached select, describe, justify and evaluate techniques for a large range </a:t>
            </a:r>
            <a:r>
              <a:rPr lang="en-US" dirty="0" smtClean="0"/>
              <a:t>of scientific </a:t>
            </a:r>
            <a:r>
              <a:rPr lang="en-US" dirty="0"/>
              <a:t>operations and laboratory procedures.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800" dirty="0"/>
              <a:t>16.6 – </a:t>
            </a:r>
            <a:r>
              <a:rPr lang="en-US" sz="3800" dirty="0"/>
              <a:t>Carbon and the Carbon Cycle</a:t>
            </a:r>
            <a:endParaRPr lang="en-GB" sz="3800" b="1" dirty="0" smtClean="0"/>
          </a:p>
        </p:txBody>
      </p:sp>
      <p:sp>
        <p:nvSpPr>
          <p:cNvPr id="8" name="Rectangle 7"/>
          <p:cNvSpPr/>
          <p:nvPr/>
        </p:nvSpPr>
        <p:spPr>
          <a:xfrm>
            <a:off x="179512" y="1124744"/>
            <a:ext cx="8699936" cy="5478423"/>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a:tabLst>
                <a:tab pos="811213" algn="l"/>
                <a:tab pos="2967038" algn="l"/>
              </a:tabLst>
            </a:pPr>
            <a:r>
              <a:rPr lang="en-US" sz="2500" dirty="0" smtClean="0"/>
              <a:t>What </a:t>
            </a:r>
            <a:r>
              <a:rPr lang="en-US" sz="2500" dirty="0"/>
              <a:t>is the carbon cycle?</a:t>
            </a:r>
          </a:p>
          <a:p>
            <a:pPr marL="457200" indent="-457200">
              <a:buClr>
                <a:srgbClr val="0070C0"/>
              </a:buClr>
              <a:buFont typeface="+mj-lt"/>
              <a:buAutoNum type="arabicPeriod"/>
              <a:tabLst>
                <a:tab pos="811213" algn="l"/>
                <a:tab pos="2967038" algn="l"/>
              </a:tabLst>
            </a:pPr>
            <a:r>
              <a:rPr lang="en-US" sz="2500" dirty="0" smtClean="0"/>
              <a:t>Compare </a:t>
            </a:r>
            <a:r>
              <a:rPr lang="en-US" sz="2500" dirty="0"/>
              <a:t>respiration and the combustion of </a:t>
            </a:r>
            <a:r>
              <a:rPr lang="en-US" sz="2500" dirty="0" smtClean="0"/>
              <a:t>methane.</a:t>
            </a:r>
            <a:br>
              <a:rPr lang="en-US" sz="2500" dirty="0" smtClean="0"/>
            </a:br>
            <a:r>
              <a:rPr lang="en-US" sz="2500" b="1" dirty="0" smtClean="0"/>
              <a:t>a</a:t>
            </a:r>
            <a:r>
              <a:rPr lang="en-US" sz="2500" dirty="0" smtClean="0"/>
              <a:t> 	What </a:t>
            </a:r>
            <a:r>
              <a:rPr lang="en-US" sz="2500" dirty="0"/>
              <a:t>is similar about the two </a:t>
            </a:r>
            <a:r>
              <a:rPr lang="en-US" sz="2500" dirty="0" smtClean="0"/>
              <a:t>reactions?</a:t>
            </a:r>
            <a:br>
              <a:rPr lang="en-US" sz="2500" dirty="0" smtClean="0"/>
            </a:br>
            <a:r>
              <a:rPr lang="en-US" sz="2500" b="1" dirty="0" smtClean="0"/>
              <a:t>b</a:t>
            </a:r>
            <a:r>
              <a:rPr lang="en-US" sz="2500" dirty="0" smtClean="0"/>
              <a:t> 	What </a:t>
            </a:r>
            <a:r>
              <a:rPr lang="en-US" sz="2500" dirty="0"/>
              <a:t>do we use the energy from respiration </a:t>
            </a:r>
            <a:r>
              <a:rPr lang="en-US" sz="2500" dirty="0" smtClean="0"/>
              <a:t>for?</a:t>
            </a:r>
            <a:br>
              <a:rPr lang="en-US" sz="2500" dirty="0" smtClean="0"/>
            </a:br>
            <a:r>
              <a:rPr lang="en-US" sz="2500" b="1" dirty="0" smtClean="0"/>
              <a:t>c</a:t>
            </a:r>
            <a:r>
              <a:rPr lang="en-US" sz="2500" dirty="0" smtClean="0"/>
              <a:t> 	What </a:t>
            </a:r>
            <a:r>
              <a:rPr lang="en-US" sz="2500" dirty="0"/>
              <a:t>do we use the energy from burning fuels for?</a:t>
            </a:r>
          </a:p>
          <a:p>
            <a:pPr marL="457200" indent="-457200">
              <a:buClr>
                <a:srgbClr val="0070C0"/>
              </a:buClr>
              <a:buFont typeface="+mj-lt"/>
              <a:buAutoNum type="arabicPeriod"/>
              <a:tabLst>
                <a:tab pos="811213" algn="l"/>
                <a:tab pos="2967038" algn="l"/>
              </a:tabLst>
            </a:pPr>
            <a:r>
              <a:rPr lang="en-US" sz="2500" dirty="0" smtClean="0"/>
              <a:t>Now </a:t>
            </a:r>
            <a:r>
              <a:rPr lang="en-US" sz="2500" dirty="0"/>
              <a:t>compare respiration and </a:t>
            </a:r>
            <a:r>
              <a:rPr lang="en-US" sz="2500" dirty="0" smtClean="0"/>
              <a:t>photosynthesis.</a:t>
            </a:r>
            <a:br>
              <a:rPr lang="en-US" sz="2500" dirty="0" smtClean="0"/>
            </a:br>
            <a:r>
              <a:rPr lang="en-US" sz="2500" dirty="0" smtClean="0"/>
              <a:t>What </a:t>
            </a:r>
            <a:r>
              <a:rPr lang="en-US" sz="2500" dirty="0"/>
              <a:t>do you notice about these reactions?</a:t>
            </a:r>
          </a:p>
          <a:p>
            <a:pPr marL="457200" indent="-457200">
              <a:buClr>
                <a:srgbClr val="0070C0"/>
              </a:buClr>
              <a:buFont typeface="+mj-lt"/>
              <a:buAutoNum type="arabicPeriod"/>
              <a:tabLst>
                <a:tab pos="811213" algn="l"/>
                <a:tab pos="2967038" algn="l"/>
              </a:tabLst>
            </a:pPr>
            <a:r>
              <a:rPr lang="en-US" sz="2500" dirty="0" smtClean="0"/>
              <a:t>See </a:t>
            </a:r>
            <a:r>
              <a:rPr lang="en-US" sz="2500" dirty="0"/>
              <a:t>if you can draw a circular flowchart that shows</a:t>
            </a:r>
            <a:r>
              <a:rPr lang="en-US" sz="2500" dirty="0" smtClean="0"/>
              <a:t>:</a:t>
            </a:r>
            <a:br>
              <a:rPr lang="en-US" sz="2500" dirty="0" smtClean="0"/>
            </a:br>
            <a:r>
              <a:rPr lang="en-US" sz="2500" dirty="0" smtClean="0"/>
              <a:t>– 	how </a:t>
            </a:r>
            <a:r>
              <a:rPr lang="en-US" sz="2500" dirty="0"/>
              <a:t>carbon dioxide from the air gets locked up </a:t>
            </a:r>
            <a:r>
              <a:rPr lang="en-US" sz="2500" dirty="0" smtClean="0"/>
              <a:t>as 	compounds </a:t>
            </a:r>
            <a:r>
              <a:rPr lang="en-US" sz="2500" dirty="0"/>
              <a:t>in petroleum and natural </a:t>
            </a:r>
            <a:r>
              <a:rPr lang="en-US" sz="2500" dirty="0" smtClean="0"/>
              <a:t>gas</a:t>
            </a:r>
            <a:br>
              <a:rPr lang="en-US" sz="2500" dirty="0" smtClean="0"/>
            </a:br>
            <a:r>
              <a:rPr lang="en-US" sz="2500" dirty="0" smtClean="0"/>
              <a:t>– 	and </a:t>
            </a:r>
            <a:r>
              <a:rPr lang="en-US" sz="2500" dirty="0"/>
              <a:t>how it is released again, millions of years later.</a:t>
            </a:r>
          </a:p>
          <a:p>
            <a:pPr marL="457200" indent="-457200">
              <a:buClr>
                <a:srgbClr val="0070C0"/>
              </a:buClr>
              <a:buFont typeface="+mj-lt"/>
              <a:buAutoNum type="arabicPeriod"/>
              <a:tabLst>
                <a:tab pos="811213" algn="l"/>
                <a:tab pos="2967038" algn="l"/>
              </a:tabLst>
            </a:pPr>
            <a:r>
              <a:rPr lang="en-US" sz="2500" dirty="0" smtClean="0"/>
              <a:t>One </a:t>
            </a:r>
            <a:r>
              <a:rPr lang="en-US" sz="2500" dirty="0"/>
              <a:t>part of the carbon cycle does not occur </a:t>
            </a:r>
            <a:r>
              <a:rPr lang="en-US" sz="2500" dirty="0" smtClean="0"/>
              <a:t>naturally (that </a:t>
            </a:r>
            <a:r>
              <a:rPr lang="en-US" sz="2500" dirty="0"/>
              <a:t>is, without help from humans). Which part?</a:t>
            </a:r>
          </a:p>
          <a:p>
            <a:pPr marL="457200" indent="-457200">
              <a:buClr>
                <a:srgbClr val="0070C0"/>
              </a:buClr>
              <a:buFont typeface="+mj-lt"/>
              <a:buAutoNum type="arabicPeriod"/>
              <a:tabLst>
                <a:tab pos="811213" algn="l"/>
                <a:tab pos="2967038" algn="l"/>
              </a:tabLst>
            </a:pPr>
            <a:r>
              <a:rPr lang="en-US" sz="2500" dirty="0" smtClean="0"/>
              <a:t>What </a:t>
            </a:r>
            <a:r>
              <a:rPr lang="en-US" sz="2500" dirty="0"/>
              <a:t>part do you play in the carbon cycle?</a:t>
            </a:r>
          </a:p>
        </p:txBody>
      </p:sp>
      <p:sp>
        <p:nvSpPr>
          <p:cNvPr id="11" name="TextBox 10">
            <a:hlinkClick r:id="rId3" action="ppaction://hlinkfile"/>
          </p:cNvPr>
          <p:cNvSpPr txBox="1"/>
          <p:nvPr/>
        </p:nvSpPr>
        <p:spPr>
          <a:xfrm>
            <a:off x="8259100" y="4149080"/>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2" name="Oval 11"/>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0" name="Round Same Side Corner Rectangle 9">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235</a:t>
            </a:r>
            <a:endParaRPr lang="en-GB" sz="960"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244408" y="501317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469773561"/>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800" dirty="0" smtClean="0"/>
              <a:t>16.7 – </a:t>
            </a:r>
            <a:r>
              <a:rPr lang="en-US" sz="3800" dirty="0"/>
              <a:t>Some </a:t>
            </a:r>
            <a:r>
              <a:rPr lang="en-US" sz="3800" dirty="0" smtClean="0"/>
              <a:t>Carbon Compounds</a:t>
            </a:r>
            <a:endParaRPr lang="en-GB" sz="3800"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236</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7704856" cy="5509200"/>
          </a:xfrm>
          <a:prstGeom prst="rect">
            <a:avLst/>
          </a:prstGeom>
        </p:spPr>
        <p:txBody>
          <a:bodyPr wrap="square">
            <a:spAutoFit/>
          </a:bodyPr>
          <a:lstStyle/>
          <a:p>
            <a:pPr>
              <a:buClr>
                <a:srgbClr val="C00000"/>
              </a:buClr>
              <a:buSzPct val="80000"/>
            </a:pPr>
            <a:r>
              <a:rPr lang="en-US" sz="2200" b="1" dirty="0" smtClean="0">
                <a:solidFill>
                  <a:srgbClr val="C00000"/>
                </a:solidFill>
              </a:rPr>
              <a:t>Carbon </a:t>
            </a:r>
            <a:r>
              <a:rPr lang="en-US" sz="2200" b="1" dirty="0">
                <a:solidFill>
                  <a:srgbClr val="C00000"/>
                </a:solidFill>
              </a:rPr>
              <a:t>dioxide</a:t>
            </a:r>
          </a:p>
          <a:p>
            <a:pPr marL="361950" indent="-361950">
              <a:buClr>
                <a:srgbClr val="C00000"/>
              </a:buClr>
              <a:buSzPct val="80000"/>
              <a:buFont typeface="Arial" panose="020B0604020202020204" pitchFamily="34" charset="0"/>
              <a:buChar char="►"/>
            </a:pPr>
            <a:r>
              <a:rPr lang="en-US" sz="2200" dirty="0"/>
              <a:t>The gas carbon dioxide (CO2) occurs naturally </a:t>
            </a:r>
            <a:r>
              <a:rPr lang="en-US" sz="2200" dirty="0" smtClean="0"/>
              <a:t/>
            </a:r>
            <a:br>
              <a:rPr lang="en-US" sz="2200" dirty="0" smtClean="0"/>
            </a:br>
            <a:r>
              <a:rPr lang="en-US" sz="2200" dirty="0" smtClean="0"/>
              <a:t>in </a:t>
            </a:r>
            <a:r>
              <a:rPr lang="en-US" sz="2200" dirty="0"/>
              <a:t>air. It is also a </a:t>
            </a:r>
            <a:r>
              <a:rPr lang="en-US" sz="2200" dirty="0" smtClean="0"/>
              <a:t>product in </a:t>
            </a:r>
            <a:r>
              <a:rPr lang="en-US" sz="2200" dirty="0"/>
              <a:t>these three reactions:</a:t>
            </a:r>
          </a:p>
          <a:p>
            <a:pPr marL="361950" indent="-361950">
              <a:buClr>
                <a:srgbClr val="C00000"/>
              </a:buClr>
              <a:buSzPct val="100000"/>
              <a:buFont typeface="+mj-lt"/>
              <a:buAutoNum type="arabicPeriod"/>
            </a:pPr>
            <a:r>
              <a:rPr lang="en-US" sz="2200" dirty="0" smtClean="0"/>
              <a:t>The </a:t>
            </a:r>
            <a:r>
              <a:rPr lang="en-US" sz="2200" dirty="0"/>
              <a:t>combustion of carbon compounds in plenty </a:t>
            </a:r>
            <a:r>
              <a:rPr lang="en-US" sz="2200" dirty="0" smtClean="0"/>
              <a:t/>
            </a:r>
            <a:br>
              <a:rPr lang="en-US" sz="2200" dirty="0" smtClean="0"/>
            </a:br>
            <a:r>
              <a:rPr lang="en-US" sz="2200" dirty="0" smtClean="0"/>
              <a:t>of </a:t>
            </a:r>
            <a:r>
              <a:rPr lang="en-US" sz="2200" dirty="0"/>
              <a:t>air. </a:t>
            </a:r>
            <a:r>
              <a:rPr lang="en-US" sz="2200" dirty="0" smtClean="0"/>
              <a:t>E.g., when </a:t>
            </a:r>
            <a:r>
              <a:rPr lang="en-US" sz="2200" dirty="0"/>
              <a:t>natural gas (methane) burns </a:t>
            </a:r>
            <a:r>
              <a:rPr lang="en-US" sz="2200" dirty="0" smtClean="0"/>
              <a:t/>
            </a:r>
            <a:br>
              <a:rPr lang="en-US" sz="2200" dirty="0" smtClean="0"/>
            </a:br>
            <a:r>
              <a:rPr lang="en-US" sz="2200" dirty="0" smtClean="0"/>
              <a:t>in </a:t>
            </a:r>
            <a:r>
              <a:rPr lang="en-US" sz="2200" dirty="0"/>
              <a:t>plenty of air, the reaction </a:t>
            </a:r>
            <a:r>
              <a:rPr lang="en-US" sz="2200" dirty="0" smtClean="0"/>
              <a:t>is:</a:t>
            </a:r>
            <a:br>
              <a:rPr lang="en-US" sz="2200" dirty="0" smtClean="0"/>
            </a:br>
            <a:r>
              <a:rPr lang="en-US" sz="2200" b="1" dirty="0" smtClean="0">
                <a:solidFill>
                  <a:srgbClr val="FF0000"/>
                </a:solidFill>
              </a:rPr>
              <a:t>CH</a:t>
            </a:r>
            <a:r>
              <a:rPr lang="en-US" sz="2200" b="1" baseline="-25000" dirty="0" smtClean="0">
                <a:solidFill>
                  <a:srgbClr val="FF0000"/>
                </a:solidFill>
              </a:rPr>
              <a:t>4</a:t>
            </a:r>
            <a:r>
              <a:rPr lang="en-US" sz="2200" b="1" dirty="0" smtClean="0">
                <a:solidFill>
                  <a:srgbClr val="FF0000"/>
                </a:solidFill>
              </a:rPr>
              <a:t> </a:t>
            </a:r>
            <a:r>
              <a:rPr lang="en-US" sz="2200" b="1" dirty="0">
                <a:solidFill>
                  <a:srgbClr val="FF0000"/>
                </a:solidFill>
              </a:rPr>
              <a:t>(</a:t>
            </a:r>
            <a:r>
              <a:rPr lang="en-US" sz="2200" b="1" i="1" dirty="0">
                <a:solidFill>
                  <a:srgbClr val="FF0000"/>
                </a:solidFill>
              </a:rPr>
              <a:t>g</a:t>
            </a:r>
            <a:r>
              <a:rPr lang="en-US" sz="2200" b="1" dirty="0">
                <a:solidFill>
                  <a:srgbClr val="FF0000"/>
                </a:solidFill>
              </a:rPr>
              <a:t>) </a:t>
            </a:r>
            <a:r>
              <a:rPr lang="en-US" sz="2200" b="1" dirty="0" smtClean="0">
                <a:solidFill>
                  <a:srgbClr val="FF0000"/>
                </a:solidFill>
              </a:rPr>
              <a:t>+ </a:t>
            </a:r>
            <a:r>
              <a:rPr lang="en-US" sz="2200" b="1" dirty="0">
                <a:solidFill>
                  <a:srgbClr val="FF0000"/>
                </a:solidFill>
              </a:rPr>
              <a:t>2O</a:t>
            </a:r>
            <a:r>
              <a:rPr lang="en-US" sz="2200" b="1" baseline="-25000" dirty="0">
                <a:solidFill>
                  <a:srgbClr val="FF0000"/>
                </a:solidFill>
              </a:rPr>
              <a:t>2</a:t>
            </a:r>
            <a:r>
              <a:rPr lang="en-US" sz="2200" b="1" dirty="0">
                <a:solidFill>
                  <a:srgbClr val="FF0000"/>
                </a:solidFill>
              </a:rPr>
              <a:t> (</a:t>
            </a:r>
            <a:r>
              <a:rPr lang="en-US" sz="2200" b="1" i="1" dirty="0">
                <a:solidFill>
                  <a:srgbClr val="FF0000"/>
                </a:solidFill>
              </a:rPr>
              <a:t>g</a:t>
            </a:r>
            <a:r>
              <a:rPr lang="en-US" sz="2200" b="1" dirty="0">
                <a:solidFill>
                  <a:srgbClr val="FF0000"/>
                </a:solidFill>
              </a:rPr>
              <a:t>) → </a:t>
            </a:r>
            <a:r>
              <a:rPr lang="en-US" sz="2200" b="1" dirty="0" smtClean="0">
                <a:solidFill>
                  <a:srgbClr val="FF0000"/>
                </a:solidFill>
              </a:rPr>
              <a:t>CO</a:t>
            </a:r>
            <a:r>
              <a:rPr lang="en-US" sz="2200" b="1" baseline="-25000" dirty="0" smtClean="0">
                <a:solidFill>
                  <a:srgbClr val="FF0000"/>
                </a:solidFill>
              </a:rPr>
              <a:t>2</a:t>
            </a:r>
            <a:r>
              <a:rPr lang="en-US" sz="2200" b="1" dirty="0" smtClean="0">
                <a:solidFill>
                  <a:srgbClr val="FF0000"/>
                </a:solidFill>
              </a:rPr>
              <a:t> </a:t>
            </a:r>
            <a:r>
              <a:rPr lang="en-US" sz="2200" b="1" dirty="0">
                <a:solidFill>
                  <a:srgbClr val="FF0000"/>
                </a:solidFill>
              </a:rPr>
              <a:t>(</a:t>
            </a:r>
            <a:r>
              <a:rPr lang="en-US" sz="2200" b="1" i="1" dirty="0">
                <a:solidFill>
                  <a:srgbClr val="FF0000"/>
                </a:solidFill>
              </a:rPr>
              <a:t>g</a:t>
            </a:r>
            <a:r>
              <a:rPr lang="en-US" sz="2200" b="1" dirty="0">
                <a:solidFill>
                  <a:srgbClr val="FF0000"/>
                </a:solidFill>
              </a:rPr>
              <a:t>) </a:t>
            </a:r>
            <a:r>
              <a:rPr lang="en-US" sz="2200" b="1" dirty="0" smtClean="0">
                <a:solidFill>
                  <a:srgbClr val="FF0000"/>
                </a:solidFill>
              </a:rPr>
              <a:t>+ </a:t>
            </a:r>
            <a:r>
              <a:rPr lang="en-US" sz="2200" b="1" dirty="0">
                <a:solidFill>
                  <a:srgbClr val="FF0000"/>
                </a:solidFill>
              </a:rPr>
              <a:t>2H</a:t>
            </a:r>
            <a:r>
              <a:rPr lang="en-US" sz="2200" b="1" baseline="-25000" dirty="0">
                <a:solidFill>
                  <a:srgbClr val="FF0000"/>
                </a:solidFill>
              </a:rPr>
              <a:t>2</a:t>
            </a:r>
            <a:r>
              <a:rPr lang="en-US" sz="2200" b="1" dirty="0">
                <a:solidFill>
                  <a:srgbClr val="FF0000"/>
                </a:solidFill>
              </a:rPr>
              <a:t>O (</a:t>
            </a:r>
            <a:r>
              <a:rPr lang="en-US" sz="2200" b="1" i="1" dirty="0">
                <a:solidFill>
                  <a:srgbClr val="FF0000"/>
                </a:solidFill>
              </a:rPr>
              <a:t>l</a:t>
            </a:r>
            <a:r>
              <a:rPr lang="en-US" sz="2200" b="1" dirty="0">
                <a:solidFill>
                  <a:srgbClr val="FF0000"/>
                </a:solidFill>
              </a:rPr>
              <a:t>)</a:t>
            </a:r>
          </a:p>
          <a:p>
            <a:pPr marL="361950" indent="-361950">
              <a:buClr>
                <a:srgbClr val="C00000"/>
              </a:buClr>
              <a:buSzPct val="100000"/>
              <a:buFont typeface="+mj-lt"/>
              <a:buAutoNum type="arabicPeriod"/>
            </a:pPr>
            <a:r>
              <a:rPr lang="en-US" sz="2200" dirty="0" smtClean="0"/>
              <a:t>The </a:t>
            </a:r>
            <a:r>
              <a:rPr lang="en-US" sz="2200" dirty="0"/>
              <a:t>reaction between glucose and oxygen, in </a:t>
            </a:r>
            <a:r>
              <a:rPr lang="en-US" sz="2200" dirty="0" smtClean="0"/>
              <a:t/>
            </a:r>
            <a:br>
              <a:rPr lang="en-US" sz="2200" dirty="0" smtClean="0"/>
            </a:br>
            <a:r>
              <a:rPr lang="en-US" sz="2200" dirty="0" smtClean="0"/>
              <a:t>your </a:t>
            </a:r>
            <a:r>
              <a:rPr lang="en-US" sz="2200" dirty="0"/>
              <a:t>body </a:t>
            </a:r>
            <a:r>
              <a:rPr lang="en-US" sz="2200" dirty="0" smtClean="0"/>
              <a:t>cells:</a:t>
            </a:r>
            <a:br>
              <a:rPr lang="en-US" sz="2200" dirty="0" smtClean="0"/>
            </a:br>
            <a:r>
              <a:rPr lang="en-US" sz="2200" b="1" dirty="0" smtClean="0">
                <a:solidFill>
                  <a:srgbClr val="FF0000"/>
                </a:solidFill>
              </a:rPr>
              <a:t>C</a:t>
            </a:r>
            <a:r>
              <a:rPr lang="en-US" sz="2200" b="1" baseline="-25000" dirty="0" smtClean="0">
                <a:solidFill>
                  <a:srgbClr val="FF0000"/>
                </a:solidFill>
              </a:rPr>
              <a:t>6</a:t>
            </a:r>
            <a:r>
              <a:rPr lang="en-US" sz="2200" b="1" dirty="0" smtClean="0">
                <a:solidFill>
                  <a:srgbClr val="FF0000"/>
                </a:solidFill>
              </a:rPr>
              <a:t>H</a:t>
            </a:r>
            <a:r>
              <a:rPr lang="en-US" sz="2200" b="1" baseline="-25000" dirty="0" smtClean="0">
                <a:solidFill>
                  <a:srgbClr val="FF0000"/>
                </a:solidFill>
              </a:rPr>
              <a:t>12</a:t>
            </a:r>
            <a:r>
              <a:rPr lang="en-US" sz="2200" b="1" dirty="0" smtClean="0">
                <a:solidFill>
                  <a:srgbClr val="FF0000"/>
                </a:solidFill>
              </a:rPr>
              <a:t>O</a:t>
            </a:r>
            <a:r>
              <a:rPr lang="en-US" sz="2200" b="1" baseline="-25000" dirty="0" smtClean="0">
                <a:solidFill>
                  <a:srgbClr val="FF0000"/>
                </a:solidFill>
              </a:rPr>
              <a:t>6</a:t>
            </a:r>
            <a:r>
              <a:rPr lang="en-US" sz="2200" b="1" dirty="0" smtClean="0">
                <a:solidFill>
                  <a:srgbClr val="FF0000"/>
                </a:solidFill>
              </a:rPr>
              <a:t> </a:t>
            </a:r>
            <a:r>
              <a:rPr lang="en-US" sz="2200" b="1" dirty="0">
                <a:solidFill>
                  <a:srgbClr val="FF0000"/>
                </a:solidFill>
              </a:rPr>
              <a:t>(</a:t>
            </a:r>
            <a:r>
              <a:rPr lang="en-US" sz="2200" b="1" i="1" dirty="0" err="1">
                <a:solidFill>
                  <a:srgbClr val="FF0000"/>
                </a:solidFill>
              </a:rPr>
              <a:t>aq</a:t>
            </a:r>
            <a:r>
              <a:rPr lang="en-US" sz="2200" b="1" dirty="0">
                <a:solidFill>
                  <a:srgbClr val="FF0000"/>
                </a:solidFill>
              </a:rPr>
              <a:t>) </a:t>
            </a:r>
            <a:r>
              <a:rPr lang="en-US" sz="2200" b="1" dirty="0" smtClean="0">
                <a:solidFill>
                  <a:srgbClr val="FF0000"/>
                </a:solidFill>
              </a:rPr>
              <a:t>+ </a:t>
            </a:r>
            <a:r>
              <a:rPr lang="en-US" sz="2200" b="1" dirty="0">
                <a:solidFill>
                  <a:srgbClr val="FF0000"/>
                </a:solidFill>
              </a:rPr>
              <a:t>6O</a:t>
            </a:r>
            <a:r>
              <a:rPr lang="en-US" sz="2200" b="1" baseline="-25000" dirty="0">
                <a:solidFill>
                  <a:srgbClr val="FF0000"/>
                </a:solidFill>
              </a:rPr>
              <a:t>2</a:t>
            </a:r>
            <a:r>
              <a:rPr lang="en-US" sz="2200" b="1" dirty="0">
                <a:solidFill>
                  <a:srgbClr val="FF0000"/>
                </a:solidFill>
              </a:rPr>
              <a:t> (</a:t>
            </a:r>
            <a:r>
              <a:rPr lang="en-US" sz="2200" b="1" i="1" dirty="0">
                <a:solidFill>
                  <a:srgbClr val="FF0000"/>
                </a:solidFill>
              </a:rPr>
              <a:t>g</a:t>
            </a:r>
            <a:r>
              <a:rPr lang="en-US" sz="2200" b="1" dirty="0">
                <a:solidFill>
                  <a:srgbClr val="FF0000"/>
                </a:solidFill>
              </a:rPr>
              <a:t>) → </a:t>
            </a:r>
            <a:r>
              <a:rPr lang="en-US" sz="2200" b="1" dirty="0" smtClean="0">
                <a:solidFill>
                  <a:srgbClr val="FF0000"/>
                </a:solidFill>
              </a:rPr>
              <a:t>6CO</a:t>
            </a:r>
            <a:r>
              <a:rPr lang="en-US" sz="2200" b="1" baseline="-25000" dirty="0" smtClean="0">
                <a:solidFill>
                  <a:srgbClr val="FF0000"/>
                </a:solidFill>
              </a:rPr>
              <a:t>2</a:t>
            </a:r>
            <a:r>
              <a:rPr lang="en-US" sz="2200" b="1" dirty="0" smtClean="0">
                <a:solidFill>
                  <a:srgbClr val="FF0000"/>
                </a:solidFill>
              </a:rPr>
              <a:t> </a:t>
            </a:r>
            <a:r>
              <a:rPr lang="en-US" sz="2200" b="1" dirty="0">
                <a:solidFill>
                  <a:srgbClr val="FF0000"/>
                </a:solidFill>
              </a:rPr>
              <a:t>(</a:t>
            </a:r>
            <a:r>
              <a:rPr lang="en-US" sz="2200" b="1" i="1" dirty="0">
                <a:solidFill>
                  <a:srgbClr val="FF0000"/>
                </a:solidFill>
              </a:rPr>
              <a:t>g</a:t>
            </a:r>
            <a:r>
              <a:rPr lang="en-US" sz="2200" b="1" dirty="0">
                <a:solidFill>
                  <a:srgbClr val="FF0000"/>
                </a:solidFill>
              </a:rPr>
              <a:t>) </a:t>
            </a:r>
            <a:r>
              <a:rPr lang="en-US" sz="2200" b="1" dirty="0" smtClean="0">
                <a:solidFill>
                  <a:srgbClr val="FF0000"/>
                </a:solidFill>
              </a:rPr>
              <a:t>+ </a:t>
            </a:r>
            <a:r>
              <a:rPr lang="en-US" sz="2200" b="1" dirty="0">
                <a:solidFill>
                  <a:srgbClr val="FF0000"/>
                </a:solidFill>
              </a:rPr>
              <a:t>6H</a:t>
            </a:r>
            <a:r>
              <a:rPr lang="en-US" sz="2200" b="1" baseline="-25000" dirty="0">
                <a:solidFill>
                  <a:srgbClr val="FF0000"/>
                </a:solidFill>
              </a:rPr>
              <a:t>2</a:t>
            </a:r>
            <a:r>
              <a:rPr lang="en-US" sz="2200" b="1" dirty="0">
                <a:solidFill>
                  <a:srgbClr val="FF0000"/>
                </a:solidFill>
              </a:rPr>
              <a:t>O (</a:t>
            </a:r>
            <a:r>
              <a:rPr lang="en-US" sz="2200" b="1" i="1" dirty="0" smtClean="0">
                <a:solidFill>
                  <a:srgbClr val="FF0000"/>
                </a:solidFill>
              </a:rPr>
              <a:t>l</a:t>
            </a:r>
            <a:r>
              <a:rPr lang="en-US" sz="2200" b="1" dirty="0" smtClean="0">
                <a:solidFill>
                  <a:srgbClr val="FF0000"/>
                </a:solidFill>
              </a:rPr>
              <a:t>)</a:t>
            </a:r>
            <a:br>
              <a:rPr lang="en-US" sz="2200" b="1" dirty="0" smtClean="0">
                <a:solidFill>
                  <a:srgbClr val="FF0000"/>
                </a:solidFill>
              </a:rPr>
            </a:br>
            <a:r>
              <a:rPr lang="en-US" sz="2200" dirty="0" smtClean="0"/>
              <a:t>This </a:t>
            </a:r>
            <a:r>
              <a:rPr lang="en-US" sz="2200" dirty="0"/>
              <a:t>is called respiration. You breathe out the </a:t>
            </a:r>
            <a:r>
              <a:rPr lang="en-US" sz="2200" dirty="0" smtClean="0"/>
              <a:t/>
            </a:r>
            <a:br>
              <a:rPr lang="en-US" sz="2200" dirty="0" smtClean="0"/>
            </a:br>
            <a:r>
              <a:rPr lang="en-US" sz="2200" dirty="0" smtClean="0"/>
              <a:t>carbon </a:t>
            </a:r>
            <a:r>
              <a:rPr lang="en-US" sz="2200" dirty="0"/>
              <a:t>dioxide.</a:t>
            </a:r>
          </a:p>
          <a:p>
            <a:pPr marL="361950" indent="-361950">
              <a:buClr>
                <a:srgbClr val="C00000"/>
              </a:buClr>
              <a:buSzPct val="100000"/>
              <a:buFont typeface="+mj-lt"/>
              <a:buAutoNum type="arabicPeriod"/>
            </a:pPr>
            <a:r>
              <a:rPr lang="en-US" sz="2200" dirty="0" smtClean="0"/>
              <a:t>The </a:t>
            </a:r>
            <a:r>
              <a:rPr lang="en-US" sz="2200" dirty="0"/>
              <a:t>reaction between dilute acids and carbonates. </a:t>
            </a:r>
            <a:r>
              <a:rPr lang="en-US" sz="2200" dirty="0" smtClean="0"/>
              <a:t>E.g., between </a:t>
            </a:r>
            <a:r>
              <a:rPr lang="en-US" sz="2200" dirty="0"/>
              <a:t>hydrochloric acid and marble chips (calcium carbonate</a:t>
            </a:r>
            <a:r>
              <a:rPr lang="en-US" sz="2200" dirty="0" smtClean="0"/>
              <a:t>):</a:t>
            </a:r>
            <a:br>
              <a:rPr lang="en-US" sz="2200" dirty="0" smtClean="0"/>
            </a:br>
            <a:r>
              <a:rPr lang="en-US" sz="2200" b="1" dirty="0" smtClean="0">
                <a:solidFill>
                  <a:srgbClr val="FF0000"/>
                </a:solidFill>
              </a:rPr>
              <a:t>CaCO</a:t>
            </a:r>
            <a:r>
              <a:rPr lang="en-US" sz="2200" b="1" baseline="-25000" dirty="0" smtClean="0">
                <a:solidFill>
                  <a:srgbClr val="FF0000"/>
                </a:solidFill>
              </a:rPr>
              <a:t>3</a:t>
            </a:r>
            <a:r>
              <a:rPr lang="en-US" sz="2200" b="1" dirty="0" smtClean="0">
                <a:solidFill>
                  <a:srgbClr val="FF0000"/>
                </a:solidFill>
              </a:rPr>
              <a:t> (</a:t>
            </a:r>
            <a:r>
              <a:rPr lang="en-US" sz="2200" b="1" i="1" dirty="0" smtClean="0">
                <a:solidFill>
                  <a:srgbClr val="FF0000"/>
                </a:solidFill>
              </a:rPr>
              <a:t>s</a:t>
            </a:r>
            <a:r>
              <a:rPr lang="en-US" sz="2200" b="1" dirty="0">
                <a:solidFill>
                  <a:srgbClr val="FF0000"/>
                </a:solidFill>
              </a:rPr>
              <a:t>) </a:t>
            </a:r>
            <a:r>
              <a:rPr lang="en-US" sz="2200" b="1" dirty="0" smtClean="0">
                <a:solidFill>
                  <a:srgbClr val="FF0000"/>
                </a:solidFill>
              </a:rPr>
              <a:t>+ </a:t>
            </a:r>
            <a:r>
              <a:rPr lang="en-US" sz="2200" b="1" dirty="0">
                <a:solidFill>
                  <a:srgbClr val="FF0000"/>
                </a:solidFill>
              </a:rPr>
              <a:t>2HCl (</a:t>
            </a:r>
            <a:r>
              <a:rPr lang="en-US" sz="2200" b="1" i="1" dirty="0" err="1">
                <a:solidFill>
                  <a:srgbClr val="FF0000"/>
                </a:solidFill>
              </a:rPr>
              <a:t>aq</a:t>
            </a:r>
            <a:r>
              <a:rPr lang="en-US" sz="2200" b="1" dirty="0">
                <a:solidFill>
                  <a:srgbClr val="FF0000"/>
                </a:solidFill>
              </a:rPr>
              <a:t>) </a:t>
            </a:r>
            <a:r>
              <a:rPr lang="en-US" sz="2200" b="1" dirty="0" smtClean="0">
                <a:solidFill>
                  <a:srgbClr val="FF0000"/>
                </a:solidFill>
              </a:rPr>
              <a:t>→ CaC</a:t>
            </a:r>
            <a:r>
              <a:rPr lang="en-US" sz="2200" b="1" baseline="-25000" dirty="0" smtClean="0">
                <a:solidFill>
                  <a:srgbClr val="FF0000"/>
                </a:solidFill>
              </a:rPr>
              <a:t>l2</a:t>
            </a:r>
            <a:r>
              <a:rPr lang="en-US" sz="2200" b="1" dirty="0" smtClean="0">
                <a:solidFill>
                  <a:srgbClr val="FF0000"/>
                </a:solidFill>
              </a:rPr>
              <a:t> </a:t>
            </a:r>
            <a:r>
              <a:rPr lang="en-US" sz="2200" b="1" dirty="0">
                <a:solidFill>
                  <a:srgbClr val="FF0000"/>
                </a:solidFill>
              </a:rPr>
              <a:t>(</a:t>
            </a:r>
            <a:r>
              <a:rPr lang="en-US" sz="2200" b="1" i="1" dirty="0" err="1">
                <a:solidFill>
                  <a:srgbClr val="FF0000"/>
                </a:solidFill>
              </a:rPr>
              <a:t>aq</a:t>
            </a:r>
            <a:r>
              <a:rPr lang="en-US" sz="2200" b="1" dirty="0">
                <a:solidFill>
                  <a:srgbClr val="FF0000"/>
                </a:solidFill>
              </a:rPr>
              <a:t>) </a:t>
            </a:r>
            <a:r>
              <a:rPr lang="en-US" sz="2200" b="1" dirty="0" smtClean="0">
                <a:solidFill>
                  <a:srgbClr val="FF0000"/>
                </a:solidFill>
              </a:rPr>
              <a:t>+ </a:t>
            </a:r>
            <a:r>
              <a:rPr lang="en-US" sz="2200" b="1" dirty="0">
                <a:solidFill>
                  <a:srgbClr val="FF0000"/>
                </a:solidFill>
              </a:rPr>
              <a:t>CO</a:t>
            </a:r>
            <a:r>
              <a:rPr lang="en-US" sz="2200" b="1" baseline="-25000" dirty="0">
                <a:solidFill>
                  <a:srgbClr val="FF0000"/>
                </a:solidFill>
              </a:rPr>
              <a:t>2</a:t>
            </a:r>
            <a:r>
              <a:rPr lang="en-US" sz="2200" b="1" dirty="0">
                <a:solidFill>
                  <a:srgbClr val="FF0000"/>
                </a:solidFill>
              </a:rPr>
              <a:t> (</a:t>
            </a:r>
            <a:r>
              <a:rPr lang="en-US" sz="2200" b="1" i="1" dirty="0">
                <a:solidFill>
                  <a:srgbClr val="FF0000"/>
                </a:solidFill>
              </a:rPr>
              <a:t>g</a:t>
            </a:r>
            <a:r>
              <a:rPr lang="en-US" sz="2200" b="1" dirty="0">
                <a:solidFill>
                  <a:srgbClr val="FF0000"/>
                </a:solidFill>
              </a:rPr>
              <a:t>) </a:t>
            </a:r>
            <a:r>
              <a:rPr lang="en-US" sz="2200" b="1" dirty="0" smtClean="0">
                <a:solidFill>
                  <a:srgbClr val="FF0000"/>
                </a:solidFill>
              </a:rPr>
              <a:t>+ H</a:t>
            </a:r>
            <a:r>
              <a:rPr lang="en-US" sz="2200" b="1" baseline="-25000" dirty="0" smtClean="0">
                <a:solidFill>
                  <a:srgbClr val="FF0000"/>
                </a:solidFill>
              </a:rPr>
              <a:t>2</a:t>
            </a:r>
            <a:r>
              <a:rPr lang="en-US" sz="2200" b="1" dirty="0" smtClean="0">
                <a:solidFill>
                  <a:srgbClr val="FF0000"/>
                </a:solidFill>
              </a:rPr>
              <a:t>O (</a:t>
            </a:r>
            <a:r>
              <a:rPr lang="en-US" sz="2200" b="1" i="1" dirty="0" smtClean="0">
                <a:solidFill>
                  <a:srgbClr val="FF0000"/>
                </a:solidFill>
              </a:rPr>
              <a:t>l</a:t>
            </a:r>
            <a:r>
              <a:rPr lang="en-US" sz="2200" b="1" dirty="0">
                <a:solidFill>
                  <a:srgbClr val="FF0000"/>
                </a:solidFill>
              </a:rPr>
              <a:t>)</a:t>
            </a:r>
          </a:p>
        </p:txBody>
      </p:sp>
      <p:pic>
        <p:nvPicPr>
          <p:cNvPr id="2" name="Picture 1"/>
          <p:cNvPicPr>
            <a:picLocks noChangeAspect="1"/>
          </p:cNvPicPr>
          <p:nvPr/>
        </p:nvPicPr>
        <p:blipFill>
          <a:blip r:embed="rId3"/>
          <a:stretch>
            <a:fillRect/>
          </a:stretch>
        </p:blipFill>
        <p:spPr>
          <a:xfrm>
            <a:off x="6732240" y="1114866"/>
            <a:ext cx="2160240" cy="2758041"/>
          </a:xfrm>
          <a:prstGeom prst="rect">
            <a:avLst/>
          </a:prstGeom>
        </p:spPr>
      </p:pic>
      <p:sp>
        <p:nvSpPr>
          <p:cNvPr id="4" name="Rectangle 3"/>
          <p:cNvSpPr/>
          <p:nvPr/>
        </p:nvSpPr>
        <p:spPr>
          <a:xfrm>
            <a:off x="6732240" y="3861048"/>
            <a:ext cx="2160240" cy="1200329"/>
          </a:xfrm>
          <a:prstGeom prst="rect">
            <a:avLst/>
          </a:prstGeom>
        </p:spPr>
        <p:txBody>
          <a:bodyPr wrap="square">
            <a:spAutoFit/>
          </a:bodyPr>
          <a:lstStyle/>
          <a:p>
            <a:pPr indent="361950">
              <a:buClr>
                <a:srgbClr val="C00000"/>
              </a:buClr>
              <a:buSzPct val="80000"/>
              <a:buFontTx/>
              <a:buChar char="▲"/>
            </a:pPr>
            <a:r>
              <a:rPr lang="en-US" dirty="0">
                <a:latin typeface="FrutigerLTStd-Light"/>
              </a:rPr>
              <a:t>The ‘fizz’ in this soft drink </a:t>
            </a:r>
            <a:r>
              <a:rPr lang="en-US">
                <a:latin typeface="FrutigerLTStd-Light"/>
              </a:rPr>
              <a:t>is </a:t>
            </a:r>
            <a:r>
              <a:rPr lang="en-US" smtClean="0">
                <a:latin typeface="FrutigerLTStd-Light"/>
              </a:rPr>
              <a:t>caused </a:t>
            </a:r>
            <a:r>
              <a:rPr lang="en-GB" smtClean="0">
                <a:latin typeface="FrutigerLTStd-Light"/>
              </a:rPr>
              <a:t>by </a:t>
            </a:r>
            <a:r>
              <a:rPr lang="en-GB" dirty="0">
                <a:latin typeface="FrutigerLTStd-Light"/>
              </a:rPr>
              <a:t>carbon dioxide escaping.</a:t>
            </a:r>
            <a:endParaRPr lang="en-GB" dirty="0"/>
          </a:p>
        </p:txBody>
      </p:sp>
      <p:sp>
        <p:nvSpPr>
          <p:cNvPr id="7" name="TextBox 6">
            <a:hlinkClick r:id="rId4" action="ppaction://hlinksldjump"/>
          </p:cNvPr>
          <p:cNvSpPr txBox="1"/>
          <p:nvPr/>
        </p:nvSpPr>
        <p:spPr>
          <a:xfrm>
            <a:off x="8244408" y="583836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46173747"/>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800" dirty="0" smtClean="0"/>
              <a:t>16.7 – </a:t>
            </a:r>
            <a:r>
              <a:rPr lang="en-US" sz="3800" dirty="0"/>
              <a:t>Some </a:t>
            </a:r>
            <a:r>
              <a:rPr lang="en-US" sz="3800" dirty="0" smtClean="0"/>
              <a:t>Carbon Compounds</a:t>
            </a:r>
            <a:endParaRPr lang="en-GB" sz="3800"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236</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8712968" cy="5509200"/>
          </a:xfrm>
          <a:prstGeom prst="rect">
            <a:avLst/>
          </a:prstGeom>
        </p:spPr>
        <p:txBody>
          <a:bodyPr wrap="square">
            <a:spAutoFit/>
          </a:bodyPr>
          <a:lstStyle/>
          <a:p>
            <a:pPr>
              <a:buClr>
                <a:srgbClr val="C00000"/>
              </a:buClr>
              <a:buSzPct val="80000"/>
            </a:pPr>
            <a:r>
              <a:rPr lang="en-US" sz="2200" b="1" dirty="0" smtClean="0">
                <a:solidFill>
                  <a:srgbClr val="C00000"/>
                </a:solidFill>
              </a:rPr>
              <a:t>Properties </a:t>
            </a:r>
            <a:r>
              <a:rPr lang="en-US" sz="2200" b="1" dirty="0">
                <a:solidFill>
                  <a:srgbClr val="C00000"/>
                </a:solidFill>
              </a:rPr>
              <a:t>of carbon dioxide</a:t>
            </a:r>
          </a:p>
          <a:p>
            <a:pPr marL="457200" indent="-457200">
              <a:buClr>
                <a:srgbClr val="C00000"/>
              </a:buClr>
              <a:buSzPct val="100000"/>
              <a:buFont typeface="+mj-lt"/>
              <a:buAutoNum type="arabicPeriod"/>
            </a:pPr>
            <a:r>
              <a:rPr lang="en-US" sz="2200" dirty="0" smtClean="0"/>
              <a:t>It </a:t>
            </a:r>
            <a:r>
              <a:rPr lang="en-US" sz="2200" dirty="0"/>
              <a:t>is a </a:t>
            </a:r>
            <a:r>
              <a:rPr lang="en-US" sz="2200" dirty="0" err="1"/>
              <a:t>colourless</a:t>
            </a:r>
            <a:r>
              <a:rPr lang="en-US" sz="2200" dirty="0"/>
              <a:t> gas, with no smell.</a:t>
            </a:r>
          </a:p>
          <a:p>
            <a:pPr marL="457200" indent="-457200">
              <a:buClr>
                <a:srgbClr val="C00000"/>
              </a:buClr>
              <a:buSzPct val="100000"/>
              <a:buFont typeface="+mj-lt"/>
              <a:buAutoNum type="arabicPeriod"/>
            </a:pPr>
            <a:r>
              <a:rPr lang="en-US" sz="2200" dirty="0" smtClean="0"/>
              <a:t>It </a:t>
            </a:r>
            <a:r>
              <a:rPr lang="en-US" sz="2200" dirty="0"/>
              <a:t>is much heavier than air.</a:t>
            </a:r>
          </a:p>
          <a:p>
            <a:pPr marL="457200" indent="-457200">
              <a:buClr>
                <a:srgbClr val="C00000"/>
              </a:buClr>
              <a:buSzPct val="100000"/>
              <a:buFont typeface="+mj-lt"/>
              <a:buAutoNum type="arabicPeriod"/>
            </a:pPr>
            <a:r>
              <a:rPr lang="en-US" sz="2200" dirty="0" smtClean="0"/>
              <a:t>Things </a:t>
            </a:r>
            <a:r>
              <a:rPr lang="en-US" sz="2200" dirty="0"/>
              <a:t>will not burn in it. We say it does not support combustion.</a:t>
            </a:r>
          </a:p>
          <a:p>
            <a:pPr marL="457200" indent="-457200">
              <a:buClr>
                <a:srgbClr val="C00000"/>
              </a:buClr>
              <a:buSzPct val="100000"/>
              <a:buFont typeface="+mj-lt"/>
              <a:buAutoNum type="arabicPeriod"/>
            </a:pPr>
            <a:r>
              <a:rPr lang="en-US" sz="2200" dirty="0" smtClean="0"/>
              <a:t>It </a:t>
            </a:r>
            <a:r>
              <a:rPr lang="en-US" sz="2200" dirty="0"/>
              <a:t>is slightly soluble in water, forming carbonic acid, </a:t>
            </a:r>
            <a:r>
              <a:rPr lang="en-US" sz="2200" b="1" dirty="0">
                <a:solidFill>
                  <a:srgbClr val="FF0000"/>
                </a:solidFill>
              </a:rPr>
              <a:t>H</a:t>
            </a:r>
            <a:r>
              <a:rPr lang="en-US" sz="2200" b="1" baseline="-25000" dirty="0">
                <a:solidFill>
                  <a:srgbClr val="FF0000"/>
                </a:solidFill>
              </a:rPr>
              <a:t>2</a:t>
            </a:r>
            <a:r>
              <a:rPr lang="en-US" sz="2200" b="1" dirty="0">
                <a:solidFill>
                  <a:srgbClr val="FF0000"/>
                </a:solidFill>
              </a:rPr>
              <a:t>CO</a:t>
            </a:r>
            <a:r>
              <a:rPr lang="en-US" sz="2200" b="1" baseline="-25000" dirty="0">
                <a:solidFill>
                  <a:srgbClr val="FF0000"/>
                </a:solidFill>
              </a:rPr>
              <a:t>3</a:t>
            </a:r>
            <a:r>
              <a:rPr lang="en-US" sz="2200" b="1" dirty="0">
                <a:solidFill>
                  <a:srgbClr val="FF0000"/>
                </a:solidFill>
              </a:rPr>
              <a:t>.</a:t>
            </a:r>
          </a:p>
          <a:p>
            <a:pPr>
              <a:buClr>
                <a:srgbClr val="C00000"/>
              </a:buClr>
              <a:buSzPct val="80000"/>
            </a:pPr>
            <a:r>
              <a:rPr lang="en-US" sz="2200" b="1" dirty="0">
                <a:solidFill>
                  <a:srgbClr val="C00000"/>
                </a:solidFill>
              </a:rPr>
              <a:t>Carbon monoxide</a:t>
            </a:r>
          </a:p>
          <a:p>
            <a:pPr marL="361950" indent="-361950">
              <a:buClr>
                <a:srgbClr val="C00000"/>
              </a:buClr>
              <a:buSzPct val="80000"/>
              <a:buFont typeface="Arial" panose="020B0604020202020204" pitchFamily="34" charset="0"/>
              <a:buChar char="►"/>
            </a:pPr>
            <a:r>
              <a:rPr lang="en-US" sz="2200" dirty="0"/>
              <a:t>Carbon monoxide (CO) forms when carbon compounds burn in too </a:t>
            </a:r>
            <a:r>
              <a:rPr lang="en-US" sz="2200" dirty="0" smtClean="0"/>
              <a:t>little oxygen</a:t>
            </a:r>
            <a:r>
              <a:rPr lang="en-US" sz="2200" dirty="0"/>
              <a:t>. For example, when methane burns in insufficient </a:t>
            </a:r>
            <a:r>
              <a:rPr lang="en-US" sz="2200" dirty="0" smtClean="0"/>
              <a:t>oxygen:</a:t>
            </a:r>
            <a:br>
              <a:rPr lang="en-US" sz="2200" dirty="0" smtClean="0"/>
            </a:br>
            <a:r>
              <a:rPr lang="en-US" sz="2200" b="1" dirty="0" smtClean="0">
                <a:solidFill>
                  <a:srgbClr val="FF0000"/>
                </a:solidFill>
              </a:rPr>
              <a:t>2CH</a:t>
            </a:r>
            <a:r>
              <a:rPr lang="en-US" sz="2200" b="1" baseline="-25000" dirty="0" smtClean="0">
                <a:solidFill>
                  <a:srgbClr val="FF0000"/>
                </a:solidFill>
              </a:rPr>
              <a:t>4</a:t>
            </a:r>
            <a:r>
              <a:rPr lang="en-US" sz="2200" b="1" dirty="0" smtClean="0">
                <a:solidFill>
                  <a:srgbClr val="FF0000"/>
                </a:solidFill>
              </a:rPr>
              <a:t> </a:t>
            </a:r>
            <a:r>
              <a:rPr lang="en-US" sz="2200" b="1" dirty="0">
                <a:solidFill>
                  <a:srgbClr val="FF0000"/>
                </a:solidFill>
              </a:rPr>
              <a:t>(</a:t>
            </a:r>
            <a:r>
              <a:rPr lang="en-US" sz="2200" b="1" i="1" dirty="0">
                <a:solidFill>
                  <a:srgbClr val="FF0000"/>
                </a:solidFill>
              </a:rPr>
              <a:t>g</a:t>
            </a:r>
            <a:r>
              <a:rPr lang="en-US" sz="2200" b="1" dirty="0">
                <a:solidFill>
                  <a:srgbClr val="FF0000"/>
                </a:solidFill>
              </a:rPr>
              <a:t>) </a:t>
            </a:r>
            <a:r>
              <a:rPr lang="en-US" sz="2200" b="1" dirty="0" smtClean="0">
                <a:solidFill>
                  <a:srgbClr val="FF0000"/>
                </a:solidFill>
              </a:rPr>
              <a:t>+ </a:t>
            </a:r>
            <a:r>
              <a:rPr lang="en-US" sz="2200" b="1" dirty="0">
                <a:solidFill>
                  <a:srgbClr val="FF0000"/>
                </a:solidFill>
              </a:rPr>
              <a:t>3O</a:t>
            </a:r>
            <a:r>
              <a:rPr lang="en-US" sz="2200" b="1" baseline="-25000" dirty="0">
                <a:solidFill>
                  <a:srgbClr val="FF0000"/>
                </a:solidFill>
              </a:rPr>
              <a:t>2</a:t>
            </a:r>
            <a:r>
              <a:rPr lang="en-US" sz="2200" b="1" dirty="0">
                <a:solidFill>
                  <a:srgbClr val="FF0000"/>
                </a:solidFill>
              </a:rPr>
              <a:t> (g) </a:t>
            </a:r>
            <a:r>
              <a:rPr lang="en-US" sz="2200" b="1" dirty="0" smtClean="0">
                <a:solidFill>
                  <a:srgbClr val="FF0000"/>
                </a:solidFill>
              </a:rPr>
              <a:t>→ 2CO </a:t>
            </a:r>
            <a:r>
              <a:rPr lang="en-US" sz="2200" b="1" dirty="0">
                <a:solidFill>
                  <a:srgbClr val="FF0000"/>
                </a:solidFill>
              </a:rPr>
              <a:t>(</a:t>
            </a:r>
            <a:r>
              <a:rPr lang="en-US" sz="2200" b="1" i="1" dirty="0">
                <a:solidFill>
                  <a:srgbClr val="FF0000"/>
                </a:solidFill>
              </a:rPr>
              <a:t>g</a:t>
            </a:r>
            <a:r>
              <a:rPr lang="en-US" sz="2200" b="1" dirty="0">
                <a:solidFill>
                  <a:srgbClr val="FF0000"/>
                </a:solidFill>
              </a:rPr>
              <a:t>) </a:t>
            </a:r>
            <a:r>
              <a:rPr lang="en-US" sz="2200" b="1" dirty="0" smtClean="0">
                <a:solidFill>
                  <a:srgbClr val="FF0000"/>
                </a:solidFill>
              </a:rPr>
              <a:t>+ </a:t>
            </a:r>
            <a:r>
              <a:rPr lang="en-US" sz="2200" b="1" dirty="0">
                <a:solidFill>
                  <a:srgbClr val="FF0000"/>
                </a:solidFill>
              </a:rPr>
              <a:t>4H</a:t>
            </a:r>
            <a:r>
              <a:rPr lang="en-US" sz="2200" b="1" baseline="-25000" dirty="0">
                <a:solidFill>
                  <a:srgbClr val="FF0000"/>
                </a:solidFill>
              </a:rPr>
              <a:t>2</a:t>
            </a:r>
            <a:r>
              <a:rPr lang="en-US" sz="2200" b="1" dirty="0">
                <a:solidFill>
                  <a:srgbClr val="FF0000"/>
                </a:solidFill>
              </a:rPr>
              <a:t>O (</a:t>
            </a:r>
            <a:r>
              <a:rPr lang="en-US" sz="2200" b="1" i="1" dirty="0">
                <a:solidFill>
                  <a:srgbClr val="FF0000"/>
                </a:solidFill>
              </a:rPr>
              <a:t>l</a:t>
            </a:r>
            <a:r>
              <a:rPr lang="en-US" sz="2200" b="1" dirty="0">
                <a:solidFill>
                  <a:srgbClr val="FF0000"/>
                </a:solidFill>
              </a:rPr>
              <a:t>)</a:t>
            </a:r>
          </a:p>
          <a:p>
            <a:pPr marL="361950" indent="-361950">
              <a:buClr>
                <a:srgbClr val="C00000"/>
              </a:buClr>
              <a:buSzPct val="80000"/>
              <a:buFont typeface="Arial" panose="020B0604020202020204" pitchFamily="34" charset="0"/>
              <a:buChar char="►"/>
            </a:pPr>
            <a:r>
              <a:rPr lang="en-US" sz="2200" dirty="0"/>
              <a:t>It is a deadly poisonous gas. It binds to the </a:t>
            </a:r>
            <a:r>
              <a:rPr lang="en-US" sz="2200" dirty="0" err="1"/>
              <a:t>haemoglobin</a:t>
            </a:r>
            <a:r>
              <a:rPr lang="en-US" sz="2200" dirty="0"/>
              <a:t> in red </a:t>
            </a:r>
            <a:r>
              <a:rPr lang="en-US" sz="2200" dirty="0" smtClean="0"/>
              <a:t>blood cells</a:t>
            </a:r>
            <a:r>
              <a:rPr lang="en-US" sz="2200" dirty="0"/>
              <a:t>, and prevents it from carrying oxygen around the body. So </a:t>
            </a:r>
            <a:r>
              <a:rPr lang="en-US" sz="2200" dirty="0" smtClean="0"/>
              <a:t>victims die </a:t>
            </a:r>
            <a:r>
              <a:rPr lang="en-US" sz="2200" dirty="0"/>
              <a:t>from oxygen starvation.</a:t>
            </a:r>
          </a:p>
          <a:p>
            <a:pPr marL="361950" indent="-361950">
              <a:buClr>
                <a:srgbClr val="C00000"/>
              </a:buClr>
              <a:buSzPct val="80000"/>
              <a:buFont typeface="Arial" panose="020B0604020202020204" pitchFamily="34" charset="0"/>
              <a:buChar char="►"/>
            </a:pPr>
            <a:r>
              <a:rPr lang="en-US" sz="2200" dirty="0"/>
              <a:t>Carbon monoxide has no smell, which makes it hard to detect. So it </a:t>
            </a:r>
            <a:r>
              <a:rPr lang="en-US" sz="2200" dirty="0" smtClean="0"/>
              <a:t>is important </a:t>
            </a:r>
            <a:r>
              <a:rPr lang="en-US" sz="2200" dirty="0"/>
              <a:t>to have gas heaters and boilers checked regularly, to make </a:t>
            </a:r>
            <a:r>
              <a:rPr lang="en-US" sz="2200" dirty="0" smtClean="0"/>
              <a:t>sure the </a:t>
            </a:r>
            <a:r>
              <a:rPr lang="en-US" sz="2200" dirty="0"/>
              <a:t>air supply is not blocked by soot.</a:t>
            </a:r>
            <a:endParaRPr lang="en-US" sz="2200" b="1" dirty="0">
              <a:solidFill>
                <a:srgbClr val="FF0000"/>
              </a:solidFill>
            </a:endParaRPr>
          </a:p>
        </p:txBody>
      </p:sp>
      <p:sp>
        <p:nvSpPr>
          <p:cNvPr id="5" name="TextBox 4">
            <a:hlinkClick r:id="rId3" action="ppaction://hlinksldjump"/>
          </p:cNvPr>
          <p:cNvSpPr txBox="1"/>
          <p:nvPr/>
        </p:nvSpPr>
        <p:spPr>
          <a:xfrm>
            <a:off x="8244408" y="1013827"/>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318316782"/>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800" dirty="0" smtClean="0"/>
              <a:t>16.7 – </a:t>
            </a:r>
            <a:r>
              <a:rPr lang="en-US" sz="3800" dirty="0"/>
              <a:t>Some </a:t>
            </a:r>
            <a:r>
              <a:rPr lang="en-US" sz="3800" dirty="0" smtClean="0"/>
              <a:t>Carbon Compounds</a:t>
            </a:r>
            <a:endParaRPr lang="en-GB" sz="3800"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236</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6768752" cy="5632311"/>
          </a:xfrm>
          <a:prstGeom prst="rect">
            <a:avLst/>
          </a:prstGeom>
        </p:spPr>
        <p:txBody>
          <a:bodyPr wrap="square">
            <a:spAutoFit/>
          </a:bodyPr>
          <a:lstStyle/>
          <a:p>
            <a:pPr>
              <a:buClr>
                <a:srgbClr val="C00000"/>
              </a:buClr>
              <a:buSzPct val="80000"/>
            </a:pPr>
            <a:r>
              <a:rPr lang="en-US" sz="2000" b="1" dirty="0">
                <a:solidFill>
                  <a:srgbClr val="C00000"/>
                </a:solidFill>
              </a:rPr>
              <a:t>Carbonates</a:t>
            </a:r>
          </a:p>
          <a:p>
            <a:pPr marL="361950" indent="-361950">
              <a:buClr>
                <a:srgbClr val="C00000"/>
              </a:buClr>
              <a:buSzPct val="80000"/>
              <a:buFont typeface="Arial" panose="020B0604020202020204" pitchFamily="34" charset="0"/>
              <a:buChar char="►"/>
            </a:pPr>
            <a:r>
              <a:rPr lang="en-US" sz="2000" b="1" dirty="0">
                <a:solidFill>
                  <a:srgbClr val="FF0000"/>
                </a:solidFill>
              </a:rPr>
              <a:t>Carbonates</a:t>
            </a:r>
            <a:r>
              <a:rPr lang="en-US" sz="2000" dirty="0"/>
              <a:t> are compounds that contain the carbonate ion, </a:t>
            </a:r>
            <a:r>
              <a:rPr lang="en-US" sz="2000" b="1" dirty="0" smtClean="0">
                <a:solidFill>
                  <a:srgbClr val="FF0000"/>
                </a:solidFill>
              </a:rPr>
              <a:t>CO</a:t>
            </a:r>
            <a:r>
              <a:rPr lang="en-US" sz="2000" b="1" baseline="-25000" dirty="0" smtClean="0">
                <a:solidFill>
                  <a:srgbClr val="FF0000"/>
                </a:solidFill>
              </a:rPr>
              <a:t>3</a:t>
            </a:r>
            <a:r>
              <a:rPr lang="en-US" sz="2000" b="1" baseline="30000" dirty="0" smtClean="0">
                <a:solidFill>
                  <a:srgbClr val="FF0000"/>
                </a:solidFill>
              </a:rPr>
              <a:t>2-</a:t>
            </a:r>
            <a:r>
              <a:rPr lang="en-US" sz="2000" dirty="0" smtClean="0"/>
              <a:t>. One </a:t>
            </a:r>
            <a:r>
              <a:rPr lang="en-US" sz="2000" dirty="0"/>
              <a:t>example is calcium carbonate, </a:t>
            </a:r>
            <a:r>
              <a:rPr lang="en-US" sz="2000" b="1" dirty="0">
                <a:solidFill>
                  <a:srgbClr val="FF0000"/>
                </a:solidFill>
              </a:rPr>
              <a:t>CaCO</a:t>
            </a:r>
            <a:r>
              <a:rPr lang="en-US" sz="2000" b="1" baseline="-25000" dirty="0">
                <a:solidFill>
                  <a:srgbClr val="FF0000"/>
                </a:solidFill>
              </a:rPr>
              <a:t>3</a:t>
            </a:r>
            <a:r>
              <a:rPr lang="en-US" sz="2000" dirty="0"/>
              <a:t>, which occurs naturally </a:t>
            </a:r>
            <a:r>
              <a:rPr lang="en-US" sz="2000" dirty="0" smtClean="0"/>
              <a:t>as limestone</a:t>
            </a:r>
            <a:r>
              <a:rPr lang="en-US" sz="2000" dirty="0"/>
              <a:t>, chalk and marble. These are the main properties of carbonates:</a:t>
            </a:r>
          </a:p>
          <a:p>
            <a:pPr marL="361950" indent="-361950">
              <a:buClr>
                <a:srgbClr val="C00000"/>
              </a:buClr>
              <a:buSzPct val="100000"/>
              <a:buFont typeface="+mj-lt"/>
              <a:buAutoNum type="arabicPeriod"/>
            </a:pPr>
            <a:r>
              <a:rPr lang="en-US" sz="2000" dirty="0" smtClean="0"/>
              <a:t>They </a:t>
            </a:r>
            <a:r>
              <a:rPr lang="en-US" sz="2000" dirty="0"/>
              <a:t>are insoluble in water – </a:t>
            </a:r>
            <a:r>
              <a:rPr lang="en-US" sz="2000" i="1" dirty="0"/>
              <a:t>except</a:t>
            </a:r>
            <a:r>
              <a:rPr lang="en-US" sz="2000" dirty="0"/>
              <a:t> </a:t>
            </a:r>
            <a:r>
              <a:rPr lang="en-US" sz="2000" i="1" dirty="0"/>
              <a:t>for</a:t>
            </a:r>
            <a:r>
              <a:rPr lang="en-US" sz="2000" dirty="0"/>
              <a:t> sodium, potassium, </a:t>
            </a:r>
            <a:r>
              <a:rPr lang="en-US" sz="2000" dirty="0" smtClean="0"/>
              <a:t>and ammonium </a:t>
            </a:r>
            <a:r>
              <a:rPr lang="en-US" sz="2000" dirty="0"/>
              <a:t>carbonates, which are soluble.</a:t>
            </a:r>
          </a:p>
          <a:p>
            <a:pPr marL="361950" indent="-361950">
              <a:buClr>
                <a:srgbClr val="C00000"/>
              </a:buClr>
              <a:buSzPct val="100000"/>
              <a:buFont typeface="+mj-lt"/>
              <a:buAutoNum type="arabicPeriod"/>
            </a:pPr>
            <a:r>
              <a:rPr lang="en-US" sz="2000" dirty="0" smtClean="0"/>
              <a:t>They </a:t>
            </a:r>
            <a:r>
              <a:rPr lang="en-US" sz="2000" dirty="0"/>
              <a:t>react with acids to form a salt, water, and carbon dioxide.</a:t>
            </a:r>
          </a:p>
          <a:p>
            <a:pPr marL="361950" indent="-361950">
              <a:buClr>
                <a:srgbClr val="C00000"/>
              </a:buClr>
              <a:buSzPct val="100000"/>
              <a:buFont typeface="+mj-lt"/>
              <a:buAutoNum type="arabicPeriod"/>
            </a:pPr>
            <a:r>
              <a:rPr lang="en-US" sz="2000" dirty="0" smtClean="0"/>
              <a:t>Most </a:t>
            </a:r>
            <a:r>
              <a:rPr lang="en-US" sz="2000" dirty="0"/>
              <a:t>of them break down on heating, to an oxide and carbon </a:t>
            </a:r>
            <a:r>
              <a:rPr lang="en-US" sz="2000" dirty="0" smtClean="0"/>
              <a:t>dioxide:</a:t>
            </a:r>
            <a:br>
              <a:rPr lang="en-US" sz="2000" dirty="0" smtClean="0"/>
            </a:br>
            <a:r>
              <a:rPr lang="en-US" sz="2000" dirty="0" smtClean="0"/>
              <a:t>         </a:t>
            </a:r>
            <a:r>
              <a:rPr lang="en-US" sz="2000" b="1" dirty="0" smtClean="0">
                <a:solidFill>
                  <a:srgbClr val="FF0000"/>
                </a:solidFill>
              </a:rPr>
              <a:t>CaCO</a:t>
            </a:r>
            <a:r>
              <a:rPr lang="en-US" sz="2000" b="1" baseline="-25000" dirty="0" smtClean="0">
                <a:solidFill>
                  <a:srgbClr val="FF0000"/>
                </a:solidFill>
              </a:rPr>
              <a:t>3</a:t>
            </a:r>
            <a:r>
              <a:rPr lang="en-US" sz="2000" b="1" dirty="0" smtClean="0">
                <a:solidFill>
                  <a:srgbClr val="FF0000"/>
                </a:solidFill>
              </a:rPr>
              <a:t> </a:t>
            </a:r>
            <a:r>
              <a:rPr lang="en-US" sz="2000" b="1" dirty="0">
                <a:solidFill>
                  <a:srgbClr val="FF0000"/>
                </a:solidFill>
              </a:rPr>
              <a:t>(</a:t>
            </a:r>
            <a:r>
              <a:rPr lang="en-US" sz="2000" b="1" i="1" dirty="0">
                <a:solidFill>
                  <a:srgbClr val="FF0000"/>
                </a:solidFill>
              </a:rPr>
              <a:t>s</a:t>
            </a:r>
            <a:r>
              <a:rPr lang="en-US" sz="2000" b="1" dirty="0">
                <a:solidFill>
                  <a:srgbClr val="FF0000"/>
                </a:solidFill>
              </a:rPr>
              <a:t>) </a:t>
            </a:r>
            <a:r>
              <a:rPr lang="en-US" sz="2000" b="1" dirty="0" smtClean="0">
                <a:solidFill>
                  <a:srgbClr val="FF0000"/>
                </a:solidFill>
              </a:rPr>
              <a:t>     →      </a:t>
            </a:r>
            <a:r>
              <a:rPr lang="en-US" sz="2000" b="1" dirty="0" err="1" smtClean="0">
                <a:solidFill>
                  <a:srgbClr val="FF0000"/>
                </a:solidFill>
              </a:rPr>
              <a:t>CaO</a:t>
            </a:r>
            <a:r>
              <a:rPr lang="en-US" sz="2000" b="1" dirty="0" smtClean="0">
                <a:solidFill>
                  <a:srgbClr val="FF0000"/>
                </a:solidFill>
              </a:rPr>
              <a:t> </a:t>
            </a:r>
            <a:r>
              <a:rPr lang="en-US" sz="2000" b="1" dirty="0">
                <a:solidFill>
                  <a:srgbClr val="FF0000"/>
                </a:solidFill>
              </a:rPr>
              <a:t>(</a:t>
            </a:r>
            <a:r>
              <a:rPr lang="en-US" sz="2000" b="1" i="1" dirty="0">
                <a:solidFill>
                  <a:srgbClr val="FF0000"/>
                </a:solidFill>
              </a:rPr>
              <a:t>s</a:t>
            </a:r>
            <a:r>
              <a:rPr lang="en-US" sz="2000" b="1" dirty="0">
                <a:solidFill>
                  <a:srgbClr val="FF0000"/>
                </a:solidFill>
              </a:rPr>
              <a:t>) </a:t>
            </a:r>
            <a:r>
              <a:rPr lang="en-US" sz="2000" b="1" dirty="0" smtClean="0">
                <a:solidFill>
                  <a:srgbClr val="FF0000"/>
                </a:solidFill>
              </a:rPr>
              <a:t>    +      CO</a:t>
            </a:r>
            <a:r>
              <a:rPr lang="en-US" sz="2000" b="1" baseline="-25000" dirty="0" smtClean="0">
                <a:solidFill>
                  <a:srgbClr val="FF0000"/>
                </a:solidFill>
              </a:rPr>
              <a:t>2</a:t>
            </a:r>
            <a:r>
              <a:rPr lang="en-US" sz="2000" b="1" dirty="0" smtClean="0">
                <a:solidFill>
                  <a:srgbClr val="FF0000"/>
                </a:solidFill>
              </a:rPr>
              <a:t> </a:t>
            </a:r>
            <a:r>
              <a:rPr lang="en-US" sz="2000" b="1" dirty="0">
                <a:solidFill>
                  <a:srgbClr val="FF0000"/>
                </a:solidFill>
              </a:rPr>
              <a:t>(</a:t>
            </a:r>
            <a:r>
              <a:rPr lang="en-US" sz="2000" b="1" i="1" dirty="0" smtClean="0">
                <a:solidFill>
                  <a:srgbClr val="FF0000"/>
                </a:solidFill>
              </a:rPr>
              <a:t>g</a:t>
            </a:r>
            <a:r>
              <a:rPr lang="en-US" sz="2000" b="1" dirty="0" smtClean="0">
                <a:solidFill>
                  <a:srgbClr val="FF0000"/>
                </a:solidFill>
              </a:rPr>
              <a:t>)</a:t>
            </a:r>
            <a:br>
              <a:rPr lang="en-US" sz="2000" b="1" dirty="0" smtClean="0">
                <a:solidFill>
                  <a:srgbClr val="FF0000"/>
                </a:solidFill>
              </a:rPr>
            </a:br>
            <a:r>
              <a:rPr lang="en-US" sz="2000" dirty="0" smtClean="0"/>
              <a:t>calcium carbonate       calcium </a:t>
            </a:r>
            <a:r>
              <a:rPr lang="en-US" sz="2000" dirty="0"/>
              <a:t>oxide </a:t>
            </a:r>
            <a:r>
              <a:rPr lang="en-US" sz="2000" dirty="0" smtClean="0"/>
              <a:t>   carbon dioxide</a:t>
            </a:r>
            <a:br>
              <a:rPr lang="en-US" sz="2000" dirty="0" smtClean="0"/>
            </a:br>
            <a:r>
              <a:rPr lang="en-US" sz="2000" dirty="0" smtClean="0"/>
              <a:t>      (limestone</a:t>
            </a:r>
            <a:r>
              <a:rPr lang="en-US" sz="2000" dirty="0"/>
              <a:t>) </a:t>
            </a:r>
            <a:r>
              <a:rPr lang="en-US" sz="2000" dirty="0" smtClean="0"/>
              <a:t>                  (lime)</a:t>
            </a:r>
            <a:br>
              <a:rPr lang="en-US" sz="2000" dirty="0" smtClean="0"/>
            </a:br>
            <a:r>
              <a:rPr lang="en-US" sz="2000" dirty="0" smtClean="0"/>
              <a:t>But </a:t>
            </a:r>
            <a:r>
              <a:rPr lang="en-US" sz="2000" dirty="0"/>
              <a:t>sodium and potassium carbonates do not break down, </a:t>
            </a:r>
            <a:r>
              <a:rPr lang="en-US" sz="2000" dirty="0" smtClean="0"/>
              <a:t>since the </a:t>
            </a:r>
            <a:r>
              <a:rPr lang="en-US" sz="2000" dirty="0"/>
              <a:t>compounds of these reactive metals are more stable. (See page 189.)</a:t>
            </a:r>
            <a:endParaRPr lang="en-US" sz="2000" b="1" dirty="0">
              <a:solidFill>
                <a:srgbClr val="FF0000"/>
              </a:solidFill>
            </a:endParaRPr>
          </a:p>
        </p:txBody>
      </p:sp>
      <p:pic>
        <p:nvPicPr>
          <p:cNvPr id="2" name="Picture 1"/>
          <p:cNvPicPr>
            <a:picLocks noChangeAspect="1"/>
          </p:cNvPicPr>
          <p:nvPr/>
        </p:nvPicPr>
        <p:blipFill>
          <a:blip r:embed="rId3"/>
          <a:stretch>
            <a:fillRect/>
          </a:stretch>
        </p:blipFill>
        <p:spPr>
          <a:xfrm>
            <a:off x="6948264" y="1114867"/>
            <a:ext cx="1944216" cy="3007216"/>
          </a:xfrm>
          <a:prstGeom prst="rect">
            <a:avLst/>
          </a:prstGeom>
        </p:spPr>
      </p:pic>
      <p:sp>
        <p:nvSpPr>
          <p:cNvPr id="4" name="Rectangle 3"/>
          <p:cNvSpPr/>
          <p:nvPr/>
        </p:nvSpPr>
        <p:spPr>
          <a:xfrm>
            <a:off x="6948264" y="4184254"/>
            <a:ext cx="1944216" cy="2308324"/>
          </a:xfrm>
          <a:prstGeom prst="rect">
            <a:avLst/>
          </a:prstGeom>
        </p:spPr>
        <p:txBody>
          <a:bodyPr wrap="square">
            <a:spAutoFit/>
          </a:bodyPr>
          <a:lstStyle/>
          <a:p>
            <a:pPr indent="276225">
              <a:buClr>
                <a:srgbClr val="C00000"/>
              </a:buClr>
              <a:buSzPct val="80000"/>
              <a:buFontTx/>
              <a:buChar char="▲"/>
            </a:pPr>
            <a:r>
              <a:rPr lang="en-US" sz="1600" dirty="0">
                <a:latin typeface="FrutigerLTStd-Light"/>
              </a:rPr>
              <a:t>Gas-</a:t>
            </a:r>
            <a:r>
              <a:rPr lang="en-US" sz="1600" dirty="0" err="1">
                <a:latin typeface="FrutigerLTStd-Light"/>
              </a:rPr>
              <a:t>fuelled</a:t>
            </a:r>
            <a:r>
              <a:rPr lang="en-US" sz="1600" dirty="0">
                <a:latin typeface="FrutigerLTStd-Light"/>
              </a:rPr>
              <a:t> water heaters and </a:t>
            </a:r>
            <a:r>
              <a:rPr lang="en-US" sz="1600" dirty="0" smtClean="0">
                <a:latin typeface="FrutigerLTStd-Light"/>
              </a:rPr>
              <a:t>boilers should </a:t>
            </a:r>
            <a:r>
              <a:rPr lang="en-US" sz="1600" dirty="0">
                <a:latin typeface="FrutigerLTStd-Light"/>
              </a:rPr>
              <a:t>be checked regularly. </a:t>
            </a:r>
            <a:r>
              <a:rPr lang="en-US" sz="1600">
                <a:latin typeface="FrutigerLTStd-Light"/>
              </a:rPr>
              <a:t>Every </a:t>
            </a:r>
            <a:r>
              <a:rPr lang="en-US" sz="1600" smtClean="0">
                <a:latin typeface="FrutigerLTStd-Light"/>
              </a:rPr>
              <a:t>year, hundreds </a:t>
            </a:r>
            <a:r>
              <a:rPr lang="en-US" sz="1600" dirty="0">
                <a:latin typeface="FrutigerLTStd-Light"/>
              </a:rPr>
              <a:t>of people are killed </a:t>
            </a:r>
            <a:r>
              <a:rPr lang="en-US" sz="1600">
                <a:latin typeface="FrutigerLTStd-Light"/>
              </a:rPr>
              <a:t>by </a:t>
            </a:r>
            <a:r>
              <a:rPr lang="en-US" sz="1600" smtClean="0">
                <a:latin typeface="FrutigerLTStd-Light"/>
              </a:rPr>
              <a:t>carbon </a:t>
            </a:r>
            <a:r>
              <a:rPr lang="en-GB" sz="1600" smtClean="0">
                <a:latin typeface="FrutigerLTStd-Light"/>
              </a:rPr>
              <a:t>monoxide </a:t>
            </a:r>
            <a:r>
              <a:rPr lang="en-GB" sz="1600">
                <a:latin typeface="FrutigerLTStd-Light"/>
              </a:rPr>
              <a:t>from faulty burners.</a:t>
            </a:r>
            <a:endParaRPr lang="en-GB" sz="1600"/>
          </a:p>
        </p:txBody>
      </p:sp>
      <p:sp>
        <p:nvSpPr>
          <p:cNvPr id="7" name="TextBox 6">
            <a:hlinkClick r:id="rId4" action="ppaction://hlinksldjump"/>
          </p:cNvPr>
          <p:cNvSpPr txBox="1"/>
          <p:nvPr/>
        </p:nvSpPr>
        <p:spPr>
          <a:xfrm>
            <a:off x="8244408" y="1229851"/>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987054"/>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800" dirty="0" smtClean="0"/>
              <a:t>16.7 – </a:t>
            </a:r>
            <a:r>
              <a:rPr lang="en-US" sz="3800" dirty="0"/>
              <a:t>Some </a:t>
            </a:r>
            <a:r>
              <a:rPr lang="en-US" sz="3800" dirty="0" smtClean="0"/>
              <a:t>Carbon Compounds</a:t>
            </a:r>
            <a:endParaRPr lang="en-GB" sz="3800"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236</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6624736" cy="5632311"/>
          </a:xfrm>
          <a:prstGeom prst="rect">
            <a:avLst/>
          </a:prstGeom>
        </p:spPr>
        <p:txBody>
          <a:bodyPr wrap="square">
            <a:spAutoFit/>
          </a:bodyPr>
          <a:lstStyle/>
          <a:p>
            <a:pPr>
              <a:buClr>
                <a:srgbClr val="C00000"/>
              </a:buClr>
              <a:buSzPct val="80000"/>
            </a:pPr>
            <a:r>
              <a:rPr lang="en-US" sz="2400" b="1" dirty="0">
                <a:solidFill>
                  <a:srgbClr val="C00000"/>
                </a:solidFill>
              </a:rPr>
              <a:t>Methane</a:t>
            </a:r>
          </a:p>
          <a:p>
            <a:pPr marL="361950" indent="-361950">
              <a:buClr>
                <a:srgbClr val="C00000"/>
              </a:buClr>
              <a:buSzPct val="80000"/>
              <a:buFont typeface="Arial" panose="020B0604020202020204" pitchFamily="34" charset="0"/>
              <a:buChar char="►"/>
            </a:pPr>
            <a:r>
              <a:rPr lang="en-US" sz="2400" dirty="0"/>
              <a:t>Methane is the compound CH</a:t>
            </a:r>
            <a:r>
              <a:rPr lang="en-US" sz="2400" baseline="-25000" dirty="0"/>
              <a:t>4</a:t>
            </a:r>
            <a:r>
              <a:rPr lang="en-US" sz="2400" dirty="0"/>
              <a:t>.</a:t>
            </a:r>
          </a:p>
          <a:p>
            <a:pPr marL="620713" indent="-258763">
              <a:buClr>
                <a:srgbClr val="C00000"/>
              </a:buClr>
              <a:buSzPct val="80000"/>
              <a:buFont typeface="Wingdings" panose="05000000000000000000" pitchFamily="2" charset="2"/>
              <a:buChar char="§"/>
            </a:pPr>
            <a:r>
              <a:rPr lang="en-US" sz="2400" dirty="0" smtClean="0"/>
              <a:t>It </a:t>
            </a:r>
            <a:r>
              <a:rPr lang="en-US" sz="2400" dirty="0"/>
              <a:t>is found in gas deposits in the ocean floor and on land, as natural </a:t>
            </a:r>
            <a:r>
              <a:rPr lang="en-US" sz="2400" dirty="0" smtClean="0"/>
              <a:t>gas. We </a:t>
            </a:r>
            <a:r>
              <a:rPr lang="en-US" sz="2400" dirty="0"/>
              <a:t>use </a:t>
            </a:r>
            <a:r>
              <a:rPr lang="en-US" sz="2400" b="1" dirty="0">
                <a:solidFill>
                  <a:srgbClr val="FF0000"/>
                </a:solidFill>
              </a:rPr>
              <a:t>natural gas </a:t>
            </a:r>
            <a:r>
              <a:rPr lang="en-US" sz="2400" dirty="0"/>
              <a:t>as a fuel.</a:t>
            </a:r>
          </a:p>
          <a:p>
            <a:pPr marL="620713" indent="-258763">
              <a:buClr>
                <a:srgbClr val="C00000"/>
              </a:buClr>
              <a:buSzPct val="80000"/>
              <a:buFont typeface="Wingdings" panose="05000000000000000000" pitchFamily="2" charset="2"/>
              <a:buChar char="§"/>
            </a:pPr>
            <a:r>
              <a:rPr lang="en-US" sz="2400" dirty="0" smtClean="0"/>
              <a:t>It </a:t>
            </a:r>
            <a:r>
              <a:rPr lang="en-US" sz="2400" dirty="0"/>
              <a:t>also forms wherever bacteria break down plant material, in </a:t>
            </a:r>
            <a:r>
              <a:rPr lang="en-US" sz="2400" dirty="0" smtClean="0"/>
              <a:t>the absence </a:t>
            </a:r>
            <a:r>
              <a:rPr lang="en-US" sz="2400" dirty="0"/>
              <a:t>of oxygen. For example in paddy fields, and swamps, </a:t>
            </a:r>
            <a:r>
              <a:rPr lang="en-US" sz="2400" dirty="0" smtClean="0"/>
              <a:t>and landfill </a:t>
            </a:r>
            <a:r>
              <a:rPr lang="en-US" sz="2400" dirty="0"/>
              <a:t>sites (rubbish dumps).</a:t>
            </a:r>
          </a:p>
          <a:p>
            <a:pPr marL="620713" indent="-258763">
              <a:buClr>
                <a:srgbClr val="C00000"/>
              </a:buClr>
              <a:buSzPct val="80000"/>
              <a:buFont typeface="Wingdings" panose="05000000000000000000" pitchFamily="2" charset="2"/>
              <a:buChar char="§"/>
            </a:pPr>
            <a:r>
              <a:rPr lang="en-US" sz="2400" dirty="0" smtClean="0"/>
              <a:t>Some </a:t>
            </a:r>
            <a:r>
              <a:rPr lang="en-US" sz="2400" dirty="0"/>
              <a:t>animals give out methane as waste gas. They include </a:t>
            </a:r>
            <a:r>
              <a:rPr lang="en-US" sz="2400" dirty="0" smtClean="0"/>
              <a:t>cattle, sheep</a:t>
            </a:r>
            <a:r>
              <a:rPr lang="en-US" sz="2400" dirty="0"/>
              <a:t>, goats, camel, and buffalo. Bacteria in their stomachs help </a:t>
            </a:r>
            <a:r>
              <a:rPr lang="en-US" sz="2400" dirty="0" smtClean="0"/>
              <a:t>to break </a:t>
            </a:r>
            <a:r>
              <a:rPr lang="en-US" sz="2400" dirty="0"/>
              <a:t>down grass and other food, giving methane as one product.</a:t>
            </a:r>
            <a:endParaRPr lang="en-US" sz="2400" b="1" dirty="0">
              <a:solidFill>
                <a:srgbClr val="FF0000"/>
              </a:solidFill>
            </a:endParaRPr>
          </a:p>
        </p:txBody>
      </p:sp>
      <p:pic>
        <p:nvPicPr>
          <p:cNvPr id="2050" name="Picture 2" descr="Image result for methan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804248" y="1124744"/>
            <a:ext cx="2068960" cy="155172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methane"/>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6804248" y="2748513"/>
            <a:ext cx="2068960" cy="106714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twinning-in-cattle-2"/>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6804248" y="3887710"/>
            <a:ext cx="2068960" cy="149236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methane"/>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804248" y="5481255"/>
            <a:ext cx="2068960" cy="117545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7" action="ppaction://hlinksldjump"/>
          </p:cNvPr>
          <p:cNvSpPr txBox="1"/>
          <p:nvPr/>
        </p:nvSpPr>
        <p:spPr>
          <a:xfrm>
            <a:off x="8244408" y="198884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195480355"/>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800" dirty="0" smtClean="0"/>
              <a:t>16.7 – </a:t>
            </a:r>
            <a:r>
              <a:rPr lang="en-US" sz="3800" dirty="0"/>
              <a:t>Some </a:t>
            </a:r>
            <a:r>
              <a:rPr lang="en-US" sz="3800" dirty="0" smtClean="0"/>
              <a:t>Carbon Compounds</a:t>
            </a:r>
            <a:endParaRPr lang="en-GB" sz="3800"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236</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6624736" cy="5429179"/>
          </a:xfrm>
          <a:prstGeom prst="rect">
            <a:avLst/>
          </a:prstGeom>
        </p:spPr>
        <p:txBody>
          <a:bodyPr wrap="square">
            <a:spAutoFit/>
          </a:bodyPr>
          <a:lstStyle/>
          <a:p>
            <a:pPr>
              <a:buClr>
                <a:srgbClr val="C00000"/>
              </a:buClr>
              <a:buSzPct val="80000"/>
            </a:pPr>
            <a:r>
              <a:rPr lang="en-US" sz="2040" b="1" dirty="0" smtClean="0">
                <a:solidFill>
                  <a:srgbClr val="C00000"/>
                </a:solidFill>
              </a:rPr>
              <a:t>Organic </a:t>
            </a:r>
            <a:r>
              <a:rPr lang="en-US" sz="2040" b="1" dirty="0">
                <a:solidFill>
                  <a:srgbClr val="C00000"/>
                </a:solidFill>
              </a:rPr>
              <a:t>compounds</a:t>
            </a:r>
          </a:p>
          <a:p>
            <a:pPr marL="361950" indent="-361950">
              <a:buClr>
                <a:srgbClr val="C00000"/>
              </a:buClr>
              <a:buSzPct val="80000"/>
              <a:buFont typeface="Arial" panose="020B0604020202020204" pitchFamily="34" charset="0"/>
              <a:buChar char="►"/>
            </a:pPr>
            <a:r>
              <a:rPr lang="en-US" sz="2040" dirty="0"/>
              <a:t>Methane is an </a:t>
            </a:r>
            <a:r>
              <a:rPr lang="en-US" sz="2040" b="1" dirty="0">
                <a:solidFill>
                  <a:srgbClr val="FF0000"/>
                </a:solidFill>
              </a:rPr>
              <a:t>organic compound</a:t>
            </a:r>
            <a:r>
              <a:rPr lang="en-US" sz="2040" dirty="0"/>
              <a:t>. Organic compounds all </a:t>
            </a:r>
            <a:r>
              <a:rPr lang="en-US" sz="2040" dirty="0" smtClean="0"/>
              <a:t>contain carbon</a:t>
            </a:r>
            <a:r>
              <a:rPr lang="en-US" sz="2040" dirty="0"/>
              <a:t>, and most contain hydrogen. Some contain elements like </a:t>
            </a:r>
            <a:r>
              <a:rPr lang="en-US" sz="2040" dirty="0" smtClean="0"/>
              <a:t>sulfur and </a:t>
            </a:r>
            <a:r>
              <a:rPr lang="en-US" sz="2040" dirty="0"/>
              <a:t>nitrogen too. Many are found in, or derived from, living things.</a:t>
            </a:r>
          </a:p>
          <a:p>
            <a:pPr marL="361950" indent="-361950">
              <a:buClr>
                <a:srgbClr val="C00000"/>
              </a:buClr>
              <a:buSzPct val="80000"/>
              <a:buFont typeface="Arial" panose="020B0604020202020204" pitchFamily="34" charset="0"/>
              <a:buChar char="►"/>
            </a:pPr>
            <a:r>
              <a:rPr lang="en-US" sz="2040" dirty="0"/>
              <a:t>Methane is the simplest organic compound. There are millions more </a:t>
            </a:r>
            <a:r>
              <a:rPr lang="en-US" sz="2040" dirty="0" smtClean="0"/>
              <a:t>– far </a:t>
            </a:r>
            <a:r>
              <a:rPr lang="en-US" sz="2040" dirty="0"/>
              <a:t>more than all the </a:t>
            </a:r>
            <a:r>
              <a:rPr lang="en-US" sz="2040" b="1" dirty="0">
                <a:solidFill>
                  <a:srgbClr val="FF0000"/>
                </a:solidFill>
              </a:rPr>
              <a:t>inorganic</a:t>
            </a:r>
            <a:r>
              <a:rPr lang="en-US" sz="2040" dirty="0">
                <a:solidFill>
                  <a:srgbClr val="FF0000"/>
                </a:solidFill>
              </a:rPr>
              <a:t> </a:t>
            </a:r>
            <a:r>
              <a:rPr lang="en-US" sz="2040" dirty="0"/>
              <a:t>(non-organic) compounds. They include:</a:t>
            </a:r>
          </a:p>
          <a:p>
            <a:pPr marL="723900" indent="-361950">
              <a:buClr>
                <a:srgbClr val="C00000"/>
              </a:buClr>
              <a:buSzPct val="80000"/>
              <a:buFont typeface="Wingdings" panose="05000000000000000000" pitchFamily="2" charset="2"/>
              <a:buChar char="§"/>
            </a:pPr>
            <a:r>
              <a:rPr lang="en-US" sz="2040" dirty="0" smtClean="0"/>
              <a:t>the </a:t>
            </a:r>
            <a:r>
              <a:rPr lang="en-US" sz="2040" dirty="0"/>
              <a:t>proteins, carbohydrates, and fats in your body</a:t>
            </a:r>
          </a:p>
          <a:p>
            <a:pPr marL="723900" indent="-361950">
              <a:buClr>
                <a:srgbClr val="C00000"/>
              </a:buClr>
              <a:buSzPct val="80000"/>
              <a:buFont typeface="Wingdings" panose="05000000000000000000" pitchFamily="2" charset="2"/>
              <a:buChar char="§"/>
            </a:pPr>
            <a:r>
              <a:rPr lang="en-US" sz="2040" dirty="0" smtClean="0"/>
              <a:t>the </a:t>
            </a:r>
            <a:r>
              <a:rPr lang="en-US" sz="2040" dirty="0"/>
              <a:t>hundreds of different compounds in petroleum and coal</a:t>
            </a:r>
          </a:p>
          <a:p>
            <a:pPr marL="723900" indent="-361950">
              <a:buClr>
                <a:srgbClr val="C00000"/>
              </a:buClr>
              <a:buSzPct val="80000"/>
              <a:buFont typeface="Wingdings" panose="05000000000000000000" pitchFamily="2" charset="2"/>
              <a:buChar char="§"/>
            </a:pPr>
            <a:r>
              <a:rPr lang="en-US" sz="2040" dirty="0" smtClean="0"/>
              <a:t>the </a:t>
            </a:r>
            <a:r>
              <a:rPr lang="en-US" sz="2040" dirty="0"/>
              <a:t>plastics and medical drugs made from the compounds </a:t>
            </a:r>
            <a:r>
              <a:rPr lang="en-US" sz="2040" dirty="0" smtClean="0"/>
              <a:t>in petroleum</a:t>
            </a:r>
            <a:r>
              <a:rPr lang="en-US" sz="2040" dirty="0"/>
              <a:t>.</a:t>
            </a:r>
          </a:p>
          <a:p>
            <a:pPr marL="361950" indent="-361950">
              <a:buClr>
                <a:srgbClr val="C00000"/>
              </a:buClr>
              <a:buSzPct val="80000"/>
              <a:buFont typeface="Arial" panose="020B0604020202020204" pitchFamily="34" charset="0"/>
              <a:buChar char="►"/>
            </a:pPr>
            <a:r>
              <a:rPr lang="en-US" sz="2040" dirty="0"/>
              <a:t>The study of these carbon compounds is called </a:t>
            </a:r>
            <a:r>
              <a:rPr lang="en-US" sz="2040" b="1" dirty="0">
                <a:solidFill>
                  <a:srgbClr val="FF0000"/>
                </a:solidFill>
              </a:rPr>
              <a:t>organic </a:t>
            </a:r>
            <a:r>
              <a:rPr lang="en-US" sz="2040" b="1" dirty="0" smtClean="0">
                <a:solidFill>
                  <a:srgbClr val="FF0000"/>
                </a:solidFill>
              </a:rPr>
              <a:t>chemistry</a:t>
            </a:r>
            <a:r>
              <a:rPr lang="en-US" sz="2040" dirty="0" smtClean="0"/>
              <a:t>. The </a:t>
            </a:r>
            <a:r>
              <a:rPr lang="en-US" sz="2040" dirty="0"/>
              <a:t>next two chapters in this book are about organic chemistry.</a:t>
            </a:r>
            <a:endParaRPr lang="en-US" sz="2040" b="1" dirty="0">
              <a:solidFill>
                <a:srgbClr val="FF0000"/>
              </a:solidFill>
            </a:endParaRPr>
          </a:p>
        </p:txBody>
      </p:sp>
      <p:pic>
        <p:nvPicPr>
          <p:cNvPr id="2" name="Picture 1"/>
          <p:cNvPicPr>
            <a:picLocks noChangeAspect="1"/>
          </p:cNvPicPr>
          <p:nvPr/>
        </p:nvPicPr>
        <p:blipFill>
          <a:blip r:embed="rId3"/>
          <a:stretch>
            <a:fillRect/>
          </a:stretch>
        </p:blipFill>
        <p:spPr>
          <a:xfrm>
            <a:off x="6804248" y="1142948"/>
            <a:ext cx="2088232" cy="3208473"/>
          </a:xfrm>
          <a:prstGeom prst="rect">
            <a:avLst/>
          </a:prstGeom>
        </p:spPr>
      </p:pic>
      <p:sp>
        <p:nvSpPr>
          <p:cNvPr id="4" name="Rectangle 3"/>
          <p:cNvSpPr/>
          <p:nvPr/>
        </p:nvSpPr>
        <p:spPr>
          <a:xfrm>
            <a:off x="6804247" y="4365104"/>
            <a:ext cx="2085875" cy="2308324"/>
          </a:xfrm>
          <a:prstGeom prst="rect">
            <a:avLst/>
          </a:prstGeom>
        </p:spPr>
        <p:txBody>
          <a:bodyPr wrap="square">
            <a:spAutoFit/>
          </a:bodyPr>
          <a:lstStyle/>
          <a:p>
            <a:pPr indent="361950">
              <a:buClr>
                <a:srgbClr val="C00000"/>
              </a:buClr>
              <a:buSzPct val="80000"/>
              <a:buFontTx/>
              <a:buChar char="▲"/>
            </a:pPr>
            <a:r>
              <a:rPr lang="en-US" dirty="0">
                <a:latin typeface="FrutigerLTStd-Light"/>
              </a:rPr>
              <a:t>This fire extinguisher sprays </a:t>
            </a:r>
            <a:r>
              <a:rPr lang="en-US" dirty="0" smtClean="0">
                <a:latin typeface="FrutigerLTStd-Light"/>
              </a:rPr>
              <a:t>out carbon </a:t>
            </a:r>
            <a:r>
              <a:rPr lang="en-US" dirty="0">
                <a:latin typeface="FrutigerLTStd-Light"/>
              </a:rPr>
              <a:t>dioxide gas. (Things will not </a:t>
            </a:r>
            <a:r>
              <a:rPr lang="en-US" dirty="0" smtClean="0">
                <a:latin typeface="FrutigerLTStd-Light"/>
              </a:rPr>
              <a:t>burn in </a:t>
            </a:r>
            <a:r>
              <a:rPr lang="en-US" dirty="0">
                <a:latin typeface="FrutigerLTStd-Light"/>
              </a:rPr>
              <a:t>an atmosphere of carbon dioxide.)</a:t>
            </a:r>
            <a:endParaRPr lang="en-GB" dirty="0"/>
          </a:p>
        </p:txBody>
      </p:sp>
      <p:sp>
        <p:nvSpPr>
          <p:cNvPr id="7" name="TextBox 6">
            <a:hlinkClick r:id="rId4" action="ppaction://hlinksldjump"/>
          </p:cNvPr>
          <p:cNvSpPr txBox="1"/>
          <p:nvPr/>
        </p:nvSpPr>
        <p:spPr>
          <a:xfrm>
            <a:off x="8244408" y="414908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704161378"/>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800" dirty="0" smtClean="0"/>
              <a:t>16.7 – </a:t>
            </a:r>
            <a:r>
              <a:rPr lang="en-US" sz="3800" dirty="0"/>
              <a:t>Some </a:t>
            </a:r>
            <a:r>
              <a:rPr lang="en-US" sz="3800" dirty="0" smtClean="0"/>
              <a:t>Carbon Compounds</a:t>
            </a:r>
            <a:endParaRPr lang="en-GB" sz="3800"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236</a:t>
            </a:r>
            <a:endParaRPr lang="en-GB" sz="960" b="1" dirty="0">
              <a:latin typeface="Arial" panose="020B0604020202020204" pitchFamily="34" charset="0"/>
              <a:cs typeface="Arial" panose="020B0604020202020204" pitchFamily="34" charset="0"/>
            </a:endParaRPr>
          </a:p>
        </p:txBody>
      </p:sp>
      <p:sp>
        <p:nvSpPr>
          <p:cNvPr id="4" name="Rectangle 3"/>
          <p:cNvSpPr/>
          <p:nvPr/>
        </p:nvSpPr>
        <p:spPr>
          <a:xfrm>
            <a:off x="5821163" y="5120024"/>
            <a:ext cx="3068960" cy="1569660"/>
          </a:xfrm>
          <a:prstGeom prst="rect">
            <a:avLst/>
          </a:prstGeom>
        </p:spPr>
        <p:txBody>
          <a:bodyPr wrap="square">
            <a:spAutoFit/>
          </a:bodyPr>
          <a:lstStyle/>
          <a:p>
            <a:pPr indent="361950">
              <a:buClr>
                <a:srgbClr val="C00000"/>
              </a:buClr>
              <a:buSzPct val="80000"/>
              <a:buFontTx/>
              <a:buChar char="▲"/>
            </a:pPr>
            <a:r>
              <a:rPr lang="en-US" sz="2400" dirty="0">
                <a:latin typeface="FrutigerLTStd-Light"/>
              </a:rPr>
              <a:t>Built up from organic </a:t>
            </a:r>
            <a:r>
              <a:rPr lang="en-US" sz="2400" dirty="0" smtClean="0">
                <a:latin typeface="FrutigerLTStd-Light"/>
              </a:rPr>
              <a:t>compounds, and </a:t>
            </a:r>
            <a:r>
              <a:rPr lang="en-US" sz="2400" dirty="0">
                <a:latin typeface="FrutigerLTStd-Light"/>
              </a:rPr>
              <a:t>around 20% carbon!</a:t>
            </a:r>
            <a:endParaRPr lang="en-GB" sz="2400"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r="16623" b="3196"/>
          <a:stretch/>
        </p:blipFill>
        <p:spPr>
          <a:xfrm>
            <a:off x="179512" y="1124745"/>
            <a:ext cx="5472608" cy="3888432"/>
          </a:xfrm>
          <a:prstGeom prst="rect">
            <a:avLst/>
          </a:prstGeom>
        </p:spPr>
      </p:pic>
      <p:pic>
        <p:nvPicPr>
          <p:cNvPr id="6" name="Picture 5"/>
          <p:cNvPicPr>
            <a:picLocks noChangeAspect="1"/>
          </p:cNvPicPr>
          <p:nvPr/>
        </p:nvPicPr>
        <p:blipFill>
          <a:blip r:embed="rId4"/>
          <a:stretch>
            <a:fillRect/>
          </a:stretch>
        </p:blipFill>
        <p:spPr>
          <a:xfrm>
            <a:off x="5821162" y="1124744"/>
            <a:ext cx="3082401" cy="3888433"/>
          </a:xfrm>
          <a:prstGeom prst="rect">
            <a:avLst/>
          </a:prstGeom>
        </p:spPr>
      </p:pic>
      <p:sp>
        <p:nvSpPr>
          <p:cNvPr id="10" name="Rectangle 9"/>
          <p:cNvSpPr/>
          <p:nvPr/>
        </p:nvSpPr>
        <p:spPr>
          <a:xfrm>
            <a:off x="181956" y="5120024"/>
            <a:ext cx="5470163" cy="830997"/>
          </a:xfrm>
          <a:prstGeom prst="rect">
            <a:avLst/>
          </a:prstGeom>
        </p:spPr>
        <p:txBody>
          <a:bodyPr wrap="square">
            <a:spAutoFit/>
          </a:bodyPr>
          <a:lstStyle/>
          <a:p>
            <a:pPr indent="361950">
              <a:buClr>
                <a:srgbClr val="C00000"/>
              </a:buClr>
              <a:buSzPct val="80000"/>
              <a:buFontTx/>
              <a:buChar char="▲"/>
            </a:pPr>
            <a:r>
              <a:rPr lang="en-US" sz="2400" dirty="0">
                <a:latin typeface="FrutigerLTStd-Light"/>
              </a:rPr>
              <a:t>The Amazon rainforest – packed full of organic compounds.</a:t>
            </a:r>
            <a:endParaRPr lang="en-GB" sz="2400" dirty="0"/>
          </a:p>
        </p:txBody>
      </p:sp>
      <p:sp>
        <p:nvSpPr>
          <p:cNvPr id="8" name="TextBox 7">
            <a:hlinkClick r:id="rId5" action="ppaction://hlinksldjump"/>
          </p:cNvPr>
          <p:cNvSpPr txBox="1"/>
          <p:nvPr/>
        </p:nvSpPr>
        <p:spPr>
          <a:xfrm>
            <a:off x="8244408" y="587727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846489004"/>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800" dirty="0"/>
              <a:t>16.7 – </a:t>
            </a:r>
            <a:r>
              <a:rPr lang="en-US" sz="3800" dirty="0"/>
              <a:t>Some Carbon Compounds</a:t>
            </a:r>
            <a:endParaRPr lang="en-GB" sz="3800" b="1" dirty="0" smtClean="0"/>
          </a:p>
        </p:txBody>
      </p:sp>
      <p:sp>
        <p:nvSpPr>
          <p:cNvPr id="8" name="Rectangle 7"/>
          <p:cNvSpPr/>
          <p:nvPr/>
        </p:nvSpPr>
        <p:spPr>
          <a:xfrm>
            <a:off x="179512" y="1124744"/>
            <a:ext cx="8699936" cy="5493812"/>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a:tabLst>
                <a:tab pos="811213" algn="l"/>
                <a:tab pos="2967038" algn="l"/>
              </a:tabLst>
            </a:pPr>
            <a:r>
              <a:rPr lang="en-US" sz="2700" dirty="0" smtClean="0"/>
              <a:t>Give </a:t>
            </a:r>
            <a:r>
              <a:rPr lang="en-US" sz="2700" dirty="0"/>
              <a:t>the word equation for the combustion of </a:t>
            </a:r>
            <a:r>
              <a:rPr lang="en-US" sz="2700" dirty="0" smtClean="0"/>
              <a:t/>
            </a:r>
            <a:br>
              <a:rPr lang="en-US" sz="2700" dirty="0" smtClean="0"/>
            </a:br>
            <a:r>
              <a:rPr lang="en-US" sz="2700" dirty="0" smtClean="0"/>
              <a:t>natural gas:</a:t>
            </a:r>
            <a:br>
              <a:rPr lang="en-US" sz="2700" dirty="0" smtClean="0"/>
            </a:br>
            <a:r>
              <a:rPr lang="en-US" sz="2700" b="1" dirty="0" smtClean="0"/>
              <a:t>a</a:t>
            </a:r>
            <a:r>
              <a:rPr lang="en-US" sz="2700" dirty="0" smtClean="0"/>
              <a:t> 	in </a:t>
            </a:r>
            <a:r>
              <a:rPr lang="en-US" sz="2700" dirty="0"/>
              <a:t>a gas boiler, when the boiler is working </a:t>
            </a:r>
            <a:r>
              <a:rPr lang="en-US" sz="2700" dirty="0" smtClean="0"/>
              <a:t>well.</a:t>
            </a:r>
            <a:br>
              <a:rPr lang="en-US" sz="2700" dirty="0" smtClean="0"/>
            </a:br>
            <a:r>
              <a:rPr lang="en-US" sz="2700" b="1" dirty="0" smtClean="0"/>
              <a:t>b</a:t>
            </a:r>
            <a:r>
              <a:rPr lang="en-US" sz="2700" dirty="0" smtClean="0"/>
              <a:t> 	in </a:t>
            </a:r>
            <a:r>
              <a:rPr lang="en-US" sz="2700" dirty="0"/>
              <a:t>a gas boiler, when the air inlet is partly </a:t>
            </a:r>
            <a:r>
              <a:rPr lang="en-US" sz="2700" dirty="0" smtClean="0"/>
              <a:t>blocked 	with </a:t>
            </a:r>
            <a:r>
              <a:rPr lang="en-US" sz="2700" dirty="0"/>
              <a:t>soot.</a:t>
            </a:r>
          </a:p>
          <a:p>
            <a:pPr marL="457200" indent="-457200">
              <a:buClr>
                <a:srgbClr val="0070C0"/>
              </a:buClr>
              <a:buFont typeface="+mj-lt"/>
              <a:buAutoNum type="arabicPeriod"/>
              <a:tabLst>
                <a:tab pos="811213" algn="l"/>
                <a:tab pos="2967038" algn="l"/>
              </a:tabLst>
            </a:pPr>
            <a:r>
              <a:rPr lang="en-US" sz="2700" dirty="0" smtClean="0"/>
              <a:t>Gas </a:t>
            </a:r>
            <a:r>
              <a:rPr lang="en-US" sz="2700" dirty="0"/>
              <a:t>boilers should be checked regularly, to make sure </a:t>
            </a:r>
            <a:r>
              <a:rPr lang="en-US" sz="2700" dirty="0" smtClean="0"/>
              <a:t>air flows </a:t>
            </a:r>
            <a:r>
              <a:rPr lang="en-US" sz="2700" dirty="0"/>
              <a:t>through the burner properly. Why?</a:t>
            </a:r>
          </a:p>
          <a:p>
            <a:pPr marL="457200" indent="-457200">
              <a:buClr>
                <a:srgbClr val="0070C0"/>
              </a:buClr>
              <a:buFont typeface="+mj-lt"/>
              <a:buAutoNum type="arabicPeriod"/>
              <a:tabLst>
                <a:tab pos="811213" algn="l"/>
                <a:tab pos="2967038" algn="l"/>
              </a:tabLst>
            </a:pPr>
            <a:r>
              <a:rPr lang="en-US" sz="2700" b="1" dirty="0" smtClean="0"/>
              <a:t>a</a:t>
            </a:r>
            <a:r>
              <a:rPr lang="en-US" sz="2700" dirty="0" smtClean="0"/>
              <a:t> 	Write </a:t>
            </a:r>
            <a:r>
              <a:rPr lang="en-US" sz="2700" dirty="0"/>
              <a:t>an equation to show what happens when </a:t>
            </a:r>
            <a:r>
              <a:rPr lang="en-US" sz="2700" dirty="0" smtClean="0"/>
              <a:t>	lead(II) carbonate </a:t>
            </a:r>
            <a:r>
              <a:rPr lang="en-US" sz="2700" dirty="0"/>
              <a:t>is </a:t>
            </a:r>
            <a:r>
              <a:rPr lang="en-US" sz="2700" dirty="0" smtClean="0"/>
              <a:t>heated.</a:t>
            </a:r>
            <a:br>
              <a:rPr lang="en-US" sz="2700" dirty="0" smtClean="0"/>
            </a:br>
            <a:r>
              <a:rPr lang="en-US" sz="2700" b="1" dirty="0" smtClean="0"/>
              <a:t>b</a:t>
            </a:r>
            <a:r>
              <a:rPr lang="en-US" sz="2700" dirty="0" smtClean="0"/>
              <a:t> 	What </a:t>
            </a:r>
            <a:r>
              <a:rPr lang="en-US" sz="2700" dirty="0"/>
              <a:t>is this type of reaction called? (Page 189?)</a:t>
            </a:r>
          </a:p>
          <a:p>
            <a:pPr marL="457200" indent="-457200">
              <a:buClr>
                <a:srgbClr val="0070C0"/>
              </a:buClr>
              <a:buFont typeface="+mj-lt"/>
              <a:buAutoNum type="arabicPeriod"/>
              <a:tabLst>
                <a:tab pos="811213" algn="l"/>
                <a:tab pos="2967038" algn="l"/>
              </a:tabLst>
            </a:pPr>
            <a:r>
              <a:rPr lang="en-US" sz="2700" b="1" dirty="0" smtClean="0"/>
              <a:t>a</a:t>
            </a:r>
            <a:r>
              <a:rPr lang="en-US" sz="2700" dirty="0" smtClean="0"/>
              <a:t> 	Name </a:t>
            </a:r>
            <a:r>
              <a:rPr lang="en-US" sz="2700" dirty="0"/>
              <a:t>three sources of methane, </a:t>
            </a:r>
            <a:r>
              <a:rPr lang="en-US" sz="2700" dirty="0" smtClean="0"/>
              <a:t>CH</a:t>
            </a:r>
            <a:r>
              <a:rPr lang="en-US" sz="2700" baseline="-25000" dirty="0" smtClean="0"/>
              <a:t>4</a:t>
            </a:r>
            <a:r>
              <a:rPr lang="en-US" sz="2700" dirty="0" smtClean="0"/>
              <a:t>.</a:t>
            </a:r>
            <a:br>
              <a:rPr lang="en-US" sz="2700" dirty="0" smtClean="0"/>
            </a:br>
            <a:r>
              <a:rPr lang="en-US" sz="2700" b="1" dirty="0" smtClean="0"/>
              <a:t>b</a:t>
            </a:r>
            <a:r>
              <a:rPr lang="en-US" sz="2700" dirty="0" smtClean="0"/>
              <a:t> 	Which </a:t>
            </a:r>
            <a:r>
              <a:rPr lang="en-US" sz="2700" dirty="0"/>
              <a:t>do you think is the main source?</a:t>
            </a:r>
          </a:p>
          <a:p>
            <a:pPr marL="457200" indent="-457200">
              <a:buClr>
                <a:srgbClr val="0070C0"/>
              </a:buClr>
              <a:buFont typeface="+mj-lt"/>
              <a:buAutoNum type="arabicPeriod"/>
              <a:tabLst>
                <a:tab pos="811213" algn="l"/>
                <a:tab pos="2967038" algn="l"/>
              </a:tabLst>
            </a:pPr>
            <a:r>
              <a:rPr lang="en-US" sz="2700" dirty="0" smtClean="0"/>
              <a:t>Is </a:t>
            </a:r>
            <a:r>
              <a:rPr lang="en-US" sz="2700" dirty="0"/>
              <a:t>it organic, or inorganic? a sodium chloride b water</a:t>
            </a:r>
          </a:p>
        </p:txBody>
      </p:sp>
      <p:sp>
        <p:nvSpPr>
          <p:cNvPr id="11" name="TextBox 10">
            <a:hlinkClick r:id="rId3" action="ppaction://hlinkfile"/>
          </p:cNvPr>
          <p:cNvSpPr txBox="1"/>
          <p:nvPr/>
        </p:nvSpPr>
        <p:spPr>
          <a:xfrm>
            <a:off x="8259100" y="4005064"/>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2" name="Oval 11"/>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0" name="Round Same Side Corner Rectangle 9">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237</a:t>
            </a:r>
            <a:endParaRPr lang="en-GB" sz="960"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172400" y="537321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019541787"/>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000" smtClean="0"/>
              <a:t>16.8 – </a:t>
            </a:r>
            <a:r>
              <a:rPr lang="en-US" sz="3000"/>
              <a:t>Greenhouse </a:t>
            </a:r>
            <a:r>
              <a:rPr lang="en-US" sz="3000" smtClean="0"/>
              <a:t>Gases</a:t>
            </a:r>
            <a:r>
              <a:rPr lang="en-US" sz="3000"/>
              <a:t>, and </a:t>
            </a:r>
            <a:r>
              <a:rPr lang="en-US" sz="3000" smtClean="0"/>
              <a:t>Global Warming</a:t>
            </a:r>
            <a:endParaRPr lang="en-GB" sz="3000"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238</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8712968" cy="2092881"/>
          </a:xfrm>
          <a:prstGeom prst="rect">
            <a:avLst/>
          </a:prstGeom>
        </p:spPr>
        <p:txBody>
          <a:bodyPr wrap="square">
            <a:spAutoFit/>
          </a:bodyPr>
          <a:lstStyle/>
          <a:p>
            <a:pPr>
              <a:buClr>
                <a:srgbClr val="C00000"/>
              </a:buClr>
              <a:buSzPct val="80000"/>
            </a:pPr>
            <a:r>
              <a:rPr lang="en-US" sz="2600" b="1" dirty="0" smtClean="0">
                <a:solidFill>
                  <a:srgbClr val="C00000"/>
                </a:solidFill>
              </a:rPr>
              <a:t>Carbon </a:t>
            </a:r>
            <a:r>
              <a:rPr lang="en-US" sz="2600" b="1" dirty="0">
                <a:solidFill>
                  <a:srgbClr val="C00000"/>
                </a:solidFill>
              </a:rPr>
              <a:t>dioxide and methane are greenhouse gases</a:t>
            </a:r>
          </a:p>
          <a:p>
            <a:pPr marL="361950" indent="-361950">
              <a:buClr>
                <a:srgbClr val="C00000"/>
              </a:buClr>
              <a:buSzPct val="80000"/>
              <a:buFont typeface="Arial" panose="020B0604020202020204" pitchFamily="34" charset="0"/>
              <a:buChar char="►"/>
            </a:pPr>
            <a:r>
              <a:rPr lang="en-US" sz="2600" dirty="0"/>
              <a:t>Carbon dioxide and methane are both greenhouse gases. That means </a:t>
            </a:r>
            <a:r>
              <a:rPr lang="en-US" sz="2600" dirty="0" smtClean="0"/>
              <a:t>they absorb </a:t>
            </a:r>
            <a:r>
              <a:rPr lang="en-US" sz="2600" dirty="0"/>
              <a:t>heat in the atmosphere, and prevent it from escaping into space.</a:t>
            </a:r>
          </a:p>
          <a:p>
            <a:pPr marL="361950" indent="-361950">
              <a:buClr>
                <a:srgbClr val="C00000"/>
              </a:buClr>
              <a:buSzPct val="80000"/>
              <a:buFont typeface="Arial" panose="020B0604020202020204" pitchFamily="34" charset="0"/>
              <a:buChar char="►"/>
            </a:pPr>
            <a:r>
              <a:rPr lang="en-US" sz="2600" dirty="0"/>
              <a:t>This is how greenhouse gases work:</a:t>
            </a:r>
            <a:endParaRPr lang="en-US" sz="2600" b="1" dirty="0">
              <a:solidFill>
                <a:srgbClr val="FF0000"/>
              </a:solidFill>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26720" y="3269917"/>
            <a:ext cx="8593752" cy="3399443"/>
          </a:xfrm>
          <a:prstGeom prst="rect">
            <a:avLst/>
          </a:prstGeom>
        </p:spPr>
      </p:pic>
      <p:sp>
        <p:nvSpPr>
          <p:cNvPr id="6" name="TextBox 5">
            <a:hlinkClick r:id="rId4" action="ppaction://hlinksldjump"/>
          </p:cNvPr>
          <p:cNvSpPr txBox="1"/>
          <p:nvPr/>
        </p:nvSpPr>
        <p:spPr>
          <a:xfrm>
            <a:off x="8244408" y="583836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43258537"/>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000" smtClean="0"/>
              <a:t>16.8 – </a:t>
            </a:r>
            <a:r>
              <a:rPr lang="en-US" sz="3000"/>
              <a:t>Greenhouse </a:t>
            </a:r>
            <a:r>
              <a:rPr lang="en-US" sz="3000" smtClean="0"/>
              <a:t>Gases</a:t>
            </a:r>
            <a:r>
              <a:rPr lang="en-US" sz="3000"/>
              <a:t>, and </a:t>
            </a:r>
            <a:r>
              <a:rPr lang="en-US" sz="3000" smtClean="0"/>
              <a:t>Global Warming</a:t>
            </a:r>
            <a:endParaRPr lang="en-GB" sz="3000"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238</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6912768" cy="5632311"/>
          </a:xfrm>
          <a:prstGeom prst="rect">
            <a:avLst/>
          </a:prstGeom>
        </p:spPr>
        <p:txBody>
          <a:bodyPr wrap="square">
            <a:spAutoFit/>
          </a:bodyPr>
          <a:lstStyle/>
          <a:p>
            <a:pPr>
              <a:buClr>
                <a:srgbClr val="C00000"/>
              </a:buClr>
              <a:buSzPct val="80000"/>
            </a:pPr>
            <a:r>
              <a:rPr lang="en-US" sz="2000" b="1" dirty="0" smtClean="0">
                <a:solidFill>
                  <a:srgbClr val="C00000"/>
                </a:solidFill>
              </a:rPr>
              <a:t>Carbon </a:t>
            </a:r>
            <a:r>
              <a:rPr lang="en-US" sz="2000" b="1" dirty="0">
                <a:solidFill>
                  <a:srgbClr val="C00000"/>
                </a:solidFill>
              </a:rPr>
              <a:t>dioxide and methane are greenhouse gases</a:t>
            </a:r>
          </a:p>
          <a:p>
            <a:pPr marL="361950" indent="-361950">
              <a:buClr>
                <a:srgbClr val="C00000"/>
              </a:buClr>
              <a:buSzPct val="80000"/>
              <a:buFont typeface="Arial" panose="020B0604020202020204" pitchFamily="34" charset="0"/>
              <a:buChar char="►"/>
            </a:pPr>
            <a:r>
              <a:rPr lang="en-US" sz="2000" dirty="0"/>
              <a:t>There are several greenhouse gases. Carbon dioxide and methane </a:t>
            </a:r>
            <a:r>
              <a:rPr lang="en-US" sz="2000" dirty="0" smtClean="0"/>
              <a:t>are the </a:t>
            </a:r>
            <a:r>
              <a:rPr lang="en-US" sz="2000" dirty="0"/>
              <a:t>two main ones we add to the atmosphere, through human activity.</a:t>
            </a:r>
          </a:p>
          <a:p>
            <a:pPr marL="361950" indent="-361950">
              <a:buClr>
                <a:srgbClr val="C00000"/>
              </a:buClr>
              <a:buSzPct val="80000"/>
              <a:buFont typeface="Arial" panose="020B0604020202020204" pitchFamily="34" charset="0"/>
              <a:buChar char="►"/>
            </a:pPr>
            <a:r>
              <a:rPr lang="en-US" sz="2000" dirty="0"/>
              <a:t>There is much more carbon dioxide than methane in the </a:t>
            </a:r>
            <a:r>
              <a:rPr lang="en-US" sz="2000" dirty="0" smtClean="0"/>
              <a:t>atmosphere. But </a:t>
            </a:r>
            <a:r>
              <a:rPr lang="en-US" sz="2000" dirty="0"/>
              <a:t>the levels of both are rising:</a:t>
            </a:r>
          </a:p>
          <a:p>
            <a:pPr marL="723900" indent="-361950">
              <a:buClr>
                <a:srgbClr val="C00000"/>
              </a:buClr>
              <a:buSzPct val="80000"/>
              <a:buFont typeface="Wingdings" panose="05000000000000000000" pitchFamily="2" charset="2"/>
              <a:buChar char="§"/>
            </a:pPr>
            <a:r>
              <a:rPr lang="en-US" sz="2000" dirty="0" smtClean="0"/>
              <a:t>The </a:t>
            </a:r>
            <a:r>
              <a:rPr lang="en-US" sz="2000" dirty="0"/>
              <a:t>level of carbon dioxide is rising because we burn more fossil </a:t>
            </a:r>
            <a:r>
              <a:rPr lang="en-US" sz="2000" dirty="0" smtClean="0"/>
              <a:t>fuel each </a:t>
            </a:r>
            <a:r>
              <a:rPr lang="en-US" sz="2000" dirty="0"/>
              <a:t>year. The carbon dioxide from this goes into the </a:t>
            </a:r>
            <a:r>
              <a:rPr lang="en-US" sz="2000" dirty="0" smtClean="0"/>
              <a:t>atmosphere.</a:t>
            </a:r>
            <a:br>
              <a:rPr lang="en-US" sz="2000" dirty="0" smtClean="0"/>
            </a:br>
            <a:r>
              <a:rPr lang="en-US" sz="2000" dirty="0" smtClean="0"/>
              <a:t>It </a:t>
            </a:r>
            <a:r>
              <a:rPr lang="en-US" sz="2000" dirty="0"/>
              <a:t>cannot escape into space, and the ocean can dissolve only some of it.</a:t>
            </a:r>
          </a:p>
          <a:p>
            <a:pPr marL="723900" indent="-361950">
              <a:buClr>
                <a:srgbClr val="C00000"/>
              </a:buClr>
              <a:buSzPct val="80000"/>
              <a:buFont typeface="Wingdings" panose="05000000000000000000" pitchFamily="2" charset="2"/>
              <a:buChar char="§"/>
            </a:pPr>
            <a:r>
              <a:rPr lang="en-US" sz="2000" dirty="0" smtClean="0"/>
              <a:t>The </a:t>
            </a:r>
            <a:r>
              <a:rPr lang="en-US" sz="2000" dirty="0"/>
              <a:t>level of methane is rising because there is an increase in </a:t>
            </a:r>
            <a:r>
              <a:rPr lang="en-US" sz="2000" dirty="0" smtClean="0"/>
              <a:t>animal farming</a:t>
            </a:r>
            <a:r>
              <a:rPr lang="en-US" sz="2000" dirty="0"/>
              <a:t>, and rice farming, around the world – and more and </a:t>
            </a:r>
            <a:r>
              <a:rPr lang="en-US" sz="2000" dirty="0" smtClean="0"/>
              <a:t>more landfill </a:t>
            </a:r>
            <a:r>
              <a:rPr lang="en-US" sz="2000" dirty="0"/>
              <a:t>sites.</a:t>
            </a:r>
          </a:p>
          <a:p>
            <a:pPr marL="361950" indent="-361950">
              <a:buClr>
                <a:srgbClr val="C00000"/>
              </a:buClr>
              <a:buSzPct val="80000"/>
              <a:buFont typeface="Arial" panose="020B0604020202020204" pitchFamily="34" charset="0"/>
              <a:buChar char="►"/>
            </a:pPr>
            <a:r>
              <a:rPr lang="en-US" sz="2000" dirty="0"/>
              <a:t>We need greenhouse gases. Without them, we would freeze to death </a:t>
            </a:r>
            <a:r>
              <a:rPr lang="en-US" sz="2000" dirty="0" smtClean="0"/>
              <a:t>at night</a:t>
            </a:r>
            <a:r>
              <a:rPr lang="en-US" sz="2000" dirty="0"/>
              <a:t>, when the sun was not shining. But many scientists think the level </a:t>
            </a:r>
            <a:r>
              <a:rPr lang="en-US" sz="2000" dirty="0" smtClean="0"/>
              <a:t>of greenhouse </a:t>
            </a:r>
            <a:r>
              <a:rPr lang="en-US" sz="2000" dirty="0"/>
              <a:t>gases is now so high that it is causing global warming.</a:t>
            </a:r>
            <a:endParaRPr lang="en-US" sz="2000" b="1" dirty="0">
              <a:solidFill>
                <a:srgbClr val="FF0000"/>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l="19985" r="3821"/>
          <a:stretch/>
        </p:blipFill>
        <p:spPr>
          <a:xfrm>
            <a:off x="7092280" y="1121812"/>
            <a:ext cx="1800200" cy="2165767"/>
          </a:xfrm>
          <a:prstGeom prst="rect">
            <a:avLst/>
          </a:prstGeom>
        </p:spPr>
      </p:pic>
      <p:sp>
        <p:nvSpPr>
          <p:cNvPr id="4" name="Rectangle 3"/>
          <p:cNvSpPr/>
          <p:nvPr/>
        </p:nvSpPr>
        <p:spPr>
          <a:xfrm>
            <a:off x="7092280" y="3369766"/>
            <a:ext cx="1800200" cy="923330"/>
          </a:xfrm>
          <a:prstGeom prst="rect">
            <a:avLst/>
          </a:prstGeom>
        </p:spPr>
        <p:txBody>
          <a:bodyPr wrap="square">
            <a:spAutoFit/>
          </a:bodyPr>
          <a:lstStyle/>
          <a:p>
            <a:pPr indent="276225">
              <a:buClr>
                <a:srgbClr val="C00000"/>
              </a:buClr>
              <a:buSzPct val="80000"/>
              <a:buFontTx/>
              <a:buChar char="▲"/>
            </a:pPr>
            <a:r>
              <a:rPr lang="en-GB" dirty="0">
                <a:latin typeface="FrutigerLTStd-Light"/>
              </a:rPr>
              <a:t>Two methane manufacturers.</a:t>
            </a:r>
            <a:endParaRPr lang="en-GB" dirty="0"/>
          </a:p>
        </p:txBody>
      </p:sp>
      <p:pic>
        <p:nvPicPr>
          <p:cNvPr id="8" name="Picture 6" descr="twinning-in-cattle-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7092280" y="4375283"/>
            <a:ext cx="1800200" cy="149236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5" action="ppaction://hlinksldjump"/>
          </p:cNvPr>
          <p:cNvSpPr txBox="1"/>
          <p:nvPr/>
        </p:nvSpPr>
        <p:spPr>
          <a:xfrm>
            <a:off x="8244408" y="5910371"/>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535724978"/>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2 – Grade Descriptors – Grade C</a:t>
            </a:r>
            <a:endParaRPr lang="en-GB" b="1" dirty="0" smtClean="0"/>
          </a:p>
        </p:txBody>
      </p:sp>
      <p:sp>
        <p:nvSpPr>
          <p:cNvPr id="34" name="Rectangle 33"/>
          <p:cNvSpPr/>
          <p:nvPr/>
        </p:nvSpPr>
        <p:spPr>
          <a:xfrm>
            <a:off x="323527" y="1124744"/>
            <a:ext cx="8424935" cy="5770811"/>
          </a:xfrm>
          <a:prstGeom prst="rect">
            <a:avLst/>
          </a:prstGeom>
        </p:spPr>
        <p:txBody>
          <a:bodyPr wrap="square">
            <a:spAutoFit/>
          </a:bodyPr>
          <a:lstStyle/>
          <a:p>
            <a:pPr>
              <a:buClr>
                <a:srgbClr val="0070C0"/>
              </a:buClr>
            </a:pPr>
            <a:r>
              <a:rPr lang="en-US" sz="2000" dirty="0"/>
              <a:t>To achieve a </a:t>
            </a:r>
            <a:r>
              <a:rPr lang="en-US" sz="2000" b="1" dirty="0"/>
              <a:t>Grade C</a:t>
            </a:r>
            <a:r>
              <a:rPr lang="en-US" sz="2000" dirty="0"/>
              <a:t>, a candidate will be able to:</a:t>
            </a:r>
          </a:p>
          <a:p>
            <a:pPr marL="342900" indent="-342900">
              <a:buClr>
                <a:srgbClr val="0070C0"/>
              </a:buClr>
              <a:buFont typeface="Arial" panose="020B0604020202020204" pitchFamily="34" charset="0"/>
              <a:buChar char="•"/>
            </a:pPr>
            <a:r>
              <a:rPr lang="en-US" sz="2000" dirty="0"/>
              <a:t>recall and communicate secure knowledge and understanding of scientific phenomena, facts, </a:t>
            </a:r>
            <a:r>
              <a:rPr lang="en-US" sz="2000" dirty="0" smtClean="0"/>
              <a:t>laws, definitions</a:t>
            </a:r>
            <a:r>
              <a:rPr lang="en-US" sz="2000" dirty="0"/>
              <a:t>, concepts and theories</a:t>
            </a:r>
          </a:p>
          <a:p>
            <a:pPr marL="342900" indent="-342900">
              <a:buClr>
                <a:srgbClr val="0070C0"/>
              </a:buClr>
              <a:buFont typeface="Arial" panose="020B0604020202020204" pitchFamily="34" charset="0"/>
              <a:buChar char="•"/>
            </a:pPr>
            <a:r>
              <a:rPr lang="en-US" sz="2000" dirty="0" smtClean="0"/>
              <a:t>apply </a:t>
            </a:r>
            <a:r>
              <a:rPr lang="en-US" sz="2000" dirty="0"/>
              <a:t>scientific concepts and theories to present simple explanations of familiar and some </a:t>
            </a:r>
            <a:r>
              <a:rPr lang="en-US" sz="2000" dirty="0" smtClean="0"/>
              <a:t>unfamiliar phenomena</a:t>
            </a:r>
            <a:r>
              <a:rPr lang="en-US" sz="2000" dirty="0"/>
              <a:t>, to solve straightforward problems involving several stages, and to make </a:t>
            </a:r>
            <a:r>
              <a:rPr lang="en-US" sz="2000" dirty="0" smtClean="0"/>
              <a:t>detailed predictions </a:t>
            </a:r>
            <a:r>
              <a:rPr lang="en-US" sz="2000" dirty="0"/>
              <a:t>and simple hypotheses</a:t>
            </a:r>
          </a:p>
          <a:p>
            <a:pPr marL="342900" indent="-342900">
              <a:buClr>
                <a:srgbClr val="0070C0"/>
              </a:buClr>
              <a:buFont typeface="Arial" panose="020B0604020202020204" pitchFamily="34" charset="0"/>
              <a:buChar char="•"/>
            </a:pPr>
            <a:r>
              <a:rPr lang="en-US" sz="2000" dirty="0" smtClean="0"/>
              <a:t>communicate </a:t>
            </a:r>
            <a:r>
              <a:rPr lang="en-US" sz="2000" dirty="0"/>
              <a:t>and present scientific ideas, observations and data using a wide range of </a:t>
            </a:r>
            <a:r>
              <a:rPr lang="en-US" sz="2000" dirty="0" smtClean="0"/>
              <a:t>scientific terminology </a:t>
            </a:r>
            <a:r>
              <a:rPr lang="en-US" sz="2000" dirty="0"/>
              <a:t>and conventions</a:t>
            </a:r>
          </a:p>
          <a:p>
            <a:pPr marL="342900" indent="-342900">
              <a:buClr>
                <a:srgbClr val="0070C0"/>
              </a:buClr>
              <a:buFont typeface="Arial" panose="020B0604020202020204" pitchFamily="34" charset="0"/>
              <a:buChar char="•"/>
            </a:pPr>
            <a:r>
              <a:rPr lang="en-US" sz="2000" dirty="0" smtClean="0"/>
              <a:t>select </a:t>
            </a:r>
            <a:r>
              <a:rPr lang="en-US" sz="2000" dirty="0"/>
              <a:t>and process information from a given source, and use it to draw simple conclusions and state </a:t>
            </a:r>
            <a:r>
              <a:rPr lang="en-US" sz="2000" dirty="0" smtClean="0"/>
              <a:t>the scientific</a:t>
            </a:r>
            <a:r>
              <a:rPr lang="en-US" sz="2000" dirty="0"/>
              <a:t>, technological, social, economic or environmental implications</a:t>
            </a:r>
          </a:p>
          <a:p>
            <a:pPr marL="342900" indent="-342900">
              <a:buClr>
                <a:srgbClr val="0070C0"/>
              </a:buClr>
              <a:buFont typeface="Arial" panose="020B0604020202020204" pitchFamily="34" charset="0"/>
              <a:buChar char="•"/>
            </a:pPr>
            <a:r>
              <a:rPr lang="en-US" sz="2000" dirty="0" smtClean="0"/>
              <a:t>solve </a:t>
            </a:r>
            <a:r>
              <a:rPr lang="en-US" sz="2000" dirty="0"/>
              <a:t>problems involving more than one step, but with a limited range of variables or using familiar methods</a:t>
            </a:r>
          </a:p>
          <a:p>
            <a:pPr marL="342900" indent="-342900">
              <a:buClr>
                <a:srgbClr val="0070C0"/>
              </a:buClr>
              <a:buFont typeface="Arial" panose="020B0604020202020204" pitchFamily="34" charset="0"/>
              <a:buChar char="•"/>
            </a:pPr>
            <a:r>
              <a:rPr lang="en-US" sz="2000" dirty="0" smtClean="0"/>
              <a:t>analyse </a:t>
            </a:r>
            <a:r>
              <a:rPr lang="en-US" sz="2000" dirty="0"/>
              <a:t>data to identify a pattern or trend, and select appropriate data to justify a conclusion</a:t>
            </a:r>
          </a:p>
          <a:p>
            <a:pPr marL="342900" indent="-342900">
              <a:buClr>
                <a:srgbClr val="0070C0"/>
              </a:buClr>
              <a:buFont typeface="Arial" panose="020B0604020202020204" pitchFamily="34" charset="0"/>
              <a:buChar char="•"/>
            </a:pPr>
            <a:r>
              <a:rPr lang="en-US" sz="2000" dirty="0" smtClean="0"/>
              <a:t>select</a:t>
            </a:r>
            <a:r>
              <a:rPr lang="en-US" sz="2000" dirty="0"/>
              <a:t>, describe and evaluate techniques for a range of scientific operations and laboratory procedures.</a:t>
            </a:r>
          </a:p>
        </p:txBody>
      </p:sp>
    </p:spTree>
    <p:extLst>
      <p:ext uri="{BB962C8B-B14F-4D97-AF65-F5344CB8AC3E}">
        <p14:creationId xmlns:p14="http://schemas.microsoft.com/office/powerpoint/2010/main" val="3694462258"/>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000" smtClean="0"/>
              <a:t>16.8 – </a:t>
            </a:r>
            <a:r>
              <a:rPr lang="en-US" sz="3000"/>
              <a:t>Greenhouse </a:t>
            </a:r>
            <a:r>
              <a:rPr lang="en-US" sz="3000" smtClean="0"/>
              <a:t>Gases</a:t>
            </a:r>
            <a:r>
              <a:rPr lang="en-US" sz="3000"/>
              <a:t>, and </a:t>
            </a:r>
            <a:r>
              <a:rPr lang="en-US" sz="3000" smtClean="0"/>
              <a:t>Global Warming</a:t>
            </a:r>
            <a:endParaRPr lang="en-GB" sz="3000"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238</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4896544" cy="5632311"/>
          </a:xfrm>
          <a:prstGeom prst="rect">
            <a:avLst/>
          </a:prstGeom>
        </p:spPr>
        <p:txBody>
          <a:bodyPr wrap="square">
            <a:spAutoFit/>
          </a:bodyPr>
          <a:lstStyle/>
          <a:p>
            <a:pPr>
              <a:buClr>
                <a:srgbClr val="C00000"/>
              </a:buClr>
              <a:buSzPct val="80000"/>
            </a:pPr>
            <a:r>
              <a:rPr lang="en-US" sz="2000" b="1" dirty="0" smtClean="0">
                <a:solidFill>
                  <a:srgbClr val="C00000"/>
                </a:solidFill>
              </a:rPr>
              <a:t>Global </a:t>
            </a:r>
            <a:r>
              <a:rPr lang="en-US" sz="2000" b="1" dirty="0">
                <a:solidFill>
                  <a:srgbClr val="C00000"/>
                </a:solidFill>
              </a:rPr>
              <a:t>warming</a:t>
            </a:r>
          </a:p>
          <a:p>
            <a:pPr marL="361950" indent="-361950">
              <a:buClr>
                <a:srgbClr val="C00000"/>
              </a:buClr>
              <a:buSzPct val="80000"/>
              <a:buFont typeface="Arial" panose="020B0604020202020204" pitchFamily="34" charset="0"/>
              <a:buChar char="►"/>
            </a:pPr>
            <a:r>
              <a:rPr lang="en-US" sz="2000" dirty="0"/>
              <a:t>Measurements show that average </a:t>
            </a:r>
            <a:r>
              <a:rPr lang="en-US" sz="2000" dirty="0" smtClean="0"/>
              <a:t>temperatures around </a:t>
            </a:r>
            <a:r>
              <a:rPr lang="en-US" sz="2000" dirty="0"/>
              <a:t>the world are rising. We call this </a:t>
            </a:r>
            <a:r>
              <a:rPr lang="en-US" sz="2000" b="1" dirty="0" smtClean="0">
                <a:solidFill>
                  <a:srgbClr val="FF0000"/>
                </a:solidFill>
              </a:rPr>
              <a:t>global warming</a:t>
            </a:r>
            <a:r>
              <a:rPr lang="en-US" sz="2000" b="1" dirty="0">
                <a:solidFill>
                  <a:srgbClr val="FF0000"/>
                </a:solidFill>
              </a:rPr>
              <a:t>.</a:t>
            </a:r>
          </a:p>
          <a:p>
            <a:pPr marL="361950" indent="-361950">
              <a:buClr>
                <a:srgbClr val="C00000"/>
              </a:buClr>
              <a:buSzPct val="80000"/>
              <a:buFont typeface="Arial" panose="020B0604020202020204" pitchFamily="34" charset="0"/>
              <a:buChar char="►"/>
            </a:pPr>
            <a:r>
              <a:rPr lang="en-US" sz="2000" dirty="0"/>
              <a:t>Why is it happening? Some scientists say it is </a:t>
            </a:r>
            <a:r>
              <a:rPr lang="en-US" sz="2000" dirty="0" smtClean="0"/>
              <a:t>a natural </a:t>
            </a:r>
            <a:r>
              <a:rPr lang="en-US" sz="2000" dirty="0"/>
              <a:t>change, like similar changes in the past.</a:t>
            </a:r>
          </a:p>
          <a:p>
            <a:pPr marL="361950" indent="-361950">
              <a:buClr>
                <a:srgbClr val="C00000"/>
              </a:buClr>
              <a:buSzPct val="80000"/>
              <a:buFont typeface="Arial" panose="020B0604020202020204" pitchFamily="34" charset="0"/>
              <a:buChar char="►"/>
            </a:pPr>
            <a:r>
              <a:rPr lang="en-US" sz="2000" dirty="0"/>
              <a:t>However, a panel of scientists from around </a:t>
            </a:r>
            <a:r>
              <a:rPr lang="en-US" sz="2000" dirty="0" smtClean="0"/>
              <a:t>the world </a:t>
            </a:r>
            <a:r>
              <a:rPr lang="en-US" sz="2000" dirty="0"/>
              <a:t>examined all the data, and concluded </a:t>
            </a:r>
            <a:r>
              <a:rPr lang="en-US" sz="2000" dirty="0" smtClean="0"/>
              <a:t>that greenhouse </a:t>
            </a:r>
            <a:r>
              <a:rPr lang="en-US" sz="2000" dirty="0"/>
              <a:t>gases are </a:t>
            </a:r>
            <a:r>
              <a:rPr lang="en-US" sz="2000" i="1" dirty="0"/>
              <a:t>almost certainly </a:t>
            </a:r>
            <a:r>
              <a:rPr lang="en-US" sz="2000" dirty="0"/>
              <a:t>the </a:t>
            </a:r>
            <a:r>
              <a:rPr lang="en-US" sz="2000" dirty="0" smtClean="0"/>
              <a:t>main cause</a:t>
            </a:r>
            <a:r>
              <a:rPr lang="en-US" sz="2000" dirty="0"/>
              <a:t>.</a:t>
            </a:r>
          </a:p>
          <a:p>
            <a:pPr marL="361950" indent="-361950">
              <a:buClr>
                <a:srgbClr val="C00000"/>
              </a:buClr>
              <a:buSzPct val="80000"/>
              <a:buFont typeface="Arial" panose="020B0604020202020204" pitchFamily="34" charset="0"/>
              <a:buChar char="►"/>
            </a:pPr>
            <a:r>
              <a:rPr lang="en-US" sz="2000" dirty="0"/>
              <a:t>They picked out carbon dioxide as the main </a:t>
            </a:r>
            <a:r>
              <a:rPr lang="en-US" sz="2000" dirty="0" smtClean="0"/>
              <a:t>culprit. The </a:t>
            </a:r>
            <a:r>
              <a:rPr lang="en-US" sz="2000" dirty="0"/>
              <a:t>rise in average temperatures over time </a:t>
            </a:r>
            <a:r>
              <a:rPr lang="en-US" sz="2000" dirty="0" smtClean="0"/>
              <a:t>appears to </a:t>
            </a:r>
            <a:r>
              <a:rPr lang="en-US" sz="2000" dirty="0"/>
              <a:t>match the rise in carbon dioxide levels over </a:t>
            </a:r>
            <a:r>
              <a:rPr lang="en-US" sz="2000" dirty="0" smtClean="0"/>
              <a:t>time. Compare </a:t>
            </a:r>
            <a:r>
              <a:rPr lang="en-US" sz="2000" dirty="0"/>
              <a:t>the two graphs on the right.</a:t>
            </a:r>
            <a:endParaRPr lang="en-US" sz="2000" b="1" dirty="0">
              <a:solidFill>
                <a:srgbClr val="FF0000"/>
              </a:solidFill>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076056" y="3877794"/>
            <a:ext cx="3816424" cy="2215502"/>
          </a:xfrm>
          <a:prstGeom prst="rect">
            <a:avLst/>
          </a:prstGeom>
        </p:spPr>
      </p:pic>
      <p:sp>
        <p:nvSpPr>
          <p:cNvPr id="6" name="Rectangle 5"/>
          <p:cNvSpPr/>
          <p:nvPr/>
        </p:nvSpPr>
        <p:spPr>
          <a:xfrm>
            <a:off x="5076056" y="1185758"/>
            <a:ext cx="3816424" cy="646331"/>
          </a:xfrm>
          <a:prstGeom prst="rect">
            <a:avLst/>
          </a:prstGeom>
        </p:spPr>
        <p:txBody>
          <a:bodyPr wrap="square">
            <a:spAutoFit/>
          </a:bodyPr>
          <a:lstStyle/>
          <a:p>
            <a:pPr algn="ctr"/>
            <a:r>
              <a:rPr lang="en-US" b="1">
                <a:latin typeface="FrutigerLTStd-Bold"/>
              </a:rPr>
              <a:t>Carbon dioxide and global mean temperatures</a:t>
            </a:r>
            <a:endParaRPr lang="en-GB"/>
          </a:p>
        </p:txBody>
      </p:sp>
      <p:pic>
        <p:nvPicPr>
          <p:cNvPr id="10" name="Picture 9"/>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076056" y="1772816"/>
            <a:ext cx="3816424" cy="1538274"/>
          </a:xfrm>
          <a:prstGeom prst="rect">
            <a:avLst/>
          </a:prstGeom>
        </p:spPr>
      </p:pic>
      <p:sp>
        <p:nvSpPr>
          <p:cNvPr id="7" name="Rectangle 6"/>
          <p:cNvSpPr/>
          <p:nvPr/>
        </p:nvSpPr>
        <p:spPr>
          <a:xfrm>
            <a:off x="5076056" y="6093296"/>
            <a:ext cx="3816424" cy="646331"/>
          </a:xfrm>
          <a:prstGeom prst="rect">
            <a:avLst/>
          </a:prstGeom>
        </p:spPr>
        <p:txBody>
          <a:bodyPr wrap="square">
            <a:spAutoFit/>
          </a:bodyPr>
          <a:lstStyle/>
          <a:p>
            <a:pPr algn="ctr"/>
            <a:r>
              <a:rPr lang="en-US" smtClean="0"/>
              <a:t>Estimated global mean temperature</a:t>
            </a:r>
            <a:r>
              <a:rPr lang="en-US" dirty="0"/>
              <a:t>/ °C</a:t>
            </a:r>
            <a:endParaRPr lang="en-GB"/>
          </a:p>
        </p:txBody>
      </p:sp>
      <p:sp>
        <p:nvSpPr>
          <p:cNvPr id="11" name="Rectangle 10"/>
          <p:cNvSpPr/>
          <p:nvPr/>
        </p:nvSpPr>
        <p:spPr>
          <a:xfrm>
            <a:off x="5076056" y="3332464"/>
            <a:ext cx="3816424" cy="646331"/>
          </a:xfrm>
          <a:prstGeom prst="rect">
            <a:avLst/>
          </a:prstGeom>
        </p:spPr>
        <p:txBody>
          <a:bodyPr wrap="square">
            <a:spAutoFit/>
          </a:bodyPr>
          <a:lstStyle/>
          <a:p>
            <a:pPr algn="ctr"/>
            <a:r>
              <a:rPr lang="en-GB" dirty="0" smtClean="0">
                <a:latin typeface="FrutigerLTStd-Light"/>
              </a:rPr>
              <a:t>Concentration of </a:t>
            </a:r>
            <a:r>
              <a:rPr lang="en-GB" dirty="0">
                <a:latin typeface="FrutigerLTStd-Light"/>
              </a:rPr>
              <a:t>CO</a:t>
            </a:r>
            <a:r>
              <a:rPr lang="en-GB" sz="800" dirty="0">
                <a:latin typeface="FrutigerLTStd-Light"/>
              </a:rPr>
              <a:t>2 </a:t>
            </a:r>
            <a:r>
              <a:rPr lang="en-GB" dirty="0">
                <a:latin typeface="FrutigerLTStd-Light"/>
              </a:rPr>
              <a:t>in </a:t>
            </a:r>
            <a:r>
              <a:rPr lang="en-GB" dirty="0" smtClean="0">
                <a:latin typeface="FrutigerLTStd-Light"/>
              </a:rPr>
              <a:t>the atmosphere/ parts </a:t>
            </a:r>
            <a:r>
              <a:rPr lang="en-GB" dirty="0">
                <a:latin typeface="FrutigerLTStd-Light"/>
              </a:rPr>
              <a:t>per million</a:t>
            </a:r>
            <a:endParaRPr lang="en-GB" dirty="0"/>
          </a:p>
        </p:txBody>
      </p:sp>
      <p:sp>
        <p:nvSpPr>
          <p:cNvPr id="12" name="TextBox 11">
            <a:hlinkClick r:id="rId5" action="ppaction://hlinksldjump"/>
          </p:cNvPr>
          <p:cNvSpPr txBox="1"/>
          <p:nvPr/>
        </p:nvSpPr>
        <p:spPr>
          <a:xfrm>
            <a:off x="8244408" y="594928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817788131"/>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000" smtClean="0"/>
              <a:t>16.8 – </a:t>
            </a:r>
            <a:r>
              <a:rPr lang="en-US" sz="3000"/>
              <a:t>Greenhouse </a:t>
            </a:r>
            <a:r>
              <a:rPr lang="en-US" sz="3000" smtClean="0"/>
              <a:t>Gases</a:t>
            </a:r>
            <a:r>
              <a:rPr lang="en-US" sz="3000"/>
              <a:t>, and </a:t>
            </a:r>
            <a:r>
              <a:rPr lang="en-US" sz="3000" smtClean="0"/>
              <a:t>Global Warming</a:t>
            </a:r>
            <a:endParaRPr lang="en-GB" sz="3000"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239</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6264696" cy="4185761"/>
          </a:xfrm>
          <a:prstGeom prst="rect">
            <a:avLst/>
          </a:prstGeom>
        </p:spPr>
        <p:txBody>
          <a:bodyPr wrap="square">
            <a:spAutoFit/>
          </a:bodyPr>
          <a:lstStyle/>
          <a:p>
            <a:pPr>
              <a:buClr>
                <a:srgbClr val="C00000"/>
              </a:buClr>
              <a:buSzPct val="80000"/>
            </a:pPr>
            <a:r>
              <a:rPr lang="en-US" sz="1900" b="1" dirty="0" smtClean="0">
                <a:solidFill>
                  <a:srgbClr val="C00000"/>
                </a:solidFill>
              </a:rPr>
              <a:t>Climate </a:t>
            </a:r>
            <a:r>
              <a:rPr lang="en-US" sz="1900" b="1" dirty="0">
                <a:solidFill>
                  <a:srgbClr val="C00000"/>
                </a:solidFill>
              </a:rPr>
              <a:t>change</a:t>
            </a:r>
          </a:p>
          <a:p>
            <a:pPr marL="361950" indent="-361950">
              <a:buClr>
                <a:srgbClr val="C00000"/>
              </a:buClr>
              <a:buSzPct val="80000"/>
              <a:buFont typeface="Arial" panose="020B0604020202020204" pitchFamily="34" charset="0"/>
              <a:buChar char="►"/>
            </a:pPr>
            <a:r>
              <a:rPr lang="en-US" sz="1900" dirty="0"/>
              <a:t>Air temperature affects rainfall, and cloud cover, and wind </a:t>
            </a:r>
            <a:r>
              <a:rPr lang="en-US" sz="1900" dirty="0" smtClean="0"/>
              <a:t>patterns. So </a:t>
            </a:r>
            <a:r>
              <a:rPr lang="en-US" sz="1900" dirty="0"/>
              <a:t>as average temperatures rise, climates around the world change too.</a:t>
            </a:r>
          </a:p>
          <a:p>
            <a:pPr marL="361950" indent="-361950">
              <a:buClr>
                <a:srgbClr val="C00000"/>
              </a:buClr>
              <a:buSzPct val="80000"/>
              <a:buFont typeface="Arial" panose="020B0604020202020204" pitchFamily="34" charset="0"/>
              <a:buChar char="►"/>
            </a:pPr>
            <a:r>
              <a:rPr lang="en-US" sz="1900" dirty="0"/>
              <a:t>Scientists try to predict what will happen, using computer </a:t>
            </a:r>
            <a:r>
              <a:rPr lang="en-US" sz="1900" dirty="0" smtClean="0"/>
              <a:t>models. They </a:t>
            </a:r>
            <a:r>
              <a:rPr lang="en-US" sz="1900" dirty="0"/>
              <a:t>cannot make really good predictions yet, because they do not fully</a:t>
            </a:r>
          </a:p>
          <a:p>
            <a:pPr marL="361950" indent="-361950">
              <a:buClr>
                <a:srgbClr val="C00000"/>
              </a:buClr>
              <a:buSzPct val="80000"/>
              <a:buFont typeface="Arial" panose="020B0604020202020204" pitchFamily="34" charset="0"/>
              <a:buChar char="►"/>
            </a:pPr>
            <a:r>
              <a:rPr lang="en-US" sz="1900" dirty="0" smtClean="0"/>
              <a:t>understand the links between weather, and clouds, and the ocean. But they do predict that:</a:t>
            </a:r>
          </a:p>
          <a:p>
            <a:pPr marL="723900" indent="-361950">
              <a:buClr>
                <a:srgbClr val="C00000"/>
              </a:buClr>
              <a:buSzPct val="80000"/>
              <a:buFont typeface="Wingdings" panose="05000000000000000000" pitchFamily="2" charset="2"/>
              <a:buChar char="§"/>
            </a:pPr>
            <a:r>
              <a:rPr lang="en-US" sz="1900" dirty="0" smtClean="0"/>
              <a:t>some places with quite a lot of rain will become very dry, and other places will get much wetter.</a:t>
            </a:r>
          </a:p>
          <a:p>
            <a:pPr marL="723900" indent="-361950">
              <a:buClr>
                <a:srgbClr val="C00000"/>
              </a:buClr>
              <a:buSzPct val="80000"/>
              <a:buFont typeface="Wingdings" panose="05000000000000000000" pitchFamily="2" charset="2"/>
              <a:buChar char="§"/>
            </a:pPr>
            <a:r>
              <a:rPr lang="en-US" sz="1900" dirty="0" smtClean="0"/>
              <a:t>melting land-ice in the Arctic and Antarctica will cause sea levels to rise, so low-lying countries will be at risk of flooding.</a:t>
            </a:r>
          </a:p>
        </p:txBody>
      </p:sp>
      <p:sp>
        <p:nvSpPr>
          <p:cNvPr id="12" name="Rectangle 11"/>
          <p:cNvSpPr/>
          <p:nvPr/>
        </p:nvSpPr>
        <p:spPr>
          <a:xfrm>
            <a:off x="6444208" y="4005064"/>
            <a:ext cx="2448272" cy="1200329"/>
          </a:xfrm>
          <a:prstGeom prst="rect">
            <a:avLst/>
          </a:prstGeom>
        </p:spPr>
        <p:txBody>
          <a:bodyPr wrap="square">
            <a:spAutoFit/>
          </a:bodyPr>
          <a:lstStyle/>
          <a:p>
            <a:pPr indent="276225">
              <a:buClr>
                <a:srgbClr val="C00000"/>
              </a:buClr>
              <a:buSzPct val="80000"/>
              <a:buFontTx/>
              <a:buChar char="▲"/>
            </a:pPr>
            <a:r>
              <a:rPr lang="en-US" dirty="0">
                <a:latin typeface="FrutigerLTStd-Light"/>
              </a:rPr>
              <a:t>Many countries are already </a:t>
            </a:r>
            <a:r>
              <a:rPr lang="en-US" dirty="0" smtClean="0">
                <a:latin typeface="FrutigerLTStd-Light"/>
              </a:rPr>
              <a:t>having more </a:t>
            </a:r>
            <a:r>
              <a:rPr lang="en-US" dirty="0">
                <a:latin typeface="FrutigerLTStd-Light"/>
              </a:rPr>
              <a:t>severe floods than usual.</a:t>
            </a:r>
            <a:endParaRPr lang="en-GB"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t="6385" b="10090"/>
          <a:stretch/>
        </p:blipFill>
        <p:spPr>
          <a:xfrm>
            <a:off x="6444208" y="1124744"/>
            <a:ext cx="2448272" cy="2882981"/>
          </a:xfrm>
          <a:prstGeom prst="rect">
            <a:avLst/>
          </a:prstGeom>
        </p:spPr>
      </p:pic>
      <p:sp>
        <p:nvSpPr>
          <p:cNvPr id="4" name="Rectangle 3"/>
          <p:cNvSpPr/>
          <p:nvPr/>
        </p:nvSpPr>
        <p:spPr>
          <a:xfrm>
            <a:off x="179512" y="5187096"/>
            <a:ext cx="8712968" cy="1554272"/>
          </a:xfrm>
          <a:prstGeom prst="rect">
            <a:avLst/>
          </a:prstGeom>
        </p:spPr>
        <p:txBody>
          <a:bodyPr wrap="square">
            <a:spAutoFit/>
          </a:bodyPr>
          <a:lstStyle/>
          <a:p>
            <a:pPr marL="723900" indent="-361950">
              <a:buClr>
                <a:srgbClr val="C00000"/>
              </a:buClr>
              <a:buSzPct val="80000"/>
              <a:buFont typeface="Wingdings" panose="05000000000000000000" pitchFamily="2" charset="2"/>
              <a:buChar char="§"/>
            </a:pPr>
            <a:r>
              <a:rPr lang="en-US" sz="1900" dirty="0"/>
              <a:t>storms, floods, and wildfires will be more frequent and severe.</a:t>
            </a:r>
          </a:p>
          <a:p>
            <a:pPr marL="723900" indent="-361950">
              <a:buClr>
                <a:srgbClr val="C00000"/>
              </a:buClr>
              <a:buSzPct val="80000"/>
              <a:buFont typeface="Wingdings" panose="05000000000000000000" pitchFamily="2" charset="2"/>
              <a:buChar char="§"/>
            </a:pPr>
            <a:r>
              <a:rPr lang="en-US" sz="1900" dirty="0"/>
              <a:t>species that cannot adapt to the changing climate will die out.</a:t>
            </a:r>
          </a:p>
          <a:p>
            <a:pPr marL="723900" indent="-361950">
              <a:buClr>
                <a:srgbClr val="C00000"/>
              </a:buClr>
              <a:buSzPct val="80000"/>
              <a:buFont typeface="Wingdings" panose="05000000000000000000" pitchFamily="2" charset="2"/>
              <a:buChar char="§"/>
            </a:pPr>
            <a:r>
              <a:rPr lang="en-US" sz="1900" dirty="0"/>
              <a:t>more drought is likely, which will led to famine – </a:t>
            </a:r>
            <a:r>
              <a:rPr lang="en-US" sz="1900" dirty="0" smtClean="0"/>
              <a:t/>
            </a:r>
            <a:br>
              <a:rPr lang="en-US" sz="1900" dirty="0" smtClean="0"/>
            </a:br>
            <a:r>
              <a:rPr lang="en-US" sz="1900" dirty="0" smtClean="0"/>
              <a:t>so </a:t>
            </a:r>
            <a:r>
              <a:rPr lang="en-US" sz="1900" dirty="0"/>
              <a:t>more people will become refugees.</a:t>
            </a:r>
          </a:p>
          <a:p>
            <a:pPr marL="361950" indent="-361950">
              <a:buClr>
                <a:srgbClr val="C00000"/>
              </a:buClr>
              <a:buSzPct val="80000"/>
              <a:buFont typeface="Arial" panose="020B0604020202020204" pitchFamily="34" charset="0"/>
              <a:buChar char="►"/>
            </a:pPr>
            <a:r>
              <a:rPr lang="en-US" sz="1900" dirty="0"/>
              <a:t>Most experts agree that climate change is already underway.</a:t>
            </a:r>
            <a:endParaRPr lang="en-US" sz="1900" b="1" dirty="0">
              <a:solidFill>
                <a:srgbClr val="FF0000"/>
              </a:solidFill>
            </a:endParaRPr>
          </a:p>
        </p:txBody>
      </p:sp>
      <p:sp>
        <p:nvSpPr>
          <p:cNvPr id="8" name="TextBox 7">
            <a:hlinkClick r:id="rId4" action="ppaction://hlinkfile"/>
          </p:cNvPr>
          <p:cNvSpPr txBox="1"/>
          <p:nvPr/>
        </p:nvSpPr>
        <p:spPr>
          <a:xfrm>
            <a:off x="6748861" y="5958985"/>
            <a:ext cx="1838965"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Climate Change</a:t>
            </a:r>
            <a:endParaRPr lang="en-GB" dirty="0"/>
          </a:p>
        </p:txBody>
      </p:sp>
      <p:sp>
        <p:nvSpPr>
          <p:cNvPr id="10" name="TextBox 9">
            <a:hlinkClick r:id="rId5" action="ppaction://hlinksldjump"/>
          </p:cNvPr>
          <p:cNvSpPr txBox="1"/>
          <p:nvPr/>
        </p:nvSpPr>
        <p:spPr>
          <a:xfrm>
            <a:off x="8244408" y="4941168"/>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093819000"/>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000" smtClean="0"/>
              <a:t>16.8 – </a:t>
            </a:r>
            <a:r>
              <a:rPr lang="en-US" sz="3000"/>
              <a:t>Greenhouse </a:t>
            </a:r>
            <a:r>
              <a:rPr lang="en-US" sz="3000" smtClean="0"/>
              <a:t>Gases</a:t>
            </a:r>
            <a:r>
              <a:rPr lang="en-US" sz="3000"/>
              <a:t>, and </a:t>
            </a:r>
            <a:r>
              <a:rPr lang="en-US" sz="3000" smtClean="0"/>
              <a:t>Global Warming</a:t>
            </a:r>
            <a:endParaRPr lang="en-GB" sz="3000"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239</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6264696" cy="3416320"/>
          </a:xfrm>
          <a:prstGeom prst="rect">
            <a:avLst/>
          </a:prstGeom>
        </p:spPr>
        <p:txBody>
          <a:bodyPr wrap="square">
            <a:spAutoFit/>
          </a:bodyPr>
          <a:lstStyle/>
          <a:p>
            <a:pPr>
              <a:buClr>
                <a:srgbClr val="C00000"/>
              </a:buClr>
              <a:buSzPct val="80000"/>
            </a:pPr>
            <a:r>
              <a:rPr lang="en-US" b="1" dirty="0" smtClean="0">
                <a:solidFill>
                  <a:srgbClr val="C00000"/>
                </a:solidFill>
              </a:rPr>
              <a:t>What </a:t>
            </a:r>
            <a:r>
              <a:rPr lang="en-US" b="1" dirty="0">
                <a:solidFill>
                  <a:srgbClr val="C00000"/>
                </a:solidFill>
              </a:rPr>
              <a:t>can we do?</a:t>
            </a:r>
          </a:p>
          <a:p>
            <a:pPr marL="361950" indent="-361950">
              <a:buClr>
                <a:srgbClr val="C00000"/>
              </a:buClr>
              <a:buSzPct val="80000"/>
              <a:buFont typeface="Arial" panose="020B0604020202020204" pitchFamily="34" charset="0"/>
              <a:buChar char="►"/>
            </a:pPr>
            <a:r>
              <a:rPr lang="en-US" dirty="0"/>
              <a:t>If global warming is a natural change, we can do nothing to stop </a:t>
            </a:r>
            <a:r>
              <a:rPr lang="en-US" dirty="0" smtClean="0"/>
              <a:t>it. We </a:t>
            </a:r>
            <a:r>
              <a:rPr lang="en-US" dirty="0"/>
              <a:t>can only prepare for the consequences.</a:t>
            </a:r>
          </a:p>
          <a:p>
            <a:pPr marL="361950" indent="-361950">
              <a:buClr>
                <a:srgbClr val="C00000"/>
              </a:buClr>
              <a:buSzPct val="80000"/>
              <a:buFont typeface="Arial" panose="020B0604020202020204" pitchFamily="34" charset="0"/>
              <a:buChar char="►"/>
            </a:pPr>
            <a:r>
              <a:rPr lang="en-US" dirty="0"/>
              <a:t>If we are causing global warming by burning fossil fuels, we still </a:t>
            </a:r>
            <a:r>
              <a:rPr lang="en-US" dirty="0" smtClean="0"/>
              <a:t>cannot stop </a:t>
            </a:r>
            <a:r>
              <a:rPr lang="en-US" dirty="0"/>
              <a:t>it, because the level of carbon dioxide already in the air is enough </a:t>
            </a:r>
            <a:r>
              <a:rPr lang="en-US" dirty="0" smtClean="0"/>
              <a:t>to cause </a:t>
            </a:r>
            <a:r>
              <a:rPr lang="en-US" dirty="0"/>
              <a:t>a further temperature rise. All we can do is cut back heavily on </a:t>
            </a:r>
            <a:r>
              <a:rPr lang="en-US" dirty="0" smtClean="0"/>
              <a:t>new emissions </a:t>
            </a:r>
            <a:r>
              <a:rPr lang="en-US" dirty="0"/>
              <a:t>of carbon dioxide, to stop warming getting out of control.</a:t>
            </a:r>
          </a:p>
          <a:p>
            <a:pPr marL="620713" indent="-258763">
              <a:buClr>
                <a:srgbClr val="C00000"/>
              </a:buClr>
              <a:buSzPct val="80000"/>
              <a:buFont typeface="Wingdings" panose="05000000000000000000" pitchFamily="2" charset="2"/>
              <a:buChar char="§"/>
            </a:pPr>
            <a:r>
              <a:rPr lang="en-US" dirty="0" smtClean="0"/>
              <a:t>Many </a:t>
            </a:r>
            <a:r>
              <a:rPr lang="en-US" dirty="0"/>
              <a:t>people are trying to cut back on using fossil fuel, for example </a:t>
            </a:r>
            <a:r>
              <a:rPr lang="en-US" dirty="0" smtClean="0"/>
              <a:t>by using </a:t>
            </a:r>
            <a:r>
              <a:rPr lang="en-US" dirty="0"/>
              <a:t>public transport or bikes, or walking, rather than going by car</a:t>
            </a:r>
            <a:r>
              <a:rPr lang="en-US" dirty="0" smtClean="0"/>
              <a:t>.</a:t>
            </a:r>
            <a:endParaRPr lang="en-US" dirty="0"/>
          </a:p>
        </p:txBody>
      </p:sp>
      <p:sp>
        <p:nvSpPr>
          <p:cNvPr id="12" name="Rectangle 11"/>
          <p:cNvSpPr/>
          <p:nvPr/>
        </p:nvSpPr>
        <p:spPr>
          <a:xfrm>
            <a:off x="6444208" y="3356992"/>
            <a:ext cx="2448272" cy="1200329"/>
          </a:xfrm>
          <a:prstGeom prst="rect">
            <a:avLst/>
          </a:prstGeom>
        </p:spPr>
        <p:txBody>
          <a:bodyPr wrap="square">
            <a:spAutoFit/>
          </a:bodyPr>
          <a:lstStyle/>
          <a:p>
            <a:pPr indent="276225">
              <a:buClr>
                <a:srgbClr val="C00000"/>
              </a:buClr>
              <a:buSzPct val="80000"/>
              <a:buFontTx/>
              <a:buChar char="▲"/>
            </a:pPr>
            <a:r>
              <a:rPr lang="en-US" dirty="0">
                <a:latin typeface="FrutigerLTStd-Light"/>
              </a:rPr>
              <a:t>Melting ice in the Arctic means </a:t>
            </a:r>
            <a:r>
              <a:rPr lang="en-US" dirty="0" smtClean="0">
                <a:latin typeface="FrutigerLTStd-Light"/>
              </a:rPr>
              <a:t>polar bears </a:t>
            </a:r>
            <a:r>
              <a:rPr lang="en-US" dirty="0">
                <a:latin typeface="FrutigerLTStd-Light"/>
              </a:rPr>
              <a:t>are under threat.</a:t>
            </a:r>
            <a:endParaRPr lang="en-GB"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t="11556" b="4652"/>
          <a:stretch/>
        </p:blipFill>
        <p:spPr>
          <a:xfrm>
            <a:off x="6444208" y="1124744"/>
            <a:ext cx="2448272" cy="2160240"/>
          </a:xfrm>
          <a:prstGeom prst="rect">
            <a:avLst/>
          </a:prstGeom>
        </p:spPr>
      </p:pic>
      <p:sp>
        <p:nvSpPr>
          <p:cNvPr id="6" name="Rectangle 5"/>
          <p:cNvSpPr/>
          <p:nvPr/>
        </p:nvSpPr>
        <p:spPr>
          <a:xfrm>
            <a:off x="150912" y="4437112"/>
            <a:ext cx="8741568" cy="2308324"/>
          </a:xfrm>
          <a:prstGeom prst="rect">
            <a:avLst/>
          </a:prstGeom>
        </p:spPr>
        <p:txBody>
          <a:bodyPr wrap="square">
            <a:spAutoFit/>
          </a:bodyPr>
          <a:lstStyle/>
          <a:p>
            <a:pPr marL="620713" indent="-258763">
              <a:buClr>
                <a:srgbClr val="C00000"/>
              </a:buClr>
              <a:buSzPct val="80000"/>
              <a:buFont typeface="Wingdings" panose="05000000000000000000" pitchFamily="2" charset="2"/>
              <a:buChar char="§"/>
            </a:pPr>
            <a:r>
              <a:rPr lang="en-US" dirty="0"/>
              <a:t>Many countries have set targets for switching to </a:t>
            </a:r>
            <a:r>
              <a:rPr lang="en-US" dirty="0" smtClean="0"/>
              <a:t/>
            </a:r>
            <a:br>
              <a:rPr lang="en-US" dirty="0" smtClean="0"/>
            </a:br>
            <a:r>
              <a:rPr lang="en-US" dirty="0" smtClean="0"/>
              <a:t>clean ways </a:t>
            </a:r>
            <a:r>
              <a:rPr lang="en-US" dirty="0"/>
              <a:t>to get electricity, such as </a:t>
            </a:r>
            <a:r>
              <a:rPr lang="en-US" dirty="0" smtClean="0"/>
              <a:t>wind power </a:t>
            </a:r>
            <a:r>
              <a:rPr lang="en-US" dirty="0"/>
              <a:t>and solar power.</a:t>
            </a:r>
          </a:p>
          <a:p>
            <a:pPr marL="620713" indent="-258763">
              <a:buClr>
                <a:srgbClr val="C00000"/>
              </a:buClr>
              <a:buSzPct val="80000"/>
              <a:buFont typeface="Wingdings" panose="05000000000000000000" pitchFamily="2" charset="2"/>
              <a:buChar char="§"/>
            </a:pPr>
            <a:r>
              <a:rPr lang="en-US" dirty="0"/>
              <a:t>Scientists are looking at ways to reduce the amount of carbon dioxide entering the atmosphere. E.g. by capturing it from power station chimneys, and burying it deep underground.</a:t>
            </a:r>
          </a:p>
          <a:p>
            <a:pPr marL="361950" indent="-361950">
              <a:buClr>
                <a:srgbClr val="C00000"/>
              </a:buClr>
              <a:buSzPct val="80000"/>
              <a:buFont typeface="Arial" panose="020B0604020202020204" pitchFamily="34" charset="0"/>
              <a:buChar char="►"/>
            </a:pPr>
            <a:r>
              <a:rPr lang="en-US" dirty="0"/>
              <a:t>Some countries are starting to prepare for climate change. The poorest countries are likely to suffer most, since they do not have enough money to cope well with floods, drought, and other disasters.</a:t>
            </a:r>
          </a:p>
        </p:txBody>
      </p:sp>
      <p:sp>
        <p:nvSpPr>
          <p:cNvPr id="8" name="TextBox 7">
            <a:hlinkClick r:id="rId4" action="ppaction://hlinksldjump"/>
          </p:cNvPr>
          <p:cNvSpPr txBox="1"/>
          <p:nvPr/>
        </p:nvSpPr>
        <p:spPr>
          <a:xfrm>
            <a:off x="8244408" y="414908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055346690"/>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000" dirty="0"/>
              <a:t>16.8 – </a:t>
            </a:r>
            <a:r>
              <a:rPr lang="en-US" sz="3000" dirty="0"/>
              <a:t>Greenhouse Gases, and Global Warming</a:t>
            </a:r>
            <a:endParaRPr lang="en-GB" sz="3000" b="1" dirty="0" smtClean="0"/>
          </a:p>
        </p:txBody>
      </p:sp>
      <p:sp>
        <p:nvSpPr>
          <p:cNvPr id="8" name="Rectangle 7"/>
          <p:cNvSpPr/>
          <p:nvPr/>
        </p:nvSpPr>
        <p:spPr>
          <a:xfrm>
            <a:off x="179512" y="1124744"/>
            <a:ext cx="8699936" cy="5453801"/>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a:tabLst>
                <a:tab pos="811213" algn="l"/>
                <a:tab pos="2967038" algn="l"/>
              </a:tabLst>
            </a:pPr>
            <a:r>
              <a:rPr lang="en-US" sz="2680" b="1" dirty="0" smtClean="0"/>
              <a:t>a</a:t>
            </a:r>
            <a:r>
              <a:rPr lang="en-US" sz="2680" dirty="0" smtClean="0"/>
              <a:t> 	We </a:t>
            </a:r>
            <a:r>
              <a:rPr lang="en-US" sz="2680" dirty="0"/>
              <a:t>need greenhouse gases. </a:t>
            </a:r>
            <a:r>
              <a:rPr lang="en-US" sz="2680" dirty="0" smtClean="0"/>
              <a:t>Why?</a:t>
            </a:r>
            <a:br>
              <a:rPr lang="en-US" sz="2680" dirty="0" smtClean="0"/>
            </a:br>
            <a:r>
              <a:rPr lang="en-US" sz="2680" b="1" dirty="0" smtClean="0"/>
              <a:t>b</a:t>
            </a:r>
            <a:r>
              <a:rPr lang="en-US" sz="2680" dirty="0" smtClean="0"/>
              <a:t> 	So </a:t>
            </a:r>
            <a:r>
              <a:rPr lang="en-US" sz="2680" dirty="0"/>
              <a:t>why are they becoming a problem?</a:t>
            </a:r>
          </a:p>
          <a:p>
            <a:pPr marL="457200" indent="-457200">
              <a:buClr>
                <a:srgbClr val="0070C0"/>
              </a:buClr>
              <a:buFont typeface="+mj-lt"/>
              <a:buAutoNum type="arabicPeriod"/>
              <a:tabLst>
                <a:tab pos="811213" algn="l"/>
                <a:tab pos="2967038" algn="l"/>
              </a:tabLst>
            </a:pPr>
            <a:r>
              <a:rPr lang="en-US" sz="2680" dirty="0" smtClean="0"/>
              <a:t>The </a:t>
            </a:r>
            <a:r>
              <a:rPr lang="en-US" sz="2680" dirty="0"/>
              <a:t>two main greenhouse gases we are adding to </a:t>
            </a:r>
            <a:r>
              <a:rPr lang="en-US" sz="2680" dirty="0" smtClean="0"/>
              <a:t>the atmosphere </a:t>
            </a:r>
            <a:r>
              <a:rPr lang="en-US" sz="2680" dirty="0"/>
              <a:t>are …?</a:t>
            </a:r>
          </a:p>
          <a:p>
            <a:pPr marL="457200" indent="-457200">
              <a:buClr>
                <a:srgbClr val="0070C0"/>
              </a:buClr>
              <a:buFont typeface="+mj-lt"/>
              <a:buAutoNum type="arabicPeriod"/>
              <a:tabLst>
                <a:tab pos="811213" algn="l"/>
                <a:tab pos="2967038" algn="l"/>
              </a:tabLst>
            </a:pPr>
            <a:r>
              <a:rPr lang="en-US" sz="2680" dirty="0" smtClean="0"/>
              <a:t>Global </a:t>
            </a:r>
            <a:r>
              <a:rPr lang="en-US" sz="2680" dirty="0"/>
              <a:t>warming could lead to the extinction of some </a:t>
            </a:r>
            <a:r>
              <a:rPr lang="en-US" sz="2680" dirty="0" smtClean="0"/>
              <a:t>species of </a:t>
            </a:r>
            <a:r>
              <a:rPr lang="en-US" sz="2680" dirty="0"/>
              <a:t>living things. Explain why.</a:t>
            </a:r>
          </a:p>
          <a:p>
            <a:pPr marL="457200" indent="-457200">
              <a:buClr>
                <a:srgbClr val="0070C0"/>
              </a:buClr>
              <a:buFont typeface="+mj-lt"/>
              <a:buAutoNum type="arabicPeriod"/>
              <a:tabLst>
                <a:tab pos="811213" algn="l"/>
                <a:tab pos="2967038" algn="l"/>
              </a:tabLst>
            </a:pPr>
            <a:r>
              <a:rPr lang="en-US" sz="2680" dirty="0" smtClean="0"/>
              <a:t>The </a:t>
            </a:r>
            <a:r>
              <a:rPr lang="en-US" sz="2680" dirty="0"/>
              <a:t>more carbon dioxide in the air, the more will dissolve </a:t>
            </a:r>
            <a:r>
              <a:rPr lang="en-US" sz="2680" dirty="0" smtClean="0"/>
              <a:t>in the </a:t>
            </a:r>
            <a:r>
              <a:rPr lang="en-US" sz="2680" dirty="0"/>
              <a:t>ocean. (A balance is reached</a:t>
            </a:r>
            <a:r>
              <a:rPr lang="en-US" sz="2680" dirty="0" smtClean="0"/>
              <a:t>.)</a:t>
            </a:r>
            <a:br>
              <a:rPr lang="en-US" sz="2680" dirty="0" smtClean="0"/>
            </a:br>
            <a:r>
              <a:rPr lang="en-US" sz="2680" b="1" dirty="0" smtClean="0"/>
              <a:t>a</a:t>
            </a:r>
            <a:r>
              <a:rPr lang="en-US" sz="2680" dirty="0" smtClean="0"/>
              <a:t> 	Which </a:t>
            </a:r>
            <a:r>
              <a:rPr lang="en-US" sz="2680" dirty="0"/>
              <a:t>type of oxide is carbon dioxide: acidic or </a:t>
            </a:r>
            <a:r>
              <a:rPr lang="en-US" sz="2680" dirty="0" smtClean="0"/>
              <a:t>basic?</a:t>
            </a:r>
            <a:br>
              <a:rPr lang="en-US" sz="2680" dirty="0" smtClean="0"/>
            </a:br>
            <a:r>
              <a:rPr lang="en-US" sz="2680" b="1" dirty="0" smtClean="0"/>
              <a:t>b</a:t>
            </a:r>
            <a:r>
              <a:rPr lang="en-US" sz="2680" dirty="0" smtClean="0"/>
              <a:t> 	</a:t>
            </a:r>
            <a:r>
              <a:rPr lang="en-US" sz="2680" dirty="0" err="1" smtClean="0"/>
              <a:t>i</a:t>
            </a:r>
            <a:r>
              <a:rPr lang="en-US" sz="2680" dirty="0" smtClean="0"/>
              <a:t> </a:t>
            </a:r>
            <a:r>
              <a:rPr lang="en-US" sz="2680" dirty="0"/>
              <a:t>How might the pH of the ocean be affected by </a:t>
            </a:r>
            <a:r>
              <a:rPr lang="en-US" sz="2680" dirty="0" smtClean="0"/>
              <a:t>our 	burning </a:t>
            </a:r>
            <a:r>
              <a:rPr lang="en-US" sz="2680" dirty="0"/>
              <a:t>of fossil fuels? </a:t>
            </a:r>
            <a:r>
              <a:rPr lang="en-US" sz="2680" dirty="0" smtClean="0"/>
              <a:t>Explain.</a:t>
            </a:r>
            <a:br>
              <a:rPr lang="en-US" sz="2680" dirty="0" smtClean="0"/>
            </a:br>
            <a:r>
              <a:rPr lang="en-US" sz="2680" dirty="0" smtClean="0"/>
              <a:t>	ii </a:t>
            </a:r>
            <a:r>
              <a:rPr lang="en-US" sz="2680" dirty="0"/>
              <a:t>Do you think this could cause problems? Explain.</a:t>
            </a:r>
          </a:p>
        </p:txBody>
      </p:sp>
      <p:sp>
        <p:nvSpPr>
          <p:cNvPr id="11" name="TextBox 10">
            <a:hlinkClick r:id="rId3" action="ppaction://hlinkfile"/>
          </p:cNvPr>
          <p:cNvSpPr txBox="1"/>
          <p:nvPr/>
        </p:nvSpPr>
        <p:spPr>
          <a:xfrm>
            <a:off x="8259100" y="4005064"/>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2" name="Oval 11"/>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0" name="Round Same Side Corner Rectangle 9">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239</a:t>
            </a:r>
            <a:endParaRPr lang="en-GB" sz="960"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244408" y="321297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970459652"/>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4000" dirty="0" smtClean="0"/>
              <a:t>16.9 – </a:t>
            </a:r>
            <a:r>
              <a:rPr lang="en-US" sz="4000" dirty="0" smtClean="0"/>
              <a:t>Limestone</a:t>
            </a:r>
            <a:endParaRPr lang="en-GB" sz="4000"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240</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5623543" cy="5632311"/>
          </a:xfrm>
          <a:prstGeom prst="rect">
            <a:avLst/>
          </a:prstGeom>
        </p:spPr>
        <p:txBody>
          <a:bodyPr wrap="square">
            <a:spAutoFit/>
          </a:bodyPr>
          <a:lstStyle/>
          <a:p>
            <a:pPr marL="449263" indent="-449263">
              <a:buClr>
                <a:srgbClr val="C00000"/>
              </a:buClr>
              <a:buSzPct val="80000"/>
            </a:pPr>
            <a:r>
              <a:rPr lang="en-US" sz="2400" b="1" dirty="0" smtClean="0">
                <a:solidFill>
                  <a:srgbClr val="C00000"/>
                </a:solidFill>
              </a:rPr>
              <a:t>Limestone</a:t>
            </a:r>
            <a:r>
              <a:rPr lang="en-US" sz="2400" b="1" dirty="0">
                <a:solidFill>
                  <a:srgbClr val="C00000"/>
                </a:solidFill>
              </a:rPr>
              <a:t>: from sea creatures</a:t>
            </a:r>
          </a:p>
          <a:p>
            <a:pPr marL="449263" indent="-449263">
              <a:buClr>
                <a:srgbClr val="C00000"/>
              </a:buClr>
              <a:buSzPct val="80000"/>
              <a:buFont typeface="Arial" panose="020B0604020202020204" pitchFamily="34" charset="0"/>
              <a:buChar char="►"/>
            </a:pPr>
            <a:r>
              <a:rPr lang="en-US" sz="2400" dirty="0"/>
              <a:t>Most of the creatures that live in the sea have shells or skeletons made </a:t>
            </a:r>
            <a:r>
              <a:rPr lang="en-US" sz="2400" dirty="0" smtClean="0"/>
              <a:t>of calcium </a:t>
            </a:r>
            <a:r>
              <a:rPr lang="en-US" sz="2400" dirty="0"/>
              <a:t>carbonate. When they die, their remains fall to the sea floor.</a:t>
            </a:r>
          </a:p>
          <a:p>
            <a:pPr marL="449263" indent="-449263">
              <a:buClr>
                <a:srgbClr val="C00000"/>
              </a:buClr>
              <a:buSzPct val="80000"/>
              <a:buFont typeface="Arial" panose="020B0604020202020204" pitchFamily="34" charset="0"/>
              <a:buChar char="►"/>
            </a:pPr>
            <a:r>
              <a:rPr lang="en-US" sz="2400" dirty="0"/>
              <a:t>Slowly, over millions of years, the layers of shells and bones </a:t>
            </a:r>
            <a:r>
              <a:rPr lang="en-US" sz="2400" dirty="0" smtClean="0"/>
              <a:t>become limestone </a:t>
            </a:r>
            <a:r>
              <a:rPr lang="en-US" sz="2400" dirty="0"/>
              <a:t>rock. (The soft parts of sea organisms become oil and gas.)</a:t>
            </a:r>
          </a:p>
          <a:p>
            <a:pPr marL="449263" indent="-449263">
              <a:buClr>
                <a:srgbClr val="C00000"/>
              </a:buClr>
              <a:buSzPct val="80000"/>
              <a:buFont typeface="Arial" panose="020B0604020202020204" pitchFamily="34" charset="0"/>
              <a:buChar char="►"/>
            </a:pPr>
            <a:r>
              <a:rPr lang="en-US" sz="2400" dirty="0"/>
              <a:t>Over millions of years, powerful forces raised some sea beds </a:t>
            </a:r>
            <a:r>
              <a:rPr lang="en-US" sz="2400" dirty="0" smtClean="0"/>
              <a:t>upwards, draining </a:t>
            </a:r>
            <a:r>
              <a:rPr lang="en-US" sz="2400" dirty="0"/>
              <a:t>them to form land. That explains why plenty of limestone </a:t>
            </a:r>
            <a:r>
              <a:rPr lang="en-US" sz="2400" dirty="0" smtClean="0"/>
              <a:t>is found </a:t>
            </a:r>
            <a:r>
              <a:rPr lang="en-US" sz="2400" dirty="0"/>
              <a:t>inland, miles from the sea!</a:t>
            </a:r>
          </a:p>
        </p:txBody>
      </p:sp>
      <p:sp>
        <p:nvSpPr>
          <p:cNvPr id="12" name="Rectangle 11"/>
          <p:cNvSpPr/>
          <p:nvPr/>
        </p:nvSpPr>
        <p:spPr>
          <a:xfrm>
            <a:off x="5803055" y="3573016"/>
            <a:ext cx="3089425" cy="923330"/>
          </a:xfrm>
          <a:prstGeom prst="rect">
            <a:avLst/>
          </a:prstGeom>
        </p:spPr>
        <p:txBody>
          <a:bodyPr wrap="square">
            <a:spAutoFit/>
          </a:bodyPr>
          <a:lstStyle/>
          <a:p>
            <a:pPr indent="276225">
              <a:buClr>
                <a:srgbClr val="C00000"/>
              </a:buClr>
              <a:buSzPct val="80000"/>
              <a:buFontTx/>
              <a:buChar char="▲"/>
            </a:pPr>
            <a:r>
              <a:rPr lang="en-US" dirty="0">
                <a:latin typeface="FrutigerLTStd-Light"/>
              </a:rPr>
              <a:t>Limestone – made from the </a:t>
            </a:r>
            <a:r>
              <a:rPr lang="en-US" dirty="0" smtClean="0">
                <a:latin typeface="FrutigerLTStd-Light"/>
              </a:rPr>
              <a:t>shells and </a:t>
            </a:r>
            <a:r>
              <a:rPr lang="en-US" dirty="0">
                <a:latin typeface="FrutigerLTStd-Light"/>
              </a:rPr>
              <a:t>skeletons of sea creatures.</a:t>
            </a:r>
            <a:endParaRPr lang="en-GB" dirty="0"/>
          </a:p>
        </p:txBody>
      </p:sp>
      <p:pic>
        <p:nvPicPr>
          <p:cNvPr id="2" name="Picture 1"/>
          <p:cNvPicPr>
            <a:picLocks noChangeAspect="1"/>
          </p:cNvPicPr>
          <p:nvPr/>
        </p:nvPicPr>
        <p:blipFill>
          <a:blip r:embed="rId5"/>
          <a:stretch>
            <a:fillRect/>
          </a:stretch>
        </p:blipFill>
        <p:spPr>
          <a:xfrm>
            <a:off x="5803055" y="1115819"/>
            <a:ext cx="3118665" cy="2451703"/>
          </a:xfrm>
          <a:prstGeom prst="rect">
            <a:avLst/>
          </a:prstGeom>
        </p:spPr>
      </p:pic>
      <p:pic>
        <p:nvPicPr>
          <p:cNvPr id="4" name="16.9 - Limestone Formatio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803054" y="4509120"/>
            <a:ext cx="3089425" cy="1656184"/>
          </a:xfrm>
          <a:prstGeom prst="rect">
            <a:avLst/>
          </a:prstGeom>
        </p:spPr>
      </p:pic>
      <p:sp>
        <p:nvSpPr>
          <p:cNvPr id="7" name="TextBox 6"/>
          <p:cNvSpPr txBox="1"/>
          <p:nvPr/>
        </p:nvSpPr>
        <p:spPr>
          <a:xfrm>
            <a:off x="6186424" y="6309320"/>
            <a:ext cx="2351926"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Limestone Formation</a:t>
            </a:r>
            <a:endParaRPr lang="en-GB" dirty="0"/>
          </a:p>
        </p:txBody>
      </p:sp>
      <p:sp>
        <p:nvSpPr>
          <p:cNvPr id="10" name="TextBox 9">
            <a:hlinkClick r:id="rId7" action="ppaction://hlinksldjump"/>
          </p:cNvPr>
          <p:cNvSpPr txBox="1"/>
          <p:nvPr/>
        </p:nvSpPr>
        <p:spPr>
          <a:xfrm>
            <a:off x="8244408" y="396615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055197372"/>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4000" dirty="0" smtClean="0"/>
              <a:t>16.9 – </a:t>
            </a:r>
            <a:r>
              <a:rPr lang="en-US" sz="4000" dirty="0" smtClean="0"/>
              <a:t>Limestone</a:t>
            </a:r>
            <a:endParaRPr lang="en-GB" sz="4000"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240</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8712968" cy="969496"/>
          </a:xfrm>
          <a:prstGeom prst="rect">
            <a:avLst/>
          </a:prstGeom>
        </p:spPr>
        <p:txBody>
          <a:bodyPr wrap="square">
            <a:spAutoFit/>
          </a:bodyPr>
          <a:lstStyle/>
          <a:p>
            <a:pPr>
              <a:buClr>
                <a:srgbClr val="C00000"/>
              </a:buClr>
              <a:buSzPct val="80000"/>
            </a:pPr>
            <a:r>
              <a:rPr lang="en-US" sz="1900" b="1" dirty="0" smtClean="0">
                <a:solidFill>
                  <a:srgbClr val="C00000"/>
                </a:solidFill>
              </a:rPr>
              <a:t>Making </a:t>
            </a:r>
            <a:r>
              <a:rPr lang="en-US" sz="1900" b="1" dirty="0">
                <a:solidFill>
                  <a:srgbClr val="C00000"/>
                </a:solidFill>
              </a:rPr>
              <a:t>use of limestone</a:t>
            </a:r>
          </a:p>
          <a:p>
            <a:pPr marL="449263" indent="-449263">
              <a:buClr>
                <a:srgbClr val="C00000"/>
              </a:buClr>
              <a:buSzPct val="80000"/>
              <a:buFont typeface="Arial" panose="020B0604020202020204" pitchFamily="34" charset="0"/>
              <a:buChar char="►"/>
            </a:pPr>
            <a:r>
              <a:rPr lang="en-US" sz="1900" dirty="0"/>
              <a:t>Around 5 billion </a:t>
            </a:r>
            <a:r>
              <a:rPr lang="en-US" sz="1900" dirty="0" err="1"/>
              <a:t>tonnes</a:t>
            </a:r>
            <a:r>
              <a:rPr lang="en-US" sz="1900" dirty="0"/>
              <a:t> of limestone are quarried from the Earth’s </a:t>
            </a:r>
            <a:r>
              <a:rPr lang="en-US" sz="1900" dirty="0" smtClean="0"/>
              <a:t>crust every </a:t>
            </a:r>
            <a:r>
              <a:rPr lang="en-US" sz="1900" dirty="0"/>
              <a:t>year. This is what it is used for:</a:t>
            </a:r>
          </a:p>
        </p:txBody>
      </p:sp>
      <p:sp>
        <p:nvSpPr>
          <p:cNvPr id="5" name="Rectangle 4"/>
          <p:cNvSpPr/>
          <p:nvPr/>
        </p:nvSpPr>
        <p:spPr>
          <a:xfrm>
            <a:off x="179512" y="2087592"/>
            <a:ext cx="8712968" cy="4581768"/>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6444208" y="2204864"/>
            <a:ext cx="2376264" cy="3908762"/>
          </a:xfrm>
          <a:prstGeom prst="rect">
            <a:avLst/>
          </a:prstGeom>
        </p:spPr>
        <p:txBody>
          <a:bodyPr wrap="square">
            <a:spAutoFit/>
          </a:bodyPr>
          <a:lstStyle/>
          <a:p>
            <a:r>
              <a:rPr lang="en-GB" sz="1600" b="1" dirty="0">
                <a:solidFill>
                  <a:srgbClr val="000000"/>
                </a:solidFill>
                <a:latin typeface="Arial" panose="020B0604020202020204" pitchFamily="34" charset="0"/>
                <a:cs typeface="Arial" panose="020B0604020202020204" pitchFamily="34" charset="0"/>
              </a:rPr>
              <a:t>powdered limestone</a:t>
            </a:r>
          </a:p>
          <a:p>
            <a:r>
              <a:rPr lang="en-GB" sz="1600" dirty="0">
                <a:solidFill>
                  <a:srgbClr val="000000"/>
                </a:solidFill>
                <a:latin typeface="Arial" panose="020B0604020202020204" pitchFamily="34" charset="0"/>
                <a:cs typeface="Arial" panose="020B0604020202020204" pitchFamily="34" charset="0"/>
              </a:rPr>
              <a:t>used</a:t>
            </a:r>
          </a:p>
          <a:p>
            <a:pPr marL="285750" indent="-285750">
              <a:buClr>
                <a:srgbClr val="C00000"/>
              </a:buClr>
              <a:buFont typeface="Wingdings" panose="05000000000000000000" pitchFamily="2" charset="2"/>
              <a:buChar char="§"/>
            </a:pPr>
            <a:r>
              <a:rPr lang="en-US" sz="1600" dirty="0" smtClean="0">
                <a:solidFill>
                  <a:srgbClr val="000000"/>
                </a:solidFill>
                <a:latin typeface="Arial" panose="020B0604020202020204" pitchFamily="34" charset="0"/>
                <a:cs typeface="Arial" panose="020B0604020202020204" pitchFamily="34" charset="0"/>
              </a:rPr>
              <a:t>to </a:t>
            </a:r>
            <a:r>
              <a:rPr lang="en-US" sz="1600" dirty="0" err="1">
                <a:solidFill>
                  <a:srgbClr val="000000"/>
                </a:solidFill>
                <a:latin typeface="Arial" panose="020B0604020202020204" pitchFamily="34" charset="0"/>
                <a:cs typeface="Arial" panose="020B0604020202020204" pitchFamily="34" charset="0"/>
              </a:rPr>
              <a:t>neutralise</a:t>
            </a:r>
            <a:r>
              <a:rPr lang="en-US" sz="1600" dirty="0">
                <a:solidFill>
                  <a:srgbClr val="000000"/>
                </a:solidFill>
                <a:latin typeface="Arial" panose="020B0604020202020204" pitchFamily="34" charset="0"/>
                <a:cs typeface="Arial" panose="020B0604020202020204" pitchFamily="34" charset="0"/>
              </a:rPr>
              <a:t> acidity in soil</a:t>
            </a:r>
          </a:p>
          <a:p>
            <a:pPr marL="285750" indent="-285750">
              <a:buClr>
                <a:srgbClr val="C00000"/>
              </a:buClr>
              <a:buFont typeface="Wingdings" panose="05000000000000000000" pitchFamily="2" charset="2"/>
              <a:buChar char="§"/>
            </a:pPr>
            <a:r>
              <a:rPr lang="en-GB" sz="1600" dirty="0" smtClean="0">
                <a:solidFill>
                  <a:srgbClr val="000000"/>
                </a:solidFill>
                <a:latin typeface="Arial" panose="020B0604020202020204" pitchFamily="34" charset="0"/>
                <a:cs typeface="Arial" panose="020B0604020202020204" pitchFamily="34" charset="0"/>
              </a:rPr>
              <a:t>for </a:t>
            </a:r>
            <a:r>
              <a:rPr lang="en-GB" sz="1600" dirty="0">
                <a:solidFill>
                  <a:srgbClr val="000000"/>
                </a:solidFill>
                <a:latin typeface="Arial" panose="020B0604020202020204" pitchFamily="34" charset="0"/>
                <a:cs typeface="Arial" panose="020B0604020202020204" pitchFamily="34" charset="0"/>
              </a:rPr>
              <a:t>flue gas </a:t>
            </a:r>
            <a:r>
              <a:rPr lang="en-GB" sz="1600" dirty="0" err="1" smtClean="0">
                <a:solidFill>
                  <a:srgbClr val="000000"/>
                </a:solidFill>
                <a:latin typeface="Arial" panose="020B0604020202020204" pitchFamily="34" charset="0"/>
                <a:cs typeface="Arial" panose="020B0604020202020204" pitchFamily="34" charset="0"/>
              </a:rPr>
              <a:t>desulfurisation</a:t>
            </a:r>
            <a:r>
              <a:rPr lang="en-GB" sz="1600" dirty="0" smtClean="0">
                <a:solidFill>
                  <a:srgbClr val="000000"/>
                </a:solidFill>
                <a:latin typeface="Arial" panose="020B0604020202020204" pitchFamily="34" charset="0"/>
                <a:cs typeface="Arial" panose="020B0604020202020204" pitchFamily="34" charset="0"/>
              </a:rPr>
              <a:t/>
            </a:r>
            <a:br>
              <a:rPr lang="en-GB" sz="1600" dirty="0" smtClean="0">
                <a:solidFill>
                  <a:srgbClr val="000000"/>
                </a:solidFill>
                <a:latin typeface="Arial" panose="020B0604020202020204" pitchFamily="34" charset="0"/>
                <a:cs typeface="Arial" panose="020B0604020202020204" pitchFamily="34" charset="0"/>
              </a:rPr>
            </a:br>
            <a:r>
              <a:rPr lang="en-GB" sz="1600" dirty="0" smtClean="0">
                <a:solidFill>
                  <a:srgbClr val="000000"/>
                </a:solidFill>
                <a:latin typeface="Arial" panose="020B0604020202020204" pitchFamily="34" charset="0"/>
                <a:cs typeface="Arial" panose="020B0604020202020204" pitchFamily="34" charset="0"/>
              </a:rPr>
              <a:t>(see </a:t>
            </a:r>
            <a:r>
              <a:rPr lang="en-GB" sz="1600" dirty="0">
                <a:solidFill>
                  <a:srgbClr val="000000"/>
                </a:solidFill>
                <a:latin typeface="Arial" panose="020B0604020202020204" pitchFamily="34" charset="0"/>
                <a:cs typeface="Arial" panose="020B0604020202020204" pitchFamily="34" charset="0"/>
              </a:rPr>
              <a:t>next page</a:t>
            </a:r>
            <a:r>
              <a:rPr lang="en-GB" sz="1600" dirty="0" smtClean="0">
                <a:solidFill>
                  <a:srgbClr val="000000"/>
                </a:solidFill>
                <a:latin typeface="Arial" panose="020B0604020202020204" pitchFamily="34" charset="0"/>
                <a:cs typeface="Arial" panose="020B0604020202020204" pitchFamily="34" charset="0"/>
              </a:rPr>
              <a:t>)</a:t>
            </a:r>
            <a:br>
              <a:rPr lang="en-GB" sz="1600" dirty="0" smtClean="0">
                <a:solidFill>
                  <a:srgbClr val="000000"/>
                </a:solidFill>
                <a:latin typeface="Arial" panose="020B0604020202020204" pitchFamily="34" charset="0"/>
                <a:cs typeface="Arial" panose="020B0604020202020204" pitchFamily="34" charset="0"/>
              </a:rPr>
            </a:br>
            <a:endParaRPr lang="en-GB" sz="2400" b="1" dirty="0" smtClean="0">
              <a:solidFill>
                <a:srgbClr val="000000"/>
              </a:solidFill>
              <a:latin typeface="Arial" panose="020B0604020202020204" pitchFamily="34" charset="0"/>
              <a:cs typeface="Arial" panose="020B0604020202020204" pitchFamily="34" charset="0"/>
            </a:endParaRPr>
          </a:p>
          <a:p>
            <a:r>
              <a:rPr lang="en-GB" sz="1600" b="1" dirty="0" smtClean="0">
                <a:solidFill>
                  <a:srgbClr val="000000"/>
                </a:solidFill>
                <a:latin typeface="Arial" panose="020B0604020202020204" pitchFamily="34" charset="0"/>
                <a:cs typeface="Arial" panose="020B0604020202020204" pitchFamily="34" charset="0"/>
              </a:rPr>
              <a:t>slaked </a:t>
            </a:r>
            <a:r>
              <a:rPr lang="en-GB" sz="1600" b="1" dirty="0">
                <a:solidFill>
                  <a:srgbClr val="000000"/>
                </a:solidFill>
                <a:latin typeface="Arial" panose="020B0604020202020204" pitchFamily="34" charset="0"/>
                <a:cs typeface="Arial" panose="020B0604020202020204" pitchFamily="34" charset="0"/>
              </a:rPr>
              <a:t>lime, Ca(OH)</a:t>
            </a:r>
            <a:r>
              <a:rPr lang="en-GB" sz="1600" b="1" baseline="-25000" dirty="0">
                <a:solidFill>
                  <a:srgbClr val="000000"/>
                </a:solidFill>
                <a:latin typeface="Arial" panose="020B0604020202020204" pitchFamily="34" charset="0"/>
                <a:cs typeface="Arial" panose="020B0604020202020204" pitchFamily="34" charset="0"/>
              </a:rPr>
              <a:t>2</a:t>
            </a:r>
          </a:p>
          <a:p>
            <a:r>
              <a:rPr lang="en-GB" sz="1600" dirty="0">
                <a:solidFill>
                  <a:srgbClr val="000000"/>
                </a:solidFill>
                <a:latin typeface="Arial" panose="020B0604020202020204" pitchFamily="34" charset="0"/>
                <a:cs typeface="Arial" panose="020B0604020202020204" pitchFamily="34" charset="0"/>
              </a:rPr>
              <a:t>used</a:t>
            </a:r>
          </a:p>
          <a:p>
            <a:pPr marL="285750" indent="-285750">
              <a:buClr>
                <a:srgbClr val="C00000"/>
              </a:buClr>
              <a:buFont typeface="Wingdings" panose="05000000000000000000" pitchFamily="2" charset="2"/>
              <a:buChar char="§"/>
            </a:pPr>
            <a:r>
              <a:rPr lang="en-US" sz="1600" dirty="0" smtClean="0">
                <a:solidFill>
                  <a:srgbClr val="000000"/>
                </a:solidFill>
                <a:latin typeface="Arial" panose="020B0604020202020204" pitchFamily="34" charset="0"/>
                <a:cs typeface="Arial" panose="020B0604020202020204" pitchFamily="34" charset="0"/>
              </a:rPr>
              <a:t>to </a:t>
            </a:r>
            <a:r>
              <a:rPr lang="en-US" sz="1600" dirty="0" err="1">
                <a:solidFill>
                  <a:srgbClr val="000000"/>
                </a:solidFill>
                <a:latin typeface="Arial" panose="020B0604020202020204" pitchFamily="34" charset="0"/>
                <a:cs typeface="Arial" panose="020B0604020202020204" pitchFamily="34" charset="0"/>
              </a:rPr>
              <a:t>neutralise</a:t>
            </a:r>
            <a:r>
              <a:rPr lang="en-US" sz="1600" dirty="0">
                <a:solidFill>
                  <a:srgbClr val="000000"/>
                </a:solidFill>
                <a:latin typeface="Arial" panose="020B0604020202020204" pitchFamily="34" charset="0"/>
                <a:cs typeface="Arial" panose="020B0604020202020204" pitchFamily="34" charset="0"/>
              </a:rPr>
              <a:t> acidity in soil, </a:t>
            </a:r>
            <a:r>
              <a:rPr lang="en-US" sz="1600" dirty="0" smtClean="0">
                <a:solidFill>
                  <a:srgbClr val="000000"/>
                </a:solidFill>
                <a:latin typeface="Arial" panose="020B0604020202020204" pitchFamily="34" charset="0"/>
                <a:cs typeface="Arial" panose="020B0604020202020204" pitchFamily="34" charset="0"/>
              </a:rPr>
              <a:t>and in </a:t>
            </a:r>
            <a:r>
              <a:rPr lang="en-US" sz="1600" dirty="0">
                <a:solidFill>
                  <a:srgbClr val="000000"/>
                </a:solidFill>
                <a:latin typeface="Arial" panose="020B0604020202020204" pitchFamily="34" charset="0"/>
                <a:cs typeface="Arial" panose="020B0604020202020204" pitchFamily="34" charset="0"/>
              </a:rPr>
              <a:t>lakes affected by acid rain</a:t>
            </a:r>
          </a:p>
          <a:p>
            <a:pPr marL="285750" indent="-285750">
              <a:buClr>
                <a:srgbClr val="C00000"/>
              </a:buClr>
              <a:buFont typeface="Wingdings" panose="05000000000000000000" pitchFamily="2" charset="2"/>
              <a:buChar char="§"/>
            </a:pPr>
            <a:r>
              <a:rPr lang="en-GB" sz="1600" dirty="0" smtClean="0">
                <a:solidFill>
                  <a:srgbClr val="000000"/>
                </a:solidFill>
                <a:latin typeface="Arial" panose="020B0604020202020204" pitchFamily="34" charset="0"/>
                <a:cs typeface="Arial" panose="020B0604020202020204" pitchFamily="34" charset="0"/>
              </a:rPr>
              <a:t>for </a:t>
            </a:r>
            <a:r>
              <a:rPr lang="en-GB" sz="1600" dirty="0">
                <a:solidFill>
                  <a:srgbClr val="000000"/>
                </a:solidFill>
                <a:latin typeface="Arial" panose="020B0604020202020204" pitchFamily="34" charset="0"/>
                <a:cs typeface="Arial" panose="020B0604020202020204" pitchFamily="34" charset="0"/>
              </a:rPr>
              <a:t>flue gas </a:t>
            </a:r>
            <a:r>
              <a:rPr lang="en-GB" sz="1600" dirty="0" err="1">
                <a:solidFill>
                  <a:srgbClr val="000000"/>
                </a:solidFill>
                <a:latin typeface="Arial" panose="020B0604020202020204" pitchFamily="34" charset="0"/>
                <a:cs typeface="Arial" panose="020B0604020202020204" pitchFamily="34" charset="0"/>
              </a:rPr>
              <a:t>desulfurisation</a:t>
            </a:r>
            <a:endParaRPr lang="en-GB" sz="1600" dirty="0">
              <a:latin typeface="Arial" panose="020B0604020202020204" pitchFamily="34" charset="0"/>
              <a:cs typeface="Arial" panose="020B0604020202020204" pitchFamily="34" charset="0"/>
            </a:endParaRPr>
          </a:p>
        </p:txBody>
      </p:sp>
      <p:sp>
        <p:nvSpPr>
          <p:cNvPr id="8" name="Rectangle 7"/>
          <p:cNvSpPr/>
          <p:nvPr/>
        </p:nvSpPr>
        <p:spPr>
          <a:xfrm>
            <a:off x="3347864" y="2204864"/>
            <a:ext cx="2808312" cy="4524315"/>
          </a:xfrm>
          <a:prstGeom prst="rect">
            <a:avLst/>
          </a:prstGeom>
        </p:spPr>
        <p:txBody>
          <a:bodyPr wrap="square">
            <a:spAutoFit/>
          </a:bodyPr>
          <a:lstStyle/>
          <a:p>
            <a:r>
              <a:rPr lang="en-GB" sz="1600" b="1" dirty="0" smtClean="0">
                <a:solidFill>
                  <a:srgbClr val="000000"/>
                </a:solidFill>
                <a:latin typeface="NewAsterLTStd-Bold"/>
              </a:rPr>
              <a:t>crushed limestone</a:t>
            </a:r>
          </a:p>
          <a:p>
            <a:r>
              <a:rPr lang="en-GB" sz="1600" dirty="0" smtClean="0">
                <a:solidFill>
                  <a:srgbClr val="000000"/>
                </a:solidFill>
                <a:latin typeface="NewAsterLTStd"/>
              </a:rPr>
              <a:t>used</a:t>
            </a:r>
          </a:p>
          <a:p>
            <a:pPr marL="285750" indent="-285750">
              <a:buClr>
                <a:srgbClr val="C00000"/>
              </a:buClr>
              <a:buFont typeface="Wingdings" panose="05000000000000000000" pitchFamily="2" charset="2"/>
              <a:buChar char="§"/>
            </a:pPr>
            <a:r>
              <a:rPr lang="en-US" sz="1600" dirty="0" smtClean="0">
                <a:solidFill>
                  <a:srgbClr val="000000"/>
                </a:solidFill>
                <a:latin typeface="NewAsterLTStd"/>
              </a:rPr>
              <a:t>in extracting iron from iron ore</a:t>
            </a:r>
          </a:p>
          <a:p>
            <a:pPr marL="285750" indent="-285750">
              <a:buClr>
                <a:srgbClr val="C00000"/>
              </a:buClr>
              <a:buFont typeface="Wingdings" panose="05000000000000000000" pitchFamily="2" charset="2"/>
              <a:buChar char="§"/>
            </a:pPr>
            <a:r>
              <a:rPr lang="en-GB" sz="1600" dirty="0" smtClean="0">
                <a:solidFill>
                  <a:srgbClr val="000000"/>
                </a:solidFill>
                <a:latin typeface="NewAsterLTStd"/>
              </a:rPr>
              <a:t>for road building</a:t>
            </a:r>
          </a:p>
          <a:p>
            <a:pPr marL="285750" indent="-285750">
              <a:buClr>
                <a:srgbClr val="C00000"/>
              </a:buClr>
              <a:buFont typeface="Wingdings" panose="05000000000000000000" pitchFamily="2" charset="2"/>
              <a:buChar char="§"/>
            </a:pPr>
            <a:r>
              <a:rPr lang="en-GB" sz="1600" dirty="0" smtClean="0">
                <a:solidFill>
                  <a:srgbClr val="000000"/>
                </a:solidFill>
                <a:latin typeface="NewAsterLTStd"/>
              </a:rPr>
              <a:t>as chips (aggregate) for concrete</a:t>
            </a:r>
          </a:p>
          <a:p>
            <a:pPr marL="285750" indent="-285750">
              <a:buClr>
                <a:srgbClr val="C00000"/>
              </a:buClr>
              <a:buFont typeface="Wingdings" panose="05000000000000000000" pitchFamily="2" charset="2"/>
              <a:buChar char="§"/>
            </a:pPr>
            <a:endParaRPr lang="en-GB" sz="1600" b="1" dirty="0" smtClean="0">
              <a:solidFill>
                <a:srgbClr val="000000"/>
              </a:solidFill>
              <a:latin typeface="NewAsterLTStd"/>
            </a:endParaRPr>
          </a:p>
          <a:p>
            <a:pPr marL="285750" indent="-285750">
              <a:buClr>
                <a:srgbClr val="C00000"/>
              </a:buClr>
              <a:buFont typeface="Wingdings" panose="05000000000000000000" pitchFamily="2" charset="2"/>
              <a:buChar char="§"/>
            </a:pPr>
            <a:endParaRPr lang="en-GB" sz="1100" b="1" dirty="0" smtClean="0">
              <a:solidFill>
                <a:srgbClr val="000000"/>
              </a:solidFill>
              <a:latin typeface="NewAsterLTStd-Bold"/>
            </a:endParaRPr>
          </a:p>
          <a:p>
            <a:r>
              <a:rPr lang="en-GB" sz="1600" b="1" dirty="0" smtClean="0">
                <a:solidFill>
                  <a:srgbClr val="000000"/>
                </a:solidFill>
                <a:latin typeface="NewAsterLTStd-Bold"/>
              </a:rPr>
              <a:t>lime, </a:t>
            </a:r>
            <a:r>
              <a:rPr lang="en-GB" sz="1600" b="1" dirty="0" err="1" smtClean="0">
                <a:solidFill>
                  <a:srgbClr val="000000"/>
                </a:solidFill>
                <a:latin typeface="NewAsterLTStd-Bold"/>
              </a:rPr>
              <a:t>CaO</a:t>
            </a:r>
            <a:endParaRPr lang="en-GB" sz="1600" b="1" dirty="0" smtClean="0">
              <a:solidFill>
                <a:srgbClr val="000000"/>
              </a:solidFill>
              <a:latin typeface="NewAsterLTStd-Bold"/>
            </a:endParaRPr>
          </a:p>
          <a:p>
            <a:r>
              <a:rPr lang="en-GB" sz="1600" dirty="0" smtClean="0">
                <a:solidFill>
                  <a:srgbClr val="000000"/>
                </a:solidFill>
                <a:latin typeface="NewAsterLTStd"/>
              </a:rPr>
              <a:t>used</a:t>
            </a:r>
          </a:p>
          <a:p>
            <a:pPr marL="285750" indent="-285750">
              <a:buClr>
                <a:srgbClr val="C00000"/>
              </a:buClr>
              <a:buFont typeface="Wingdings" panose="05000000000000000000" pitchFamily="2" charset="2"/>
              <a:buChar char="§"/>
            </a:pPr>
            <a:r>
              <a:rPr lang="en-US" sz="1600" dirty="0" smtClean="0">
                <a:solidFill>
                  <a:srgbClr val="000000"/>
                </a:solidFill>
                <a:latin typeface="NewAsterLTStd"/>
              </a:rPr>
              <a:t>in making steel from iron</a:t>
            </a:r>
          </a:p>
          <a:p>
            <a:pPr marL="285750" indent="-285750">
              <a:buClr>
                <a:srgbClr val="C00000"/>
              </a:buClr>
              <a:buFont typeface="Wingdings" panose="05000000000000000000" pitchFamily="2" charset="2"/>
              <a:buChar char="§"/>
            </a:pPr>
            <a:r>
              <a:rPr lang="en-US" sz="1600" dirty="0" smtClean="0">
                <a:solidFill>
                  <a:srgbClr val="000000"/>
                </a:solidFill>
                <a:latin typeface="NewAsterLTStd"/>
              </a:rPr>
              <a:t>to </a:t>
            </a:r>
            <a:r>
              <a:rPr lang="en-US" sz="1600" dirty="0" err="1" smtClean="0">
                <a:solidFill>
                  <a:srgbClr val="000000"/>
                </a:solidFill>
                <a:latin typeface="NewAsterLTStd"/>
              </a:rPr>
              <a:t>neutralise</a:t>
            </a:r>
            <a:r>
              <a:rPr lang="en-US" sz="1600" dirty="0" smtClean="0">
                <a:solidFill>
                  <a:srgbClr val="000000"/>
                </a:solidFill>
                <a:latin typeface="NewAsterLTStd"/>
              </a:rPr>
              <a:t> acidity in soil</a:t>
            </a:r>
          </a:p>
          <a:p>
            <a:pPr marL="285750" indent="-285750">
              <a:buClr>
                <a:srgbClr val="C00000"/>
              </a:buClr>
              <a:buFont typeface="Wingdings" panose="05000000000000000000" pitchFamily="2" charset="2"/>
              <a:buChar char="§"/>
            </a:pPr>
            <a:r>
              <a:rPr lang="en-US" sz="1600" dirty="0" smtClean="0">
                <a:solidFill>
                  <a:srgbClr val="000000"/>
                </a:solidFill>
                <a:latin typeface="NewAsterLTStd"/>
              </a:rPr>
              <a:t>as a drying agent in industry</a:t>
            </a:r>
          </a:p>
          <a:p>
            <a:pPr marL="285750" indent="-285750">
              <a:buClr>
                <a:srgbClr val="C00000"/>
              </a:buClr>
              <a:buFont typeface="Wingdings" panose="05000000000000000000" pitchFamily="2" charset="2"/>
              <a:buChar char="§"/>
            </a:pPr>
            <a:endParaRPr lang="en-US" sz="1600" dirty="0">
              <a:solidFill>
                <a:srgbClr val="000000"/>
              </a:solidFill>
              <a:latin typeface="NewAsterLTStd"/>
            </a:endParaRPr>
          </a:p>
          <a:p>
            <a:pPr>
              <a:buClr>
                <a:srgbClr val="C00000"/>
              </a:buClr>
            </a:pPr>
            <a:r>
              <a:rPr lang="en-US" sz="1600" b="1" dirty="0"/>
              <a:t>cement</a:t>
            </a:r>
          </a:p>
          <a:p>
            <a:pPr marL="285750" indent="-285750">
              <a:buClr>
                <a:srgbClr val="C00000"/>
              </a:buClr>
              <a:buFont typeface="Wingdings" panose="05000000000000000000" pitchFamily="2" charset="2"/>
              <a:buChar char="§"/>
            </a:pPr>
            <a:r>
              <a:rPr lang="en-US" sz="1600" dirty="0" smtClean="0"/>
              <a:t>used </a:t>
            </a:r>
            <a:r>
              <a:rPr lang="en-US" sz="1600" dirty="0"/>
              <a:t>to make concrete</a:t>
            </a:r>
            <a:endParaRPr lang="en-GB" sz="1600" dirty="0"/>
          </a:p>
        </p:txBody>
      </p:sp>
      <p:sp>
        <p:nvSpPr>
          <p:cNvPr id="10" name="Rectangle 9"/>
          <p:cNvSpPr/>
          <p:nvPr/>
        </p:nvSpPr>
        <p:spPr>
          <a:xfrm>
            <a:off x="251520" y="2215221"/>
            <a:ext cx="2089033" cy="369332"/>
          </a:xfrm>
          <a:prstGeom prst="rect">
            <a:avLst/>
          </a:prstGeom>
        </p:spPr>
        <p:txBody>
          <a:bodyPr wrap="none">
            <a:spAutoFit/>
          </a:bodyPr>
          <a:lstStyle/>
          <a:p>
            <a:r>
              <a:rPr lang="en-GB" b="1" dirty="0">
                <a:latin typeface="NewAsterLTStd-Bold"/>
              </a:rPr>
              <a:t>limestone, </a:t>
            </a:r>
            <a:r>
              <a:rPr lang="en-GB" b="1" dirty="0" smtClean="0">
                <a:latin typeface="NewAsterLTStd-Bold"/>
              </a:rPr>
              <a:t>CaCO</a:t>
            </a:r>
            <a:r>
              <a:rPr lang="en-GB" sz="800" b="1" dirty="0" smtClean="0">
                <a:latin typeface="NewAsterLTStd-Bold"/>
              </a:rPr>
              <a:t>2</a:t>
            </a:r>
            <a:endParaRPr lang="en-GB" dirty="0"/>
          </a:p>
        </p:txBody>
      </p:sp>
      <p:cxnSp>
        <p:nvCxnSpPr>
          <p:cNvPr id="13" name="Straight Connector 12"/>
          <p:cNvCxnSpPr/>
          <p:nvPr/>
        </p:nvCxnSpPr>
        <p:spPr>
          <a:xfrm>
            <a:off x="611560" y="2584553"/>
            <a:ext cx="0" cy="379677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403648" y="2584553"/>
            <a:ext cx="0" cy="199657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403648" y="4581128"/>
            <a:ext cx="1944216" cy="0"/>
          </a:xfrm>
          <a:prstGeom prst="line">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611560" y="6382503"/>
            <a:ext cx="2736304" cy="22331"/>
          </a:xfrm>
          <a:prstGeom prst="line">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340553" y="2420888"/>
            <a:ext cx="1007311" cy="0"/>
          </a:xfrm>
          <a:prstGeom prst="line">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436096" y="2492896"/>
            <a:ext cx="936104" cy="0"/>
          </a:xfrm>
          <a:prstGeom prst="line">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220072" y="4509120"/>
            <a:ext cx="1152128" cy="0"/>
          </a:xfrm>
          <a:prstGeom prst="line">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123515" y="4159245"/>
            <a:ext cx="1300356" cy="369332"/>
          </a:xfrm>
          <a:prstGeom prst="rect">
            <a:avLst/>
          </a:prstGeom>
          <a:noFill/>
        </p:spPr>
        <p:txBody>
          <a:bodyPr wrap="none" rtlCol="0">
            <a:spAutoFit/>
          </a:bodyPr>
          <a:lstStyle/>
          <a:p>
            <a:r>
              <a:rPr lang="en-GB" b="1" dirty="0" smtClean="0">
                <a:solidFill>
                  <a:srgbClr val="002060"/>
                </a:solidFill>
              </a:rPr>
              <a:t>Add water</a:t>
            </a:r>
            <a:endParaRPr lang="en-GB" b="1" dirty="0">
              <a:solidFill>
                <a:srgbClr val="002060"/>
              </a:solidFill>
            </a:endParaRPr>
          </a:p>
        </p:txBody>
      </p:sp>
      <p:sp>
        <p:nvSpPr>
          <p:cNvPr id="30" name="TextBox 29"/>
          <p:cNvSpPr txBox="1"/>
          <p:nvPr/>
        </p:nvSpPr>
        <p:spPr>
          <a:xfrm>
            <a:off x="5339291" y="2154342"/>
            <a:ext cx="1176925" cy="338554"/>
          </a:xfrm>
          <a:prstGeom prst="rect">
            <a:avLst/>
          </a:prstGeom>
          <a:noFill/>
        </p:spPr>
        <p:txBody>
          <a:bodyPr wrap="none" rtlCol="0">
            <a:spAutoFit/>
          </a:bodyPr>
          <a:lstStyle/>
          <a:p>
            <a:r>
              <a:rPr lang="en-GB" sz="1600" b="1" dirty="0" smtClean="0">
                <a:solidFill>
                  <a:srgbClr val="002060"/>
                </a:solidFill>
              </a:rPr>
              <a:t>Add water</a:t>
            </a:r>
            <a:endParaRPr lang="en-GB" sz="1600" b="1" dirty="0">
              <a:solidFill>
                <a:srgbClr val="002060"/>
              </a:solidFill>
            </a:endParaRPr>
          </a:p>
        </p:txBody>
      </p:sp>
      <p:sp>
        <p:nvSpPr>
          <p:cNvPr id="34" name="TextBox 33"/>
          <p:cNvSpPr txBox="1"/>
          <p:nvPr/>
        </p:nvSpPr>
        <p:spPr>
          <a:xfrm>
            <a:off x="2355665" y="2132856"/>
            <a:ext cx="776175" cy="338554"/>
          </a:xfrm>
          <a:prstGeom prst="rect">
            <a:avLst/>
          </a:prstGeom>
          <a:noFill/>
        </p:spPr>
        <p:txBody>
          <a:bodyPr wrap="none" rtlCol="0">
            <a:spAutoFit/>
          </a:bodyPr>
          <a:lstStyle/>
          <a:p>
            <a:r>
              <a:rPr lang="en-GB" sz="1600" b="1" dirty="0" smtClean="0">
                <a:solidFill>
                  <a:srgbClr val="002060"/>
                </a:solidFill>
              </a:rPr>
              <a:t>Crush</a:t>
            </a:r>
            <a:endParaRPr lang="en-GB" sz="1600" b="1" dirty="0">
              <a:solidFill>
                <a:srgbClr val="002060"/>
              </a:solidFill>
            </a:endParaRPr>
          </a:p>
        </p:txBody>
      </p:sp>
      <p:sp>
        <p:nvSpPr>
          <p:cNvPr id="35" name="TextBox 34"/>
          <p:cNvSpPr txBox="1"/>
          <p:nvPr/>
        </p:nvSpPr>
        <p:spPr>
          <a:xfrm>
            <a:off x="1822497" y="4272784"/>
            <a:ext cx="606256" cy="338554"/>
          </a:xfrm>
          <a:prstGeom prst="rect">
            <a:avLst/>
          </a:prstGeom>
          <a:noFill/>
        </p:spPr>
        <p:txBody>
          <a:bodyPr wrap="none" rtlCol="0">
            <a:spAutoFit/>
          </a:bodyPr>
          <a:lstStyle/>
          <a:p>
            <a:r>
              <a:rPr lang="en-GB" sz="1600" b="1" dirty="0" smtClean="0">
                <a:solidFill>
                  <a:srgbClr val="002060"/>
                </a:solidFill>
              </a:rPr>
              <a:t>heat</a:t>
            </a:r>
            <a:endParaRPr lang="en-GB" sz="1600" b="1" dirty="0">
              <a:solidFill>
                <a:srgbClr val="002060"/>
              </a:solidFill>
            </a:endParaRPr>
          </a:p>
        </p:txBody>
      </p:sp>
      <p:sp>
        <p:nvSpPr>
          <p:cNvPr id="36" name="TextBox 35"/>
          <p:cNvSpPr txBox="1"/>
          <p:nvPr/>
        </p:nvSpPr>
        <p:spPr>
          <a:xfrm>
            <a:off x="1296036" y="6066280"/>
            <a:ext cx="1555234" cy="338554"/>
          </a:xfrm>
          <a:prstGeom prst="rect">
            <a:avLst/>
          </a:prstGeom>
          <a:noFill/>
        </p:spPr>
        <p:txBody>
          <a:bodyPr wrap="none" rtlCol="0">
            <a:spAutoFit/>
          </a:bodyPr>
          <a:lstStyle/>
          <a:p>
            <a:r>
              <a:rPr lang="en-GB" sz="1600" b="1" dirty="0" smtClean="0">
                <a:solidFill>
                  <a:srgbClr val="002060"/>
                </a:solidFill>
              </a:rPr>
              <a:t>Heat with clay</a:t>
            </a:r>
            <a:endParaRPr lang="en-GB" sz="1600" b="1" dirty="0">
              <a:solidFill>
                <a:srgbClr val="002060"/>
              </a:solidFill>
            </a:endParaRPr>
          </a:p>
        </p:txBody>
      </p:sp>
      <p:sp>
        <p:nvSpPr>
          <p:cNvPr id="21" name="TextBox 20">
            <a:hlinkClick r:id="rId3" action="ppaction://hlinksldjump"/>
          </p:cNvPr>
          <p:cNvSpPr txBox="1"/>
          <p:nvPr/>
        </p:nvSpPr>
        <p:spPr>
          <a:xfrm>
            <a:off x="8244408" y="583836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436660744"/>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4000" dirty="0" smtClean="0"/>
              <a:t>16.9 – </a:t>
            </a:r>
            <a:r>
              <a:rPr lang="en-US" sz="4000" dirty="0" smtClean="0"/>
              <a:t>Limestone</a:t>
            </a:r>
            <a:endParaRPr lang="en-GB" sz="4000"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240</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8712968" cy="4708981"/>
          </a:xfrm>
          <a:prstGeom prst="rect">
            <a:avLst/>
          </a:prstGeom>
        </p:spPr>
        <p:txBody>
          <a:bodyPr wrap="square">
            <a:spAutoFit/>
          </a:bodyPr>
          <a:lstStyle/>
          <a:p>
            <a:pPr>
              <a:buClr>
                <a:srgbClr val="C00000"/>
              </a:buClr>
              <a:buSzPct val="80000"/>
            </a:pPr>
            <a:r>
              <a:rPr lang="en-US" sz="2000" b="1" dirty="0" smtClean="0">
                <a:solidFill>
                  <a:srgbClr val="C00000"/>
                </a:solidFill>
              </a:rPr>
              <a:t>Lime</a:t>
            </a:r>
            <a:endParaRPr lang="en-US" sz="2000" b="1" dirty="0">
              <a:solidFill>
                <a:srgbClr val="C00000"/>
              </a:solidFill>
            </a:endParaRPr>
          </a:p>
          <a:p>
            <a:pPr marL="449263" indent="-449263">
              <a:buClr>
                <a:srgbClr val="C00000"/>
              </a:buClr>
              <a:buSzPct val="80000"/>
              <a:buFont typeface="Arial" panose="020B0604020202020204" pitchFamily="34" charset="0"/>
              <a:buChar char="►"/>
            </a:pPr>
            <a:r>
              <a:rPr lang="en-US" sz="2000" dirty="0"/>
              <a:t>When limestone is heated, it breaks down to lime (or quicklime</a:t>
            </a:r>
            <a:r>
              <a:rPr lang="en-US" sz="2000" dirty="0" smtClean="0"/>
              <a:t>):</a:t>
            </a:r>
            <a:br>
              <a:rPr lang="en-US" sz="2000" dirty="0" smtClean="0"/>
            </a:br>
            <a:r>
              <a:rPr lang="en-US" sz="2000" b="1" dirty="0" smtClean="0">
                <a:solidFill>
                  <a:srgbClr val="FF0000"/>
                </a:solidFill>
              </a:rPr>
              <a:t>      CaCO</a:t>
            </a:r>
            <a:r>
              <a:rPr lang="en-US" sz="2000" b="1" baseline="-25000" dirty="0" smtClean="0">
                <a:solidFill>
                  <a:srgbClr val="FF0000"/>
                </a:solidFill>
              </a:rPr>
              <a:t>3</a:t>
            </a:r>
            <a:r>
              <a:rPr lang="en-US" sz="2000" b="1" dirty="0" smtClean="0">
                <a:solidFill>
                  <a:srgbClr val="FF0000"/>
                </a:solidFill>
              </a:rPr>
              <a:t> </a:t>
            </a:r>
            <a:r>
              <a:rPr lang="en-US" sz="2000" b="1" dirty="0">
                <a:solidFill>
                  <a:srgbClr val="FF0000"/>
                </a:solidFill>
              </a:rPr>
              <a:t>(</a:t>
            </a:r>
            <a:r>
              <a:rPr lang="en-US" sz="2000" b="1" i="1" dirty="0">
                <a:solidFill>
                  <a:srgbClr val="FF0000"/>
                </a:solidFill>
              </a:rPr>
              <a:t>s</a:t>
            </a:r>
            <a:r>
              <a:rPr lang="en-US" sz="2000" b="1" dirty="0">
                <a:solidFill>
                  <a:srgbClr val="FF0000"/>
                </a:solidFill>
              </a:rPr>
              <a:t>) </a:t>
            </a:r>
            <a:r>
              <a:rPr lang="en-US" sz="2000" b="1" dirty="0" smtClean="0">
                <a:solidFill>
                  <a:srgbClr val="FF0000"/>
                </a:solidFill>
              </a:rPr>
              <a:t>                   </a:t>
            </a:r>
            <a:r>
              <a:rPr lang="en-US" sz="2000" b="1" dirty="0" err="1" smtClean="0">
                <a:solidFill>
                  <a:srgbClr val="FF0000"/>
                </a:solidFill>
              </a:rPr>
              <a:t>CaO</a:t>
            </a:r>
            <a:r>
              <a:rPr lang="en-US" sz="2000" b="1" dirty="0" smtClean="0">
                <a:solidFill>
                  <a:srgbClr val="FF0000"/>
                </a:solidFill>
              </a:rPr>
              <a:t> </a:t>
            </a:r>
            <a:r>
              <a:rPr lang="en-US" sz="2000" b="1" dirty="0">
                <a:solidFill>
                  <a:srgbClr val="FF0000"/>
                </a:solidFill>
              </a:rPr>
              <a:t>(</a:t>
            </a:r>
            <a:r>
              <a:rPr lang="en-US" sz="2000" b="1" i="1" dirty="0">
                <a:solidFill>
                  <a:srgbClr val="FF0000"/>
                </a:solidFill>
              </a:rPr>
              <a:t>s</a:t>
            </a:r>
            <a:r>
              <a:rPr lang="en-US" sz="2000" b="1" dirty="0">
                <a:solidFill>
                  <a:srgbClr val="FF0000"/>
                </a:solidFill>
              </a:rPr>
              <a:t>) </a:t>
            </a:r>
            <a:r>
              <a:rPr lang="en-US" sz="2000" b="1" dirty="0" smtClean="0">
                <a:solidFill>
                  <a:srgbClr val="FF0000"/>
                </a:solidFill>
              </a:rPr>
              <a:t>     +    CO</a:t>
            </a:r>
            <a:r>
              <a:rPr lang="en-US" sz="2000" b="1" baseline="-25000" dirty="0" smtClean="0">
                <a:solidFill>
                  <a:srgbClr val="FF0000"/>
                </a:solidFill>
              </a:rPr>
              <a:t>2</a:t>
            </a:r>
            <a:r>
              <a:rPr lang="en-US" sz="2000" b="1" dirty="0" smtClean="0">
                <a:solidFill>
                  <a:srgbClr val="FF0000"/>
                </a:solidFill>
              </a:rPr>
              <a:t> </a:t>
            </a:r>
            <a:r>
              <a:rPr lang="en-US" sz="2000" b="1" dirty="0">
                <a:solidFill>
                  <a:srgbClr val="FF0000"/>
                </a:solidFill>
              </a:rPr>
              <a:t>(</a:t>
            </a:r>
            <a:r>
              <a:rPr lang="en-US" sz="2000" b="1" i="1" dirty="0" smtClean="0">
                <a:solidFill>
                  <a:srgbClr val="FF0000"/>
                </a:solidFill>
              </a:rPr>
              <a:t>g</a:t>
            </a:r>
            <a:r>
              <a:rPr lang="en-US" sz="2000" b="1" dirty="0" smtClean="0">
                <a:solidFill>
                  <a:srgbClr val="FF0000"/>
                </a:solidFill>
              </a:rPr>
              <a:t>)</a:t>
            </a:r>
            <a:br>
              <a:rPr lang="en-US" sz="2000" b="1" dirty="0" smtClean="0">
                <a:solidFill>
                  <a:srgbClr val="FF0000"/>
                </a:solidFill>
              </a:rPr>
            </a:br>
            <a:r>
              <a:rPr lang="en-US" sz="2000" dirty="0" smtClean="0"/>
              <a:t>calcium carbonate        </a:t>
            </a:r>
            <a:r>
              <a:rPr lang="en-US" sz="2000" dirty="0"/>
              <a:t>calcium oxide </a:t>
            </a:r>
            <a:r>
              <a:rPr lang="en-US" sz="2000" dirty="0" smtClean="0"/>
              <a:t>  carbon dioxide</a:t>
            </a:r>
            <a:br>
              <a:rPr lang="en-US" sz="2000" dirty="0" smtClean="0"/>
            </a:br>
            <a:r>
              <a:rPr lang="en-US" sz="2000" dirty="0" smtClean="0"/>
              <a:t>       (limestone</a:t>
            </a:r>
            <a:r>
              <a:rPr lang="en-US" sz="2000" dirty="0"/>
              <a:t>) </a:t>
            </a:r>
            <a:r>
              <a:rPr lang="en-US" sz="2000" dirty="0" smtClean="0"/>
              <a:t>	           (</a:t>
            </a:r>
            <a:r>
              <a:rPr lang="en-US" sz="2000" dirty="0"/>
              <a:t>lime)</a:t>
            </a:r>
          </a:p>
          <a:p>
            <a:pPr marL="449263" indent="-449263">
              <a:buClr>
                <a:srgbClr val="C00000"/>
              </a:buClr>
              <a:buSzPct val="80000"/>
              <a:buFont typeface="Arial" panose="020B0604020202020204" pitchFamily="34" charset="0"/>
              <a:buChar char="►"/>
            </a:pPr>
            <a:r>
              <a:rPr lang="en-US" sz="2000" dirty="0"/>
              <a:t>This is </a:t>
            </a:r>
            <a:r>
              <a:rPr lang="en-US" sz="2000" b="1" dirty="0">
                <a:solidFill>
                  <a:srgbClr val="FF0000"/>
                </a:solidFill>
              </a:rPr>
              <a:t>thermal </a:t>
            </a:r>
            <a:r>
              <a:rPr lang="en-US" sz="2000" b="1" dirty="0" smtClean="0">
                <a:solidFill>
                  <a:srgbClr val="FF0000"/>
                </a:solidFill>
              </a:rPr>
              <a:t>decomposition</a:t>
            </a:r>
            <a:r>
              <a:rPr lang="en-US" sz="2000" dirty="0" smtClean="0"/>
              <a:t>.</a:t>
            </a:r>
            <a:br>
              <a:rPr lang="en-US" sz="2000" dirty="0" smtClean="0"/>
            </a:br>
            <a:r>
              <a:rPr lang="en-US" sz="2000" dirty="0" smtClean="0"/>
              <a:t>The </a:t>
            </a:r>
            <a:r>
              <a:rPr lang="en-US" sz="2000" dirty="0"/>
              <a:t>drawing shows a lime kiln. The kiln </a:t>
            </a:r>
            <a:r>
              <a:rPr lang="en-US" sz="2000" dirty="0" smtClean="0"/>
              <a:t>is heated</a:t>
            </a:r>
            <a:r>
              <a:rPr lang="en-US" sz="2000" dirty="0"/>
              <a:t>. Limestone is fed in at one </a:t>
            </a:r>
            <a:r>
              <a:rPr lang="en-US" sz="2000" dirty="0" smtClean="0"/>
              <a:t>end. Lime </a:t>
            </a:r>
            <a:r>
              <a:rPr lang="en-US" sz="2000" dirty="0"/>
              <a:t>comes out the other.</a:t>
            </a:r>
          </a:p>
          <a:p>
            <a:pPr marL="449263" indent="-449263">
              <a:buClr>
                <a:srgbClr val="C00000"/>
              </a:buClr>
              <a:buSzPct val="80000"/>
              <a:buFont typeface="Arial" panose="020B0604020202020204" pitchFamily="34" charset="0"/>
              <a:buChar char="►"/>
            </a:pPr>
            <a:r>
              <a:rPr lang="en-US" sz="2000" dirty="0"/>
              <a:t>The reaction is reversible. So the </a:t>
            </a:r>
            <a:r>
              <a:rPr lang="en-US" sz="2000" dirty="0" smtClean="0"/>
              <a:t>calcium oxide </a:t>
            </a:r>
            <a:r>
              <a:rPr lang="en-US" sz="2000" dirty="0"/>
              <a:t>and carbon dioxide could </a:t>
            </a:r>
            <a:r>
              <a:rPr lang="en-US" sz="2000" dirty="0" smtClean="0"/>
              <a:t>combine again</a:t>
            </a:r>
            <a:r>
              <a:rPr lang="en-US" sz="2000" dirty="0"/>
              <a:t>. </a:t>
            </a:r>
            <a:r>
              <a:rPr lang="en-US" sz="2000" dirty="0" smtClean="0"/>
              <a:t/>
            </a:r>
            <a:br>
              <a:rPr lang="en-US" sz="2000" dirty="0" smtClean="0"/>
            </a:br>
            <a:r>
              <a:rPr lang="en-US" sz="2000" dirty="0" smtClean="0"/>
              <a:t>But </a:t>
            </a:r>
            <a:r>
              <a:rPr lang="en-US" sz="2000" dirty="0"/>
              <a:t>air is </a:t>
            </a:r>
            <a:r>
              <a:rPr lang="en-US" sz="2000" dirty="0" smtClean="0"/>
              <a:t>blown </a:t>
            </a:r>
            <a:r>
              <a:rPr lang="en-US" sz="2000" dirty="0"/>
              <a:t>through </a:t>
            </a:r>
            <a:r>
              <a:rPr lang="en-US" sz="2000" dirty="0" smtClean="0"/>
              <a:t/>
            </a:r>
            <a:br>
              <a:rPr lang="en-US" sz="2000" dirty="0" smtClean="0"/>
            </a:br>
            <a:r>
              <a:rPr lang="en-US" sz="2000" dirty="0" smtClean="0"/>
              <a:t>the kiln to carry </a:t>
            </a:r>
            <a:r>
              <a:rPr lang="en-US" sz="2000" dirty="0"/>
              <a:t>the </a:t>
            </a:r>
            <a:r>
              <a:rPr lang="en-US" sz="2000" dirty="0" smtClean="0"/>
              <a:t/>
            </a:r>
            <a:br>
              <a:rPr lang="en-US" sz="2000" dirty="0" smtClean="0"/>
            </a:br>
            <a:r>
              <a:rPr lang="en-US" sz="2000" dirty="0" smtClean="0"/>
              <a:t>carbon </a:t>
            </a:r>
            <a:r>
              <a:rPr lang="en-US" sz="2000" dirty="0"/>
              <a:t>dioxide </a:t>
            </a:r>
            <a:r>
              <a:rPr lang="en-US" sz="2000" dirty="0" smtClean="0"/>
              <a:t>away </a:t>
            </a:r>
            <a:br>
              <a:rPr lang="en-US" sz="2000" dirty="0" smtClean="0"/>
            </a:br>
            <a:r>
              <a:rPr lang="en-US" sz="2000" dirty="0" smtClean="0"/>
              <a:t>before it </a:t>
            </a:r>
            <a:r>
              <a:rPr lang="en-US" sz="2000" dirty="0"/>
              <a:t>has a </a:t>
            </a:r>
            <a:r>
              <a:rPr lang="en-US" sz="2000" dirty="0" smtClean="0"/>
              <a:t>chance </a:t>
            </a:r>
            <a:br>
              <a:rPr lang="en-US" sz="2000" dirty="0" smtClean="0"/>
            </a:br>
            <a:r>
              <a:rPr lang="en-US" sz="2000" dirty="0" smtClean="0"/>
              <a:t>to </a:t>
            </a:r>
            <a:r>
              <a:rPr lang="en-US" sz="2000" dirty="0"/>
              <a:t>react.</a:t>
            </a:r>
          </a:p>
        </p:txBody>
      </p:sp>
      <p:grpSp>
        <p:nvGrpSpPr>
          <p:cNvPr id="23" name="Group 22"/>
          <p:cNvGrpSpPr/>
          <p:nvPr/>
        </p:nvGrpSpPr>
        <p:grpSpPr>
          <a:xfrm>
            <a:off x="2915816" y="1772816"/>
            <a:ext cx="432048" cy="216024"/>
            <a:chOff x="6804248" y="4869160"/>
            <a:chExt cx="1080120" cy="432048"/>
          </a:xfrm>
        </p:grpSpPr>
        <p:grpSp>
          <p:nvGrpSpPr>
            <p:cNvPr id="25" name="Group 24"/>
            <p:cNvGrpSpPr/>
            <p:nvPr/>
          </p:nvGrpSpPr>
          <p:grpSpPr>
            <a:xfrm>
              <a:off x="6804248" y="4869160"/>
              <a:ext cx="1080120" cy="144016"/>
              <a:chOff x="6804248" y="4869160"/>
              <a:chExt cx="1080120" cy="144016"/>
            </a:xfrm>
          </p:grpSpPr>
          <p:cxnSp>
            <p:nvCxnSpPr>
              <p:cNvPr id="32" name="Straight Connector 31"/>
              <p:cNvCxnSpPr/>
              <p:nvPr/>
            </p:nvCxnSpPr>
            <p:spPr>
              <a:xfrm>
                <a:off x="6804248" y="5013176"/>
                <a:ext cx="10801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668344" y="4869160"/>
                <a:ext cx="216024"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6" name="Group 25"/>
            <p:cNvGrpSpPr/>
            <p:nvPr/>
          </p:nvGrpSpPr>
          <p:grpSpPr>
            <a:xfrm rot="10800000">
              <a:off x="6804248" y="5157192"/>
              <a:ext cx="1080120" cy="144016"/>
              <a:chOff x="6804248" y="4869160"/>
              <a:chExt cx="1080120" cy="144016"/>
            </a:xfrm>
          </p:grpSpPr>
          <p:cxnSp>
            <p:nvCxnSpPr>
              <p:cNvPr id="29" name="Straight Connector 28"/>
              <p:cNvCxnSpPr/>
              <p:nvPr/>
            </p:nvCxnSpPr>
            <p:spPr>
              <a:xfrm>
                <a:off x="6804248" y="5013176"/>
                <a:ext cx="10801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7668344" y="4869160"/>
                <a:ext cx="216024"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395441" y="3861048"/>
            <a:ext cx="5499177" cy="2794665"/>
          </a:xfrm>
          <a:prstGeom prst="rect">
            <a:avLst/>
          </a:prstGeom>
        </p:spPr>
      </p:pic>
      <p:sp>
        <p:nvSpPr>
          <p:cNvPr id="2" name="Rectangle 1"/>
          <p:cNvSpPr/>
          <p:nvPr/>
        </p:nvSpPr>
        <p:spPr>
          <a:xfrm>
            <a:off x="3779912" y="6300028"/>
            <a:ext cx="3371500" cy="369332"/>
          </a:xfrm>
          <a:prstGeom prst="rect">
            <a:avLst/>
          </a:prstGeom>
        </p:spPr>
        <p:txBody>
          <a:bodyPr wrap="none">
            <a:spAutoFit/>
          </a:bodyPr>
          <a:lstStyle/>
          <a:p>
            <a:pPr marL="285750" indent="-285750">
              <a:buClr>
                <a:srgbClr val="C00000"/>
              </a:buClr>
              <a:buSzPct val="80000"/>
              <a:buFontTx/>
              <a:buChar char="▲"/>
            </a:pPr>
            <a:r>
              <a:rPr lang="en-US" dirty="0">
                <a:latin typeface="FrutigerLTStd-Light"/>
              </a:rPr>
              <a:t>A rotary kiln for making lime.</a:t>
            </a:r>
            <a:endParaRPr lang="en-GB" dirty="0"/>
          </a:p>
        </p:txBody>
      </p:sp>
      <p:sp>
        <p:nvSpPr>
          <p:cNvPr id="7" name="TextBox 6">
            <a:hlinkClick r:id="rId4" action="ppaction://hlinkfile"/>
          </p:cNvPr>
          <p:cNvSpPr txBox="1"/>
          <p:nvPr/>
        </p:nvSpPr>
        <p:spPr>
          <a:xfrm>
            <a:off x="565944" y="6256481"/>
            <a:ext cx="2565895"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dirty="0" smtClean="0"/>
              <a:t>How A Lime Kiln Works</a:t>
            </a:r>
            <a:endParaRPr lang="en-GB" dirty="0"/>
          </a:p>
        </p:txBody>
      </p:sp>
      <p:sp>
        <p:nvSpPr>
          <p:cNvPr id="15" name="TextBox 14">
            <a:hlinkClick r:id="rId5" action="ppaction://hlinksldjump"/>
          </p:cNvPr>
          <p:cNvSpPr txBox="1"/>
          <p:nvPr/>
        </p:nvSpPr>
        <p:spPr>
          <a:xfrm>
            <a:off x="8244408" y="396615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2960488"/>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4000" dirty="0" smtClean="0"/>
              <a:t>16.9 – </a:t>
            </a:r>
            <a:r>
              <a:rPr lang="en-US" sz="4000" dirty="0" smtClean="0"/>
              <a:t>Limestone</a:t>
            </a:r>
            <a:endParaRPr lang="en-GB" sz="4000"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241</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8712968" cy="5706177"/>
          </a:xfrm>
          <a:prstGeom prst="rect">
            <a:avLst/>
          </a:prstGeom>
        </p:spPr>
        <p:txBody>
          <a:bodyPr wrap="square">
            <a:spAutoFit/>
          </a:bodyPr>
          <a:lstStyle/>
          <a:p>
            <a:pPr marL="361950" indent="-361950">
              <a:buClr>
                <a:srgbClr val="C00000"/>
              </a:buClr>
              <a:buSzPct val="80000"/>
            </a:pPr>
            <a:r>
              <a:rPr lang="en-US" sz="1920" b="1" dirty="0" smtClean="0">
                <a:solidFill>
                  <a:srgbClr val="C00000"/>
                </a:solidFill>
              </a:rPr>
              <a:t>Slaked </a:t>
            </a:r>
            <a:r>
              <a:rPr lang="en-US" sz="1920" b="1" dirty="0">
                <a:solidFill>
                  <a:srgbClr val="C00000"/>
                </a:solidFill>
              </a:rPr>
              <a:t>lime</a:t>
            </a:r>
          </a:p>
          <a:p>
            <a:pPr marL="361950" indent="-361950">
              <a:buClr>
                <a:srgbClr val="C00000"/>
              </a:buClr>
              <a:buSzPct val="80000"/>
              <a:buFont typeface="Arial" panose="020B0604020202020204" pitchFamily="34" charset="0"/>
              <a:buChar char="►"/>
            </a:pPr>
            <a:r>
              <a:rPr lang="en-US" sz="1920" dirty="0"/>
              <a:t>Slaked lime forms when water is added to </a:t>
            </a:r>
            <a:r>
              <a:rPr lang="en-US" sz="1920" dirty="0" smtClean="0"/>
              <a:t/>
            </a:r>
            <a:br>
              <a:rPr lang="en-US" sz="1920" dirty="0" smtClean="0"/>
            </a:br>
            <a:r>
              <a:rPr lang="en-US" sz="1920" dirty="0" smtClean="0"/>
              <a:t>lime</a:t>
            </a:r>
            <a:r>
              <a:rPr lang="en-US" sz="1920" dirty="0"/>
              <a:t>. The reaction </a:t>
            </a:r>
            <a:r>
              <a:rPr lang="en-US" sz="1920" dirty="0" smtClean="0"/>
              <a:t>is exothermic</a:t>
            </a:r>
            <a:r>
              <a:rPr lang="en-US" sz="1920" dirty="0"/>
              <a:t>, so the </a:t>
            </a:r>
            <a:r>
              <a:rPr lang="en-US" sz="1920" dirty="0" smtClean="0"/>
              <a:t/>
            </a:r>
            <a:br>
              <a:rPr lang="en-US" sz="1920" dirty="0" smtClean="0"/>
            </a:br>
            <a:r>
              <a:rPr lang="en-US" sz="1920" dirty="0" smtClean="0"/>
              <a:t>mixture </a:t>
            </a:r>
            <a:r>
              <a:rPr lang="en-US" sz="1920" dirty="0"/>
              <a:t>hisses and steams. Conditions are </a:t>
            </a:r>
            <a:r>
              <a:rPr lang="en-US" sz="1920" dirty="0" smtClean="0"/>
              <a:t/>
            </a:r>
            <a:br>
              <a:rPr lang="en-US" sz="1920" dirty="0" smtClean="0"/>
            </a:br>
            <a:r>
              <a:rPr lang="en-US" sz="1920" dirty="0" smtClean="0"/>
              <a:t>controlled so </a:t>
            </a:r>
            <a:r>
              <a:rPr lang="en-US" sz="1920" dirty="0"/>
              <a:t>that the slaked lime forms as </a:t>
            </a:r>
            <a:r>
              <a:rPr lang="en-US" sz="1920" dirty="0" smtClean="0"/>
              <a:t/>
            </a:r>
            <a:br>
              <a:rPr lang="en-US" sz="1920" dirty="0" smtClean="0"/>
            </a:br>
            <a:r>
              <a:rPr lang="en-US" sz="1920" dirty="0" smtClean="0"/>
              <a:t>a </a:t>
            </a:r>
            <a:r>
              <a:rPr lang="en-US" sz="1920" dirty="0"/>
              <a:t>fine </a:t>
            </a:r>
            <a:r>
              <a:rPr lang="en-US" sz="1920" dirty="0" smtClean="0"/>
              <a:t>powder:</a:t>
            </a:r>
            <a:br>
              <a:rPr lang="en-US" sz="1920" dirty="0" smtClean="0"/>
            </a:br>
            <a:r>
              <a:rPr lang="en-US" sz="1920" dirty="0" smtClean="0"/>
              <a:t>      </a:t>
            </a:r>
            <a:r>
              <a:rPr lang="en-US" sz="1920" b="1" dirty="0" err="1" smtClean="0">
                <a:solidFill>
                  <a:srgbClr val="FF0000"/>
                </a:solidFill>
              </a:rPr>
              <a:t>CaO</a:t>
            </a:r>
            <a:r>
              <a:rPr lang="en-US" sz="1920" b="1" dirty="0" smtClean="0">
                <a:solidFill>
                  <a:srgbClr val="FF0000"/>
                </a:solidFill>
              </a:rPr>
              <a:t> </a:t>
            </a:r>
            <a:r>
              <a:rPr lang="en-US" sz="1920" b="1" dirty="0">
                <a:solidFill>
                  <a:srgbClr val="FF0000"/>
                </a:solidFill>
              </a:rPr>
              <a:t>(</a:t>
            </a:r>
            <a:r>
              <a:rPr lang="en-US" sz="1920" b="1" i="1" dirty="0">
                <a:solidFill>
                  <a:srgbClr val="FF0000"/>
                </a:solidFill>
              </a:rPr>
              <a:t>s</a:t>
            </a:r>
            <a:r>
              <a:rPr lang="en-US" sz="1920" b="1" dirty="0">
                <a:solidFill>
                  <a:srgbClr val="FF0000"/>
                </a:solidFill>
              </a:rPr>
              <a:t>) </a:t>
            </a:r>
            <a:r>
              <a:rPr lang="en-US" sz="1920" b="1" dirty="0" smtClean="0">
                <a:solidFill>
                  <a:srgbClr val="FF0000"/>
                </a:solidFill>
              </a:rPr>
              <a:t>   + H</a:t>
            </a:r>
            <a:r>
              <a:rPr lang="en-US" sz="1920" b="1" baseline="-25000" dirty="0" smtClean="0">
                <a:solidFill>
                  <a:srgbClr val="FF0000"/>
                </a:solidFill>
              </a:rPr>
              <a:t>2</a:t>
            </a:r>
            <a:r>
              <a:rPr lang="en-US" sz="1920" b="1" dirty="0" smtClean="0">
                <a:solidFill>
                  <a:srgbClr val="FF0000"/>
                </a:solidFill>
              </a:rPr>
              <a:t>O </a:t>
            </a:r>
            <a:r>
              <a:rPr lang="en-US" sz="1920" b="1" dirty="0">
                <a:solidFill>
                  <a:srgbClr val="FF0000"/>
                </a:solidFill>
              </a:rPr>
              <a:t>(</a:t>
            </a:r>
            <a:r>
              <a:rPr lang="en-US" sz="1920" b="1" i="1" dirty="0">
                <a:solidFill>
                  <a:srgbClr val="FF0000"/>
                </a:solidFill>
              </a:rPr>
              <a:t>l</a:t>
            </a:r>
            <a:r>
              <a:rPr lang="en-US" sz="1920" b="1" dirty="0" smtClean="0">
                <a:solidFill>
                  <a:srgbClr val="FF0000"/>
                </a:solidFill>
              </a:rPr>
              <a:t>) → Ca(OH)</a:t>
            </a:r>
            <a:r>
              <a:rPr lang="en-US" sz="1920" b="1" baseline="-25000" dirty="0" smtClean="0">
                <a:solidFill>
                  <a:srgbClr val="FF0000"/>
                </a:solidFill>
              </a:rPr>
              <a:t>2</a:t>
            </a:r>
            <a:r>
              <a:rPr lang="en-US" sz="1920" b="1" dirty="0" smtClean="0">
                <a:solidFill>
                  <a:srgbClr val="FF0000"/>
                </a:solidFill>
              </a:rPr>
              <a:t> </a:t>
            </a:r>
            <a:r>
              <a:rPr lang="en-US" sz="1920" b="1" dirty="0">
                <a:solidFill>
                  <a:srgbClr val="FF0000"/>
                </a:solidFill>
              </a:rPr>
              <a:t>(</a:t>
            </a:r>
            <a:r>
              <a:rPr lang="en-US" sz="1920" b="1" i="1" dirty="0" smtClean="0">
                <a:solidFill>
                  <a:srgbClr val="FF0000"/>
                </a:solidFill>
              </a:rPr>
              <a:t>s</a:t>
            </a:r>
            <a:r>
              <a:rPr lang="en-US" sz="1920" b="1" dirty="0" smtClean="0">
                <a:solidFill>
                  <a:srgbClr val="FF0000"/>
                </a:solidFill>
              </a:rPr>
              <a:t>)</a:t>
            </a:r>
            <a:br>
              <a:rPr lang="en-US" sz="1920" b="1" dirty="0" smtClean="0">
                <a:solidFill>
                  <a:srgbClr val="FF0000"/>
                </a:solidFill>
              </a:rPr>
            </a:br>
            <a:r>
              <a:rPr lang="en-US" sz="1920" dirty="0" smtClean="0">
                <a:solidFill>
                  <a:srgbClr val="0070C0"/>
                </a:solidFill>
              </a:rPr>
              <a:t>calcium </a:t>
            </a:r>
            <a:r>
              <a:rPr lang="en-US" sz="1920" dirty="0">
                <a:solidFill>
                  <a:srgbClr val="0070C0"/>
                </a:solidFill>
              </a:rPr>
              <a:t>oxide </a:t>
            </a:r>
            <a:r>
              <a:rPr lang="en-US" sz="1920" dirty="0" smtClean="0">
                <a:solidFill>
                  <a:srgbClr val="0070C0"/>
                </a:solidFill>
              </a:rPr>
              <a:t>               calcium hydroxide</a:t>
            </a:r>
            <a:br>
              <a:rPr lang="en-US" sz="1920" dirty="0" smtClean="0">
                <a:solidFill>
                  <a:srgbClr val="0070C0"/>
                </a:solidFill>
              </a:rPr>
            </a:br>
            <a:r>
              <a:rPr lang="en-US" sz="1920" dirty="0" smtClean="0">
                <a:solidFill>
                  <a:srgbClr val="0070C0"/>
                </a:solidFill>
              </a:rPr>
              <a:t>      (</a:t>
            </a:r>
            <a:r>
              <a:rPr lang="en-US" sz="1920" dirty="0">
                <a:solidFill>
                  <a:srgbClr val="0070C0"/>
                </a:solidFill>
              </a:rPr>
              <a:t>lime) </a:t>
            </a:r>
            <a:r>
              <a:rPr lang="en-US" sz="1920" dirty="0" smtClean="0">
                <a:solidFill>
                  <a:srgbClr val="0070C0"/>
                </a:solidFill>
              </a:rPr>
              <a:t>		        (</a:t>
            </a:r>
            <a:r>
              <a:rPr lang="en-US" sz="1920" dirty="0">
                <a:solidFill>
                  <a:srgbClr val="0070C0"/>
                </a:solidFill>
              </a:rPr>
              <a:t>slaked lime)</a:t>
            </a:r>
          </a:p>
          <a:p>
            <a:pPr marL="361950" indent="-361950">
              <a:buClr>
                <a:srgbClr val="C00000"/>
              </a:buClr>
              <a:buSzPct val="80000"/>
              <a:buFont typeface="Arial" panose="020B0604020202020204" pitchFamily="34" charset="0"/>
              <a:buChar char="►"/>
            </a:pPr>
            <a:r>
              <a:rPr lang="en-US" sz="1920" dirty="0"/>
              <a:t>Slaked lime is used to </a:t>
            </a:r>
            <a:r>
              <a:rPr lang="en-US" sz="1920" dirty="0" err="1"/>
              <a:t>neutralise</a:t>
            </a:r>
            <a:r>
              <a:rPr lang="en-US" sz="1920" dirty="0"/>
              <a:t> acidity in </a:t>
            </a:r>
            <a:r>
              <a:rPr lang="en-US" sz="1920" dirty="0" smtClean="0"/>
              <a:t/>
            </a:r>
            <a:br>
              <a:rPr lang="en-US" sz="1920" dirty="0" smtClean="0"/>
            </a:br>
            <a:r>
              <a:rPr lang="en-US" sz="1920" dirty="0" smtClean="0"/>
              <a:t>soil</a:t>
            </a:r>
            <a:r>
              <a:rPr lang="en-US" sz="1920" dirty="0"/>
              <a:t>, and in lakes. In the lab, </a:t>
            </a:r>
            <a:r>
              <a:rPr lang="en-US" sz="1920" dirty="0" smtClean="0"/>
              <a:t>we use </a:t>
            </a:r>
            <a:r>
              <a:rPr lang="en-US" sz="1920" dirty="0"/>
              <a:t>it to test </a:t>
            </a:r>
            <a:r>
              <a:rPr lang="en-US" sz="1920" dirty="0" smtClean="0"/>
              <a:t/>
            </a:r>
            <a:br>
              <a:rPr lang="en-US" sz="1920" dirty="0" smtClean="0"/>
            </a:br>
            <a:r>
              <a:rPr lang="en-US" sz="1920" dirty="0" smtClean="0"/>
              <a:t>for </a:t>
            </a:r>
            <a:r>
              <a:rPr lang="en-US" sz="1920" dirty="0"/>
              <a:t>carbon dioxide. Limewater is a weak </a:t>
            </a:r>
            <a:r>
              <a:rPr lang="en-US" sz="1920" dirty="0" smtClean="0"/>
              <a:t/>
            </a:r>
            <a:br>
              <a:rPr lang="en-US" sz="1920" dirty="0" smtClean="0"/>
            </a:br>
            <a:r>
              <a:rPr lang="en-US" sz="1920" dirty="0" smtClean="0"/>
              <a:t>solution </a:t>
            </a:r>
            <a:r>
              <a:rPr lang="en-US" sz="1920" dirty="0"/>
              <a:t>of </a:t>
            </a:r>
            <a:r>
              <a:rPr lang="en-US" sz="1920" dirty="0" smtClean="0"/>
              <a:t>calcium hydroxide</a:t>
            </a:r>
            <a:r>
              <a:rPr lang="en-US" sz="1920" dirty="0"/>
              <a:t>, which is </a:t>
            </a:r>
            <a:r>
              <a:rPr lang="en-US" sz="1920" dirty="0" smtClean="0"/>
              <a:t/>
            </a:r>
            <a:br>
              <a:rPr lang="en-US" sz="1920" dirty="0" smtClean="0"/>
            </a:br>
            <a:r>
              <a:rPr lang="en-US" sz="1920" dirty="0" smtClean="0"/>
              <a:t>sparingly </a:t>
            </a:r>
            <a:r>
              <a:rPr lang="en-US" sz="1920" dirty="0"/>
              <a:t>soluble in water. (See the test on </a:t>
            </a:r>
            <a:r>
              <a:rPr lang="en-US" sz="1920" dirty="0" smtClean="0"/>
              <a:t/>
            </a:r>
            <a:br>
              <a:rPr lang="en-US" sz="1920" dirty="0" smtClean="0"/>
            </a:br>
            <a:r>
              <a:rPr lang="en-US" sz="1920" dirty="0" smtClean="0"/>
              <a:t>page </a:t>
            </a:r>
            <a:r>
              <a:rPr lang="en-US" sz="1920" dirty="0"/>
              <a:t>285.)</a:t>
            </a:r>
          </a:p>
          <a:p>
            <a:pPr marL="361950" indent="-361950">
              <a:buClr>
                <a:srgbClr val="C00000"/>
              </a:buClr>
              <a:buSzPct val="80000"/>
            </a:pPr>
            <a:r>
              <a:rPr lang="en-US" sz="1920" b="1" dirty="0">
                <a:solidFill>
                  <a:srgbClr val="C00000"/>
                </a:solidFill>
              </a:rPr>
              <a:t>Cement</a:t>
            </a:r>
          </a:p>
          <a:p>
            <a:pPr marL="361950" indent="-361950">
              <a:buClr>
                <a:srgbClr val="C00000"/>
              </a:buClr>
              <a:buSzPct val="80000"/>
              <a:buFont typeface="Arial" panose="020B0604020202020204" pitchFamily="34" charset="0"/>
              <a:buChar char="►"/>
            </a:pPr>
            <a:r>
              <a:rPr lang="en-US" sz="1920" dirty="0"/>
              <a:t>Cement is made by mixing limestone with clay, heating the </a:t>
            </a:r>
            <a:r>
              <a:rPr lang="en-US" sz="1920" dirty="0" smtClean="0"/>
              <a:t>mixture strongly </a:t>
            </a:r>
            <a:r>
              <a:rPr lang="en-US" sz="1920" dirty="0"/>
              <a:t>in a kiln, adding gypsum (hydrated calcium sulfate), and </a:t>
            </a:r>
            <a:r>
              <a:rPr lang="en-US" sz="1920" dirty="0" smtClean="0"/>
              <a:t>grinding up </a:t>
            </a:r>
            <a:r>
              <a:rPr lang="en-US" sz="1920" dirty="0"/>
              <a:t>the final solid to give a powder.</a:t>
            </a:r>
          </a:p>
        </p:txBody>
      </p:sp>
      <p:sp>
        <p:nvSpPr>
          <p:cNvPr id="2" name="Rectangle 1"/>
          <p:cNvSpPr/>
          <p:nvPr/>
        </p:nvSpPr>
        <p:spPr>
          <a:xfrm>
            <a:off x="5810078" y="4274890"/>
            <a:ext cx="3082401" cy="1200329"/>
          </a:xfrm>
          <a:prstGeom prst="rect">
            <a:avLst/>
          </a:prstGeom>
        </p:spPr>
        <p:txBody>
          <a:bodyPr wrap="square">
            <a:spAutoFit/>
          </a:bodyPr>
          <a:lstStyle/>
          <a:p>
            <a:pPr indent="276225">
              <a:buClr>
                <a:srgbClr val="C00000"/>
              </a:buClr>
              <a:buSzPct val="80000"/>
              <a:buFontTx/>
              <a:buChar char="▲"/>
            </a:pPr>
            <a:r>
              <a:rPr lang="en-US" dirty="0">
                <a:latin typeface="FrutigerLTStd-Light"/>
              </a:rPr>
              <a:t>Cement: limestone heated with clay </a:t>
            </a:r>
            <a:r>
              <a:rPr lang="en-US" dirty="0" smtClean="0">
                <a:latin typeface="FrutigerLTStd-Light"/>
              </a:rPr>
              <a:t>– and </a:t>
            </a:r>
            <a:r>
              <a:rPr lang="en-US" dirty="0">
                <a:latin typeface="FrutigerLTStd-Light"/>
              </a:rPr>
              <a:t>gypsum is added to slow down </a:t>
            </a:r>
            <a:r>
              <a:rPr lang="en-US" dirty="0" smtClean="0">
                <a:latin typeface="FrutigerLTStd-Light"/>
              </a:rPr>
              <a:t>the 'setting</a:t>
            </a:r>
            <a:r>
              <a:rPr lang="en-US" dirty="0">
                <a:latin typeface="FrutigerLTStd-Light"/>
              </a:rPr>
              <a:t>' process.</a:t>
            </a:r>
            <a:endParaRPr lang="en-GB" dirty="0"/>
          </a:p>
        </p:txBody>
      </p:sp>
      <p:pic>
        <p:nvPicPr>
          <p:cNvPr id="6" name="Picture 5"/>
          <p:cNvPicPr>
            <a:picLocks noChangeAspect="1"/>
          </p:cNvPicPr>
          <p:nvPr/>
        </p:nvPicPr>
        <p:blipFill>
          <a:blip r:embed="rId3"/>
          <a:stretch>
            <a:fillRect/>
          </a:stretch>
        </p:blipFill>
        <p:spPr>
          <a:xfrm>
            <a:off x="5810079" y="1114866"/>
            <a:ext cx="3082401" cy="3112125"/>
          </a:xfrm>
          <a:prstGeom prst="rect">
            <a:avLst/>
          </a:prstGeom>
        </p:spPr>
      </p:pic>
      <p:sp>
        <p:nvSpPr>
          <p:cNvPr id="7" name="TextBox 6">
            <a:hlinkClick r:id="rId4" action="ppaction://hlinksldjump"/>
          </p:cNvPr>
          <p:cNvSpPr txBox="1"/>
          <p:nvPr/>
        </p:nvSpPr>
        <p:spPr>
          <a:xfrm>
            <a:off x="8244408" y="4110171"/>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542621037"/>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4000" dirty="0" smtClean="0"/>
              <a:t>16.9 – </a:t>
            </a:r>
            <a:r>
              <a:rPr lang="en-US" sz="4000" dirty="0" smtClean="0"/>
              <a:t>Limestone</a:t>
            </a:r>
            <a:endParaRPr lang="en-GB" sz="4000" b="1" dirty="0" smtClean="0"/>
          </a:p>
        </p:txBody>
      </p:sp>
      <p:sp>
        <p:nvSpPr>
          <p:cNvPr id="9" name="Round Same Side Corner Rectangle 8">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241</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1114866"/>
            <a:ext cx="8712968" cy="5632311"/>
          </a:xfrm>
          <a:prstGeom prst="rect">
            <a:avLst/>
          </a:prstGeom>
        </p:spPr>
        <p:txBody>
          <a:bodyPr wrap="square">
            <a:spAutoFit/>
          </a:bodyPr>
          <a:lstStyle/>
          <a:p>
            <a:pPr>
              <a:buClr>
                <a:srgbClr val="C00000"/>
              </a:buClr>
              <a:buSzPct val="80000"/>
            </a:pPr>
            <a:r>
              <a:rPr lang="en-US" b="1" dirty="0" smtClean="0">
                <a:solidFill>
                  <a:srgbClr val="C00000"/>
                </a:solidFill>
              </a:rPr>
              <a:t>Flue </a:t>
            </a:r>
            <a:r>
              <a:rPr lang="en-US" b="1" dirty="0">
                <a:solidFill>
                  <a:srgbClr val="C00000"/>
                </a:solidFill>
              </a:rPr>
              <a:t>gas desulfurisation</a:t>
            </a:r>
          </a:p>
          <a:p>
            <a:pPr marL="361950" indent="-361950">
              <a:buClr>
                <a:srgbClr val="C00000"/>
              </a:buClr>
              <a:buSzPct val="80000"/>
              <a:buFont typeface="Arial" panose="020B0604020202020204" pitchFamily="34" charset="0"/>
              <a:buChar char="►"/>
            </a:pPr>
            <a:r>
              <a:rPr lang="en-US" dirty="0"/>
              <a:t>Flue gas desulfurisation means the removal of sulfur </a:t>
            </a:r>
            <a:r>
              <a:rPr lang="en-US" dirty="0" smtClean="0"/>
              <a:t/>
            </a:r>
            <a:br>
              <a:rPr lang="en-US" dirty="0" smtClean="0"/>
            </a:br>
            <a:r>
              <a:rPr lang="en-US" dirty="0" smtClean="0"/>
              <a:t>dioxide </a:t>
            </a:r>
            <a:r>
              <a:rPr lang="en-US" dirty="0"/>
              <a:t>from </a:t>
            </a:r>
            <a:r>
              <a:rPr lang="en-US" dirty="0" smtClean="0"/>
              <a:t>the waste </a:t>
            </a:r>
            <a:r>
              <a:rPr lang="en-US" dirty="0"/>
              <a:t>gases at power stations, before </a:t>
            </a:r>
            <a:r>
              <a:rPr lang="en-US" dirty="0" smtClean="0"/>
              <a:t/>
            </a:r>
            <a:br>
              <a:rPr lang="en-US" dirty="0" smtClean="0"/>
            </a:br>
            <a:r>
              <a:rPr lang="en-US" dirty="0" smtClean="0"/>
              <a:t>they </a:t>
            </a:r>
            <a:r>
              <a:rPr lang="en-US" dirty="0"/>
              <a:t>go out the flue (chimney).</a:t>
            </a:r>
          </a:p>
          <a:p>
            <a:pPr marL="361950" indent="-361950">
              <a:buClr>
                <a:srgbClr val="C00000"/>
              </a:buClr>
              <a:buSzPct val="80000"/>
              <a:buFont typeface="Arial" panose="020B0604020202020204" pitchFamily="34" charset="0"/>
              <a:buChar char="►"/>
            </a:pPr>
            <a:r>
              <a:rPr lang="en-US" dirty="0"/>
              <a:t>It is usually carried out using a runny mixture of </a:t>
            </a:r>
            <a:r>
              <a:rPr lang="en-US" dirty="0" smtClean="0"/>
              <a:t/>
            </a:r>
            <a:br>
              <a:rPr lang="en-US" dirty="0" smtClean="0"/>
            </a:br>
            <a:r>
              <a:rPr lang="en-US" dirty="0" smtClean="0"/>
              <a:t>powdered </a:t>
            </a:r>
            <a:r>
              <a:rPr lang="en-US" dirty="0"/>
              <a:t>limestone, </a:t>
            </a:r>
            <a:r>
              <a:rPr lang="en-US" dirty="0" smtClean="0"/>
              <a:t>or slaked </a:t>
            </a:r>
            <a:r>
              <a:rPr lang="en-US" dirty="0"/>
              <a:t>lime, and water. The </a:t>
            </a:r>
            <a:r>
              <a:rPr lang="en-US" dirty="0" smtClean="0"/>
              <a:t/>
            </a:r>
            <a:br>
              <a:rPr lang="en-US" dirty="0" smtClean="0"/>
            </a:br>
            <a:r>
              <a:rPr lang="en-US" dirty="0" smtClean="0"/>
              <a:t>mixture </a:t>
            </a:r>
            <a:r>
              <a:rPr lang="en-US" dirty="0"/>
              <a:t>is sprayed through the waste </a:t>
            </a:r>
            <a:r>
              <a:rPr lang="en-US" dirty="0" smtClean="0"/>
              <a:t>gases, or </a:t>
            </a:r>
            <a:r>
              <a:rPr lang="en-US" dirty="0"/>
              <a:t>the </a:t>
            </a:r>
            <a:r>
              <a:rPr lang="en-US" dirty="0" smtClean="0"/>
              <a:t>gases </a:t>
            </a:r>
            <a:br>
              <a:rPr lang="en-US" dirty="0" smtClean="0"/>
            </a:br>
            <a:r>
              <a:rPr lang="en-US" dirty="0" smtClean="0"/>
              <a:t>are </a:t>
            </a:r>
            <a:r>
              <a:rPr lang="en-US" dirty="0"/>
              <a:t>bubbled through it.</a:t>
            </a:r>
          </a:p>
          <a:p>
            <a:pPr marL="361950" indent="-361950">
              <a:buClr>
                <a:srgbClr val="C00000"/>
              </a:buClr>
              <a:buSzPct val="80000"/>
              <a:buFont typeface="Arial" panose="020B0604020202020204" pitchFamily="34" charset="0"/>
              <a:buChar char="►"/>
            </a:pPr>
            <a:r>
              <a:rPr lang="en-US" dirty="0"/>
              <a:t>When slaked lime is used, the reaction that removes </a:t>
            </a:r>
            <a:r>
              <a:rPr lang="en-US" dirty="0" smtClean="0"/>
              <a:t/>
            </a:r>
            <a:br>
              <a:rPr lang="en-US" dirty="0" smtClean="0"/>
            </a:br>
            <a:r>
              <a:rPr lang="en-US" dirty="0" smtClean="0"/>
              <a:t>the </a:t>
            </a:r>
            <a:r>
              <a:rPr lang="en-US" dirty="0"/>
              <a:t>sulfur dioxide </a:t>
            </a:r>
            <a:r>
              <a:rPr lang="en-US" dirty="0" smtClean="0"/>
              <a:t>is:</a:t>
            </a:r>
            <a:br>
              <a:rPr lang="en-US" dirty="0" smtClean="0"/>
            </a:br>
            <a:r>
              <a:rPr lang="en-US" dirty="0" smtClean="0"/>
              <a:t>      </a:t>
            </a:r>
            <a:r>
              <a:rPr lang="en-US" b="1" dirty="0" smtClean="0">
                <a:solidFill>
                  <a:srgbClr val="FF0000"/>
                </a:solidFill>
              </a:rPr>
              <a:t>Ca(OH)</a:t>
            </a:r>
            <a:r>
              <a:rPr lang="en-US" b="1" baseline="-25000" dirty="0" smtClean="0">
                <a:solidFill>
                  <a:srgbClr val="FF0000"/>
                </a:solidFill>
              </a:rPr>
              <a:t>2</a:t>
            </a:r>
            <a:r>
              <a:rPr lang="en-US" b="1" dirty="0" smtClean="0">
                <a:solidFill>
                  <a:srgbClr val="FF0000"/>
                </a:solidFill>
              </a:rPr>
              <a:t> </a:t>
            </a:r>
            <a:r>
              <a:rPr lang="en-US" b="1" dirty="0">
                <a:solidFill>
                  <a:srgbClr val="FF0000"/>
                </a:solidFill>
              </a:rPr>
              <a:t>(s) </a:t>
            </a:r>
            <a:r>
              <a:rPr lang="en-US" b="1" dirty="0" smtClean="0">
                <a:solidFill>
                  <a:srgbClr val="FF0000"/>
                </a:solidFill>
              </a:rPr>
              <a:t>      + </a:t>
            </a:r>
            <a:r>
              <a:rPr lang="en-US" b="1" dirty="0">
                <a:solidFill>
                  <a:srgbClr val="FF0000"/>
                </a:solidFill>
              </a:rPr>
              <a:t>SO</a:t>
            </a:r>
            <a:r>
              <a:rPr lang="en-US" b="1" baseline="-25000" dirty="0">
                <a:solidFill>
                  <a:srgbClr val="FF0000"/>
                </a:solidFill>
              </a:rPr>
              <a:t>2</a:t>
            </a:r>
            <a:r>
              <a:rPr lang="en-US" b="1" dirty="0">
                <a:solidFill>
                  <a:srgbClr val="FF0000"/>
                </a:solidFill>
              </a:rPr>
              <a:t> (g</a:t>
            </a:r>
            <a:r>
              <a:rPr lang="en-US" b="1" dirty="0" smtClean="0">
                <a:solidFill>
                  <a:srgbClr val="FF0000"/>
                </a:solidFill>
              </a:rPr>
              <a:t>)   →  CaSO</a:t>
            </a:r>
            <a:r>
              <a:rPr lang="en-US" b="1" baseline="-25000" dirty="0" smtClean="0">
                <a:solidFill>
                  <a:srgbClr val="FF0000"/>
                </a:solidFill>
              </a:rPr>
              <a:t>3</a:t>
            </a:r>
            <a:r>
              <a:rPr lang="en-US" b="1" dirty="0" smtClean="0">
                <a:solidFill>
                  <a:srgbClr val="FF0000"/>
                </a:solidFill>
              </a:rPr>
              <a:t> </a:t>
            </a:r>
            <a:r>
              <a:rPr lang="en-US" b="1" dirty="0">
                <a:solidFill>
                  <a:srgbClr val="FF0000"/>
                </a:solidFill>
              </a:rPr>
              <a:t>(s) </a:t>
            </a:r>
            <a:r>
              <a:rPr lang="en-US" b="1" dirty="0" smtClean="0">
                <a:solidFill>
                  <a:srgbClr val="FF0000"/>
                </a:solidFill>
              </a:rPr>
              <a:t>  +  H</a:t>
            </a:r>
            <a:r>
              <a:rPr lang="en-US" b="1" baseline="-25000" dirty="0" smtClean="0">
                <a:solidFill>
                  <a:srgbClr val="FF0000"/>
                </a:solidFill>
              </a:rPr>
              <a:t>2</a:t>
            </a:r>
            <a:r>
              <a:rPr lang="en-US" b="1" dirty="0" smtClean="0">
                <a:solidFill>
                  <a:srgbClr val="FF0000"/>
                </a:solidFill>
              </a:rPr>
              <a:t>O </a:t>
            </a:r>
            <a:r>
              <a:rPr lang="en-US" b="1" dirty="0">
                <a:solidFill>
                  <a:srgbClr val="FF0000"/>
                </a:solidFill>
              </a:rPr>
              <a:t>(</a:t>
            </a:r>
            <a:r>
              <a:rPr lang="en-US" b="1" dirty="0" smtClean="0">
                <a:solidFill>
                  <a:srgbClr val="FF0000"/>
                </a:solidFill>
              </a:rPr>
              <a:t>l)</a:t>
            </a:r>
            <a:br>
              <a:rPr lang="en-US" b="1" dirty="0" smtClean="0">
                <a:solidFill>
                  <a:srgbClr val="FF0000"/>
                </a:solidFill>
              </a:rPr>
            </a:br>
            <a:r>
              <a:rPr lang="en-US" dirty="0" smtClean="0">
                <a:solidFill>
                  <a:srgbClr val="0070C0"/>
                </a:solidFill>
              </a:rPr>
              <a:t>calcium </a:t>
            </a:r>
            <a:r>
              <a:rPr lang="en-US" dirty="0">
                <a:solidFill>
                  <a:srgbClr val="0070C0"/>
                </a:solidFill>
              </a:rPr>
              <a:t>hydroxide sulfur dioxide </a:t>
            </a:r>
            <a:r>
              <a:rPr lang="en-US" dirty="0" smtClean="0">
                <a:solidFill>
                  <a:srgbClr val="0070C0"/>
                </a:solidFill>
              </a:rPr>
              <a:t>  calcium </a:t>
            </a:r>
            <a:r>
              <a:rPr lang="en-US" dirty="0">
                <a:solidFill>
                  <a:srgbClr val="0070C0"/>
                </a:solidFill>
              </a:rPr>
              <a:t>sulfite </a:t>
            </a:r>
            <a:r>
              <a:rPr lang="en-US" dirty="0" smtClean="0">
                <a:solidFill>
                  <a:srgbClr val="0070C0"/>
                </a:solidFill>
              </a:rPr>
              <a:t>   water</a:t>
            </a:r>
            <a:endParaRPr lang="en-US" dirty="0">
              <a:solidFill>
                <a:srgbClr val="0070C0"/>
              </a:solidFill>
            </a:endParaRPr>
          </a:p>
          <a:p>
            <a:pPr marL="361950" indent="-361950">
              <a:buClr>
                <a:srgbClr val="C00000"/>
              </a:buClr>
              <a:buSzPct val="80000"/>
              <a:buFont typeface="Arial" panose="020B0604020202020204" pitchFamily="34" charset="0"/>
              <a:buChar char="►"/>
            </a:pPr>
            <a:r>
              <a:rPr lang="en-US" dirty="0"/>
              <a:t>Then the calcium sulfite can be turned into hydrated </a:t>
            </a:r>
            <a:r>
              <a:rPr lang="en-US" dirty="0" smtClean="0"/>
              <a:t/>
            </a:r>
            <a:br>
              <a:rPr lang="en-US" dirty="0" smtClean="0"/>
            </a:br>
            <a:r>
              <a:rPr lang="en-US" dirty="0" smtClean="0"/>
              <a:t>calcium sulfate:</a:t>
            </a:r>
            <a:br>
              <a:rPr lang="en-US" dirty="0" smtClean="0"/>
            </a:br>
            <a:r>
              <a:rPr lang="en-US" b="1" dirty="0" smtClean="0">
                <a:solidFill>
                  <a:srgbClr val="FF0000"/>
                </a:solidFill>
              </a:rPr>
              <a:t>2CaSO3 </a:t>
            </a:r>
            <a:r>
              <a:rPr lang="en-US" b="1" dirty="0">
                <a:solidFill>
                  <a:srgbClr val="FF0000"/>
                </a:solidFill>
              </a:rPr>
              <a:t>(s) 1 O2 (g) 1 4H2O (l) </a:t>
            </a:r>
            <a:r>
              <a:rPr lang="en-US" b="1" dirty="0" smtClean="0">
                <a:solidFill>
                  <a:srgbClr val="FF0000"/>
                </a:solidFill>
              </a:rPr>
              <a:t>→ 2 </a:t>
            </a:r>
            <a:r>
              <a:rPr lang="en-US" b="1" dirty="0">
                <a:solidFill>
                  <a:srgbClr val="FF0000"/>
                </a:solidFill>
              </a:rPr>
              <a:t>CaSO4.2H2O (</a:t>
            </a:r>
            <a:r>
              <a:rPr lang="en-US" b="1" dirty="0" smtClean="0">
                <a:solidFill>
                  <a:srgbClr val="FF0000"/>
                </a:solidFill>
              </a:rPr>
              <a:t>s)</a:t>
            </a:r>
            <a:br>
              <a:rPr lang="en-US" b="1" dirty="0" smtClean="0">
                <a:solidFill>
                  <a:srgbClr val="FF0000"/>
                </a:solidFill>
              </a:rPr>
            </a:br>
            <a:r>
              <a:rPr lang="en-US" dirty="0" smtClean="0">
                <a:solidFill>
                  <a:srgbClr val="0070C0"/>
                </a:solidFill>
              </a:rPr>
              <a:t>calcium </a:t>
            </a:r>
            <a:r>
              <a:rPr lang="en-US" dirty="0">
                <a:solidFill>
                  <a:srgbClr val="0070C0"/>
                </a:solidFill>
              </a:rPr>
              <a:t>sulfite oxygen water </a:t>
            </a:r>
            <a:r>
              <a:rPr lang="en-US" dirty="0" smtClean="0">
                <a:solidFill>
                  <a:srgbClr val="0070C0"/>
                </a:solidFill>
              </a:rPr>
              <a:t>hydrate</a:t>
            </a:r>
            <a:br>
              <a:rPr lang="en-US" dirty="0" smtClean="0">
                <a:solidFill>
                  <a:srgbClr val="0070C0"/>
                </a:solidFill>
              </a:rPr>
            </a:br>
            <a:r>
              <a:rPr lang="en-US" dirty="0" smtClean="0">
                <a:solidFill>
                  <a:srgbClr val="0070C0"/>
                </a:solidFill>
              </a:rPr>
              <a:t>calcium </a:t>
            </a:r>
            <a:r>
              <a:rPr lang="en-US" dirty="0">
                <a:solidFill>
                  <a:srgbClr val="0070C0"/>
                </a:solidFill>
              </a:rPr>
              <a:t>sulfate</a:t>
            </a:r>
          </a:p>
          <a:p>
            <a:pPr marL="361950" indent="-361950">
              <a:buClr>
                <a:srgbClr val="C00000"/>
              </a:buClr>
              <a:buSzPct val="80000"/>
              <a:buFont typeface="Arial" panose="020B0604020202020204" pitchFamily="34" charset="0"/>
              <a:buChar char="►"/>
            </a:pPr>
            <a:r>
              <a:rPr lang="en-US" dirty="0"/>
              <a:t>Hydrated calcium sulfate is known as gypsum. It is </a:t>
            </a:r>
            <a:r>
              <a:rPr lang="en-US" dirty="0" smtClean="0"/>
              <a:t>used </a:t>
            </a:r>
            <a:r>
              <a:rPr lang="en-US" dirty="0"/>
              <a:t>in </a:t>
            </a:r>
            <a:r>
              <a:rPr lang="en-US" dirty="0" smtClean="0"/>
              <a:t>making cement</a:t>
            </a:r>
            <a:r>
              <a:rPr lang="en-US" dirty="0"/>
              <a:t>, plaster board, plaster for broken limbs, and other products. </a:t>
            </a:r>
            <a:r>
              <a:rPr lang="en-US" dirty="0" smtClean="0"/>
              <a:t>So the </a:t>
            </a:r>
            <a:r>
              <a:rPr lang="en-US" dirty="0"/>
              <a:t>company that owns the power station can sell it, to earn some money.</a:t>
            </a:r>
          </a:p>
        </p:txBody>
      </p:sp>
      <p:sp>
        <p:nvSpPr>
          <p:cNvPr id="2" name="Rectangle 1"/>
          <p:cNvSpPr/>
          <p:nvPr/>
        </p:nvSpPr>
        <p:spPr>
          <a:xfrm>
            <a:off x="6642998" y="4274890"/>
            <a:ext cx="2249481" cy="1477328"/>
          </a:xfrm>
          <a:prstGeom prst="rect">
            <a:avLst/>
          </a:prstGeom>
        </p:spPr>
        <p:txBody>
          <a:bodyPr wrap="square">
            <a:spAutoFit/>
          </a:bodyPr>
          <a:lstStyle/>
          <a:p>
            <a:pPr indent="276225">
              <a:buClr>
                <a:srgbClr val="C00000"/>
              </a:buClr>
              <a:buSzPct val="80000"/>
              <a:buFontTx/>
              <a:buChar char="▲"/>
            </a:pPr>
            <a:r>
              <a:rPr lang="en-US" dirty="0">
                <a:latin typeface="FrutigerLTStd-Light"/>
              </a:rPr>
              <a:t>Flue gas desulfurisation </a:t>
            </a:r>
            <a:r>
              <a:rPr lang="en-US" dirty="0" smtClean="0">
                <a:latin typeface="FrutigerLTStd-Light"/>
              </a:rPr>
              <a:t>removes sulfur </a:t>
            </a:r>
            <a:r>
              <a:rPr lang="en-US" dirty="0">
                <a:latin typeface="FrutigerLTStd-Light"/>
              </a:rPr>
              <a:t>dioxide from waste gases.</a:t>
            </a:r>
            <a:endParaRPr lang="en-GB" dirty="0"/>
          </a:p>
        </p:txBody>
      </p:sp>
      <p:pic>
        <p:nvPicPr>
          <p:cNvPr id="4" name="Picture 3"/>
          <p:cNvPicPr>
            <a:picLocks noChangeAspect="1"/>
          </p:cNvPicPr>
          <p:nvPr/>
        </p:nvPicPr>
        <p:blipFill>
          <a:blip r:embed="rId3"/>
          <a:stretch>
            <a:fillRect/>
          </a:stretch>
        </p:blipFill>
        <p:spPr>
          <a:xfrm>
            <a:off x="6642998" y="1142662"/>
            <a:ext cx="2249481" cy="3132228"/>
          </a:xfrm>
          <a:prstGeom prst="rect">
            <a:avLst/>
          </a:prstGeom>
        </p:spPr>
      </p:pic>
      <p:sp>
        <p:nvSpPr>
          <p:cNvPr id="7" name="TextBox 6">
            <a:hlinkClick r:id="rId4" action="ppaction://hlinksldjump"/>
          </p:cNvPr>
          <p:cNvSpPr txBox="1"/>
          <p:nvPr/>
        </p:nvSpPr>
        <p:spPr>
          <a:xfrm>
            <a:off x="8244408" y="418217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801261158"/>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4000" dirty="0"/>
              <a:t>16.9 – </a:t>
            </a:r>
            <a:r>
              <a:rPr lang="en-US" sz="4000" dirty="0"/>
              <a:t>Limestone</a:t>
            </a:r>
            <a:endParaRPr lang="en-GB" sz="3600" b="1" dirty="0" smtClean="0"/>
          </a:p>
        </p:txBody>
      </p:sp>
      <p:sp>
        <p:nvSpPr>
          <p:cNvPr id="8" name="Rectangle 7"/>
          <p:cNvSpPr/>
          <p:nvPr/>
        </p:nvSpPr>
        <p:spPr>
          <a:xfrm>
            <a:off x="179512" y="1124744"/>
            <a:ext cx="8699936" cy="5478423"/>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a:tabLst>
                <a:tab pos="811213" algn="l"/>
                <a:tab pos="2967038" algn="l"/>
              </a:tabLst>
            </a:pPr>
            <a:r>
              <a:rPr lang="en-US" sz="2500" dirty="0" smtClean="0"/>
              <a:t>How </a:t>
            </a:r>
            <a:r>
              <a:rPr lang="en-US" sz="2500" dirty="0"/>
              <a:t>was limestone formed?</a:t>
            </a:r>
          </a:p>
          <a:p>
            <a:pPr marL="457200" indent="-457200">
              <a:buClr>
                <a:srgbClr val="0070C0"/>
              </a:buClr>
              <a:buFont typeface="+mj-lt"/>
              <a:buAutoNum type="arabicPeriod"/>
              <a:tabLst>
                <a:tab pos="811213" algn="l"/>
                <a:tab pos="2967038" algn="l"/>
              </a:tabLst>
            </a:pPr>
            <a:r>
              <a:rPr lang="en-US" sz="2500" b="1" dirty="0" smtClean="0"/>
              <a:t>a</a:t>
            </a:r>
            <a:r>
              <a:rPr lang="en-US" sz="2500" dirty="0" smtClean="0"/>
              <a:t> 	How </a:t>
            </a:r>
            <a:r>
              <a:rPr lang="en-US" sz="2500" dirty="0"/>
              <a:t>is lime made? Write the </a:t>
            </a:r>
            <a:r>
              <a:rPr lang="en-US" sz="2500" dirty="0" smtClean="0"/>
              <a:t>equation.</a:t>
            </a:r>
            <a:br>
              <a:rPr lang="en-US" sz="2500" dirty="0" smtClean="0"/>
            </a:br>
            <a:r>
              <a:rPr lang="en-US" sz="2500" b="1" dirty="0" smtClean="0"/>
              <a:t>b</a:t>
            </a:r>
            <a:r>
              <a:rPr lang="en-US" sz="2500" dirty="0" smtClean="0"/>
              <a:t> 	Why </a:t>
            </a:r>
            <a:r>
              <a:rPr lang="en-US" sz="2500" dirty="0"/>
              <a:t>is it important to remove the carbon </a:t>
            </a:r>
            <a:r>
              <a:rPr lang="en-US" sz="2500" dirty="0" smtClean="0"/>
              <a:t>dioxide?</a:t>
            </a:r>
            <a:br>
              <a:rPr lang="en-US" sz="2500" dirty="0" smtClean="0"/>
            </a:br>
            <a:r>
              <a:rPr lang="en-US" sz="2500" b="1" dirty="0" smtClean="0"/>
              <a:t>c</a:t>
            </a:r>
            <a:r>
              <a:rPr lang="en-US" sz="2500" dirty="0" smtClean="0"/>
              <a:t> 	How </a:t>
            </a:r>
            <a:r>
              <a:rPr lang="en-US" sz="2500" dirty="0"/>
              <a:t>is the carbon dioxide removed, in a lime kiln?</a:t>
            </a:r>
          </a:p>
          <a:p>
            <a:pPr marL="457200" indent="-457200">
              <a:buClr>
                <a:srgbClr val="0070C0"/>
              </a:buClr>
              <a:buFont typeface="+mj-lt"/>
              <a:buAutoNum type="arabicPeriod"/>
              <a:tabLst>
                <a:tab pos="811213" algn="l"/>
                <a:tab pos="2967038" algn="l"/>
              </a:tabLst>
            </a:pPr>
            <a:r>
              <a:rPr lang="en-US" sz="2500" dirty="0" smtClean="0"/>
              <a:t>How </a:t>
            </a:r>
            <a:r>
              <a:rPr lang="en-US" sz="2500" dirty="0"/>
              <a:t>is slaked lime made? Write the equation.</a:t>
            </a:r>
          </a:p>
          <a:p>
            <a:pPr marL="457200" indent="-457200">
              <a:buClr>
                <a:srgbClr val="0070C0"/>
              </a:buClr>
              <a:buFont typeface="+mj-lt"/>
              <a:buAutoNum type="arabicPeriod"/>
              <a:tabLst>
                <a:tab pos="811213" algn="l"/>
                <a:tab pos="2967038" algn="l"/>
              </a:tabLst>
            </a:pPr>
            <a:r>
              <a:rPr lang="en-US" sz="2500" dirty="0" smtClean="0"/>
              <a:t>Give </a:t>
            </a:r>
            <a:r>
              <a:rPr lang="en-US" sz="2500" dirty="0"/>
              <a:t>two uses each for lime and slaked lime.</a:t>
            </a:r>
          </a:p>
          <a:p>
            <a:pPr marL="457200" indent="-457200">
              <a:buClr>
                <a:srgbClr val="0070C0"/>
              </a:buClr>
              <a:buFont typeface="+mj-lt"/>
              <a:buAutoNum type="arabicPeriod"/>
              <a:tabLst>
                <a:tab pos="811213" algn="l"/>
                <a:tab pos="2967038" algn="l"/>
              </a:tabLst>
            </a:pPr>
            <a:r>
              <a:rPr lang="en-US" sz="2500" dirty="0" smtClean="0"/>
              <a:t>Limewater </a:t>
            </a:r>
            <a:r>
              <a:rPr lang="en-US" sz="2500" dirty="0"/>
              <a:t>is a solution of slaked lime. It is used for …?</a:t>
            </a:r>
          </a:p>
          <a:p>
            <a:pPr marL="457200" indent="-457200">
              <a:buClr>
                <a:srgbClr val="0070C0"/>
              </a:buClr>
              <a:buFont typeface="+mj-lt"/>
              <a:buAutoNum type="arabicPeriod"/>
              <a:tabLst>
                <a:tab pos="811213" algn="l"/>
                <a:tab pos="2967038" algn="l"/>
              </a:tabLst>
            </a:pPr>
            <a:r>
              <a:rPr lang="en-US" sz="2500" dirty="0" smtClean="0"/>
              <a:t>Slaked </a:t>
            </a:r>
            <a:r>
              <a:rPr lang="en-US" sz="2500" dirty="0"/>
              <a:t>lime is more soluble in water than limestone </a:t>
            </a:r>
            <a:r>
              <a:rPr lang="en-US" sz="2500" dirty="0" smtClean="0"/>
              <a:t>is. Which </a:t>
            </a:r>
            <a:r>
              <a:rPr lang="en-US" sz="2500" dirty="0"/>
              <a:t>of the two might be a better choice, for </a:t>
            </a:r>
            <a:r>
              <a:rPr lang="en-US" sz="2500" dirty="0" smtClean="0"/>
              <a:t>controlling soil </a:t>
            </a:r>
            <a:r>
              <a:rPr lang="en-US" sz="2500" dirty="0"/>
              <a:t>acidity in a rainy area? Explain your choice.</a:t>
            </a:r>
          </a:p>
          <a:p>
            <a:pPr marL="457200" indent="-457200">
              <a:buClr>
                <a:srgbClr val="0070C0"/>
              </a:buClr>
              <a:buFont typeface="+mj-lt"/>
              <a:buAutoNum type="arabicPeriod"/>
              <a:tabLst>
                <a:tab pos="811213" algn="l"/>
                <a:tab pos="2967038" algn="l"/>
              </a:tabLst>
            </a:pPr>
            <a:r>
              <a:rPr lang="en-US" sz="2500" b="1" dirty="0" smtClean="0"/>
              <a:t>a</a:t>
            </a:r>
            <a:r>
              <a:rPr lang="en-US" sz="2500" dirty="0" smtClean="0"/>
              <a:t> 	Explain </a:t>
            </a:r>
            <a:r>
              <a:rPr lang="en-US" sz="2500" dirty="0"/>
              <a:t>the term flue gas </a:t>
            </a:r>
            <a:r>
              <a:rPr lang="en-US" sz="2500" dirty="0" smtClean="0"/>
              <a:t>desulfurisation.</a:t>
            </a:r>
            <a:br>
              <a:rPr lang="en-US" sz="2500" dirty="0" smtClean="0"/>
            </a:br>
            <a:r>
              <a:rPr lang="en-US" sz="2500" b="1" dirty="0" smtClean="0"/>
              <a:t>b</a:t>
            </a:r>
            <a:r>
              <a:rPr lang="en-US" sz="2500" dirty="0" smtClean="0"/>
              <a:t> 	Name </a:t>
            </a:r>
            <a:r>
              <a:rPr lang="en-US" sz="2500" dirty="0"/>
              <a:t>a material used for this </a:t>
            </a:r>
            <a:r>
              <a:rPr lang="en-US" sz="2500" dirty="0" smtClean="0"/>
              <a:t>process.</a:t>
            </a:r>
            <a:br>
              <a:rPr lang="en-US" sz="2500" dirty="0" smtClean="0"/>
            </a:br>
            <a:r>
              <a:rPr lang="en-US" sz="2500" b="1" dirty="0" smtClean="0"/>
              <a:t>c</a:t>
            </a:r>
            <a:r>
              <a:rPr lang="en-US" sz="2500" dirty="0" smtClean="0"/>
              <a:t> 	Calcium </a:t>
            </a:r>
            <a:r>
              <a:rPr lang="en-US" sz="2500" dirty="0"/>
              <a:t>sulfite from the process is often turned </a:t>
            </a:r>
            <a:r>
              <a:rPr lang="en-US" sz="2500" dirty="0" smtClean="0"/>
              <a:t>into 	gypsum</a:t>
            </a:r>
            <a:r>
              <a:rPr lang="en-US" sz="2500" dirty="0"/>
              <a:t>. What is gypsum, and why do they make it?</a:t>
            </a:r>
          </a:p>
        </p:txBody>
      </p:sp>
      <p:sp>
        <p:nvSpPr>
          <p:cNvPr id="11" name="TextBox 10">
            <a:hlinkClick r:id="rId3" action="ppaction://hlinkfile"/>
          </p:cNvPr>
          <p:cNvSpPr txBox="1"/>
          <p:nvPr/>
        </p:nvSpPr>
        <p:spPr>
          <a:xfrm>
            <a:off x="8331108" y="1700808"/>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2" name="Oval 11"/>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0" name="Round Same Side Corner Rectangle 9">
            <a:hlinkClick r:id="" action="ppaction://noaction"/>
          </p:cNvPr>
          <p:cNvSpPr/>
          <p:nvPr/>
        </p:nvSpPr>
        <p:spPr>
          <a:xfrm>
            <a:off x="7254000" y="670058"/>
            <a:ext cx="630368" cy="38263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239</a:t>
            </a:r>
            <a:endParaRPr lang="en-GB" sz="960"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244408" y="256490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964129808"/>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2 – Grade Descriptors – Grade F</a:t>
            </a:r>
            <a:endParaRPr lang="en-GB" b="1" dirty="0" smtClean="0"/>
          </a:p>
        </p:txBody>
      </p:sp>
      <p:sp>
        <p:nvSpPr>
          <p:cNvPr id="34" name="Rectangle 33"/>
          <p:cNvSpPr/>
          <p:nvPr/>
        </p:nvSpPr>
        <p:spPr>
          <a:xfrm>
            <a:off x="323527" y="1124744"/>
            <a:ext cx="8424935" cy="5455340"/>
          </a:xfrm>
          <a:prstGeom prst="rect">
            <a:avLst/>
          </a:prstGeom>
        </p:spPr>
        <p:txBody>
          <a:bodyPr wrap="square">
            <a:spAutoFit/>
          </a:bodyPr>
          <a:lstStyle/>
          <a:p>
            <a:pPr>
              <a:buClr>
                <a:srgbClr val="0070C0"/>
              </a:buClr>
            </a:pPr>
            <a:r>
              <a:rPr lang="en-US" sz="2050" dirty="0"/>
              <a:t>To achieve a </a:t>
            </a:r>
            <a:r>
              <a:rPr lang="en-US" sz="2050" b="1" dirty="0"/>
              <a:t>Grade F</a:t>
            </a:r>
            <a:r>
              <a:rPr lang="en-US" sz="2050" dirty="0"/>
              <a:t>, a candidate will be able to:</a:t>
            </a:r>
          </a:p>
          <a:p>
            <a:pPr marL="342900" indent="-342900">
              <a:buClr>
                <a:srgbClr val="0070C0"/>
              </a:buClr>
              <a:buFont typeface="Arial" panose="020B0604020202020204" pitchFamily="34" charset="0"/>
              <a:buChar char="•"/>
            </a:pPr>
            <a:r>
              <a:rPr lang="en-US" sz="2050" dirty="0"/>
              <a:t>recall and communicate limited knowledge and understanding of scientific phenomena, facts, </a:t>
            </a:r>
            <a:r>
              <a:rPr lang="en-US" sz="2050" dirty="0" smtClean="0"/>
              <a:t>laws, definitions</a:t>
            </a:r>
            <a:r>
              <a:rPr lang="en-US" sz="2050" dirty="0"/>
              <a:t>, concepts and theories</a:t>
            </a:r>
          </a:p>
          <a:p>
            <a:pPr marL="342900" indent="-342900">
              <a:buClr>
                <a:srgbClr val="0070C0"/>
              </a:buClr>
              <a:buFont typeface="Arial" panose="020B0604020202020204" pitchFamily="34" charset="0"/>
              <a:buChar char="•"/>
            </a:pPr>
            <a:r>
              <a:rPr lang="en-US" sz="2050" dirty="0" smtClean="0"/>
              <a:t>apply </a:t>
            </a:r>
            <a:r>
              <a:rPr lang="en-US" sz="2050" dirty="0"/>
              <a:t>a limited range of scientific facts and concepts to give basic explanations of familiar </a:t>
            </a:r>
            <a:r>
              <a:rPr lang="en-US" sz="2050" dirty="0" smtClean="0"/>
              <a:t>phenomena, to </a:t>
            </a:r>
            <a:r>
              <a:rPr lang="en-US" sz="2050" dirty="0"/>
              <a:t>solve straightforward problems and make simple predictions</a:t>
            </a:r>
          </a:p>
          <a:p>
            <a:pPr marL="342900" indent="-342900">
              <a:buClr>
                <a:srgbClr val="0070C0"/>
              </a:buClr>
              <a:buFont typeface="Arial" panose="020B0604020202020204" pitchFamily="34" charset="0"/>
              <a:buChar char="•"/>
            </a:pPr>
            <a:r>
              <a:rPr lang="en-US" sz="2050" dirty="0" smtClean="0"/>
              <a:t>communicate </a:t>
            </a:r>
            <a:r>
              <a:rPr lang="en-US" sz="2050" dirty="0"/>
              <a:t>and present simple scientific ideas, observations and data using a limited range </a:t>
            </a:r>
            <a:r>
              <a:rPr lang="en-US" sz="2050" dirty="0" smtClean="0"/>
              <a:t>of scientific </a:t>
            </a:r>
            <a:r>
              <a:rPr lang="en-US" sz="2050" dirty="0"/>
              <a:t>terminology and conventions</a:t>
            </a:r>
          </a:p>
          <a:p>
            <a:pPr marL="342900" indent="-342900">
              <a:buClr>
                <a:srgbClr val="0070C0"/>
              </a:buClr>
              <a:buFont typeface="Arial" panose="020B0604020202020204" pitchFamily="34" charset="0"/>
              <a:buChar char="•"/>
            </a:pPr>
            <a:r>
              <a:rPr lang="en-US" sz="2050" dirty="0" smtClean="0"/>
              <a:t>select </a:t>
            </a:r>
            <a:r>
              <a:rPr lang="en-US" sz="2050" dirty="0"/>
              <a:t>a single piece of information from a given source, and use it to support a given </a:t>
            </a:r>
            <a:r>
              <a:rPr lang="en-US" sz="2050" dirty="0" smtClean="0"/>
              <a:t>conclusion, and </a:t>
            </a:r>
            <a:r>
              <a:rPr lang="en-US" sz="2050" dirty="0"/>
              <a:t>to make links between scientific information and its scientific, technological, social, economic </a:t>
            </a:r>
            <a:r>
              <a:rPr lang="en-US" sz="2050" dirty="0" smtClean="0"/>
              <a:t>or environmental </a:t>
            </a:r>
            <a:r>
              <a:rPr lang="en-US" sz="2050" dirty="0"/>
              <a:t>implications</a:t>
            </a:r>
          </a:p>
          <a:p>
            <a:pPr marL="342900" indent="-342900">
              <a:buClr>
                <a:srgbClr val="0070C0"/>
              </a:buClr>
              <a:buFont typeface="Arial" panose="020B0604020202020204" pitchFamily="34" charset="0"/>
              <a:buChar char="•"/>
            </a:pPr>
            <a:r>
              <a:rPr lang="en-US" sz="2050" dirty="0" smtClean="0"/>
              <a:t>solve </a:t>
            </a:r>
            <a:r>
              <a:rPr lang="en-US" sz="2050" dirty="0"/>
              <a:t>problems involving more than one step if structured help is given</a:t>
            </a:r>
          </a:p>
          <a:p>
            <a:pPr marL="342900" indent="-342900">
              <a:buClr>
                <a:srgbClr val="0070C0"/>
              </a:buClr>
              <a:buFont typeface="Arial" panose="020B0604020202020204" pitchFamily="34" charset="0"/>
              <a:buChar char="•"/>
            </a:pPr>
            <a:r>
              <a:rPr lang="en-US" sz="2050" dirty="0" smtClean="0"/>
              <a:t>analyse </a:t>
            </a:r>
            <a:r>
              <a:rPr lang="en-US" sz="2050" dirty="0"/>
              <a:t>data to identify a pattern or trend</a:t>
            </a:r>
          </a:p>
          <a:p>
            <a:pPr marL="342900" indent="-342900">
              <a:buClr>
                <a:srgbClr val="0070C0"/>
              </a:buClr>
              <a:buFont typeface="Arial" panose="020B0604020202020204" pitchFamily="34" charset="0"/>
              <a:buChar char="•"/>
            </a:pPr>
            <a:r>
              <a:rPr lang="en-US" sz="2050" dirty="0" smtClean="0"/>
              <a:t>select</a:t>
            </a:r>
            <a:r>
              <a:rPr lang="en-US" sz="2050" dirty="0"/>
              <a:t>, describe and evaluate techniques for a limited range of scientific operations and </a:t>
            </a:r>
            <a:r>
              <a:rPr lang="en-US" sz="2050" dirty="0" smtClean="0"/>
              <a:t>laboratory procedures</a:t>
            </a:r>
            <a:r>
              <a:rPr lang="en-US" sz="2050" dirty="0"/>
              <a:t>.</a:t>
            </a:r>
          </a:p>
        </p:txBody>
      </p:sp>
    </p:spTree>
    <p:extLst>
      <p:ext uri="{BB962C8B-B14F-4D97-AF65-F5344CB8AC3E}">
        <p14:creationId xmlns:p14="http://schemas.microsoft.com/office/powerpoint/2010/main" val="43006984"/>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124744"/>
            <a:ext cx="8712968" cy="5580000"/>
          </a:xfrm>
          <a:prstGeom prst="rect">
            <a:avLst/>
          </a:prstGeom>
          <a:solidFill>
            <a:schemeClr val="accent5">
              <a:lumMod val="40000"/>
              <a:lumOff val="60000"/>
            </a:schemeClr>
          </a:solidFill>
          <a:ln w="57150">
            <a:solidFill>
              <a:srgbClr val="002060"/>
            </a:solidFill>
          </a:ln>
        </p:spPr>
        <p:txBody>
          <a:bodyPr wrap="square">
            <a:spAutoFit/>
          </a:bodyPr>
          <a:lstStyle/>
          <a:p>
            <a:pPr>
              <a:buClr>
                <a:srgbClr val="002060"/>
              </a:buClr>
            </a:pPr>
            <a:r>
              <a:rPr lang="en-GB" sz="1650" b="1" dirty="0" smtClean="0"/>
              <a:t>Core curriculum - </a:t>
            </a:r>
            <a:r>
              <a:rPr lang="en-US" sz="1650" dirty="0" smtClean="0"/>
              <a:t>Make </a:t>
            </a:r>
            <a:r>
              <a:rPr lang="en-US" sz="1650" dirty="0"/>
              <a:t>sure you can …</a:t>
            </a:r>
          </a:p>
          <a:p>
            <a:pPr marL="361950" indent="-361950">
              <a:buClr>
                <a:srgbClr val="0070C0"/>
              </a:buClr>
              <a:buFont typeface="Wingdings 3" panose="05040102010807070707" pitchFamily="18" charset="2"/>
              <a:buChar char=""/>
            </a:pPr>
            <a:r>
              <a:rPr lang="en-US" sz="1650" dirty="0" smtClean="0"/>
              <a:t>say </a:t>
            </a:r>
            <a:r>
              <a:rPr lang="en-US" sz="1650" dirty="0"/>
              <a:t>how these can be prepared in the </a:t>
            </a:r>
            <a:r>
              <a:rPr lang="en-US" sz="1650" dirty="0" smtClean="0"/>
              <a:t>lab:   </a:t>
            </a:r>
            <a:r>
              <a:rPr lang="en-US" sz="1650" b="1" i="1" dirty="0" smtClean="0"/>
              <a:t>hydrogen    ammonia </a:t>
            </a:r>
            <a:r>
              <a:rPr lang="en-US" sz="1650" dirty="0" smtClean="0"/>
              <a:t>and </a:t>
            </a:r>
            <a:r>
              <a:rPr lang="en-US" sz="1650" dirty="0"/>
              <a:t>give two reactions for each of them</a:t>
            </a:r>
          </a:p>
          <a:p>
            <a:pPr marL="361950" indent="-361950">
              <a:buClr>
                <a:srgbClr val="0070C0"/>
              </a:buClr>
              <a:buFont typeface="Wingdings 3" panose="05040102010807070707" pitchFamily="18" charset="2"/>
              <a:buChar char=""/>
            </a:pPr>
            <a:r>
              <a:rPr lang="en-US" sz="1650" dirty="0" smtClean="0"/>
              <a:t>give </a:t>
            </a:r>
            <a:r>
              <a:rPr lang="en-US" sz="1650" dirty="0"/>
              <a:t>the equation for the reversible </a:t>
            </a:r>
            <a:r>
              <a:rPr lang="en-US" sz="1650" dirty="0" smtClean="0"/>
              <a:t>reaction between </a:t>
            </a:r>
            <a:r>
              <a:rPr lang="en-US" sz="1650" dirty="0"/>
              <a:t>nitrogen and hydrogen</a:t>
            </a:r>
          </a:p>
          <a:p>
            <a:pPr marL="361950" indent="-361950">
              <a:buClr>
                <a:srgbClr val="0070C0"/>
              </a:buClr>
              <a:buFont typeface="Wingdings 3" panose="05040102010807070707" pitchFamily="18" charset="2"/>
              <a:buChar char=""/>
            </a:pPr>
            <a:r>
              <a:rPr lang="en-US" sz="1650" dirty="0" smtClean="0"/>
              <a:t>name </a:t>
            </a:r>
            <a:r>
              <a:rPr lang="en-US" sz="1650" dirty="0"/>
              <a:t>the three main elements plants need </a:t>
            </a:r>
            <a:r>
              <a:rPr lang="en-US" sz="1650" dirty="0" smtClean="0"/>
              <a:t>from the </a:t>
            </a:r>
            <a:r>
              <a:rPr lang="en-US" sz="1650" dirty="0"/>
              <a:t>soil, and say why they need </a:t>
            </a:r>
            <a:r>
              <a:rPr lang="en-US" sz="1650" dirty="0" smtClean="0"/>
              <a:t>them</a:t>
            </a:r>
            <a:br>
              <a:rPr lang="en-US" sz="1650" dirty="0" smtClean="0"/>
            </a:br>
            <a:r>
              <a:rPr lang="en-US" sz="1650" dirty="0" smtClean="0"/>
              <a:t>– </a:t>
            </a:r>
            <a:r>
              <a:rPr lang="en-US" sz="1650" dirty="0"/>
              <a:t>explain what </a:t>
            </a:r>
            <a:r>
              <a:rPr lang="en-US" sz="1650" dirty="0" err="1"/>
              <a:t>fertilisers</a:t>
            </a:r>
            <a:r>
              <a:rPr lang="en-US" sz="1650" dirty="0"/>
              <a:t> </a:t>
            </a:r>
            <a:r>
              <a:rPr lang="en-US" sz="1650" dirty="0" smtClean="0"/>
              <a:t>are</a:t>
            </a:r>
            <a:br>
              <a:rPr lang="en-US" sz="1650" dirty="0" smtClean="0"/>
            </a:br>
            <a:r>
              <a:rPr lang="en-US" sz="1650" dirty="0" smtClean="0"/>
              <a:t>– </a:t>
            </a:r>
            <a:r>
              <a:rPr lang="en-US" sz="1650" dirty="0"/>
              <a:t>say why they are </a:t>
            </a:r>
            <a:r>
              <a:rPr lang="en-US" sz="1650" dirty="0" smtClean="0"/>
              <a:t>needed</a:t>
            </a:r>
            <a:br>
              <a:rPr lang="en-US" sz="1650" dirty="0" smtClean="0"/>
            </a:br>
            <a:r>
              <a:rPr lang="en-US" sz="1650" dirty="0" smtClean="0"/>
              <a:t>– </a:t>
            </a:r>
            <a:r>
              <a:rPr lang="en-US" sz="1650" dirty="0"/>
              <a:t>and give examples of salts that act as </a:t>
            </a:r>
            <a:r>
              <a:rPr lang="en-US" sz="1650" dirty="0" err="1"/>
              <a:t>fertilisers</a:t>
            </a:r>
            <a:endParaRPr lang="en-US" sz="1650" dirty="0"/>
          </a:p>
          <a:p>
            <a:pPr marL="361950" indent="-361950">
              <a:buClr>
                <a:srgbClr val="0070C0"/>
              </a:buClr>
              <a:buFont typeface="Wingdings 3" panose="05040102010807070707" pitchFamily="18" charset="2"/>
              <a:buChar char=""/>
            </a:pPr>
            <a:r>
              <a:rPr lang="en-US" sz="1650" dirty="0" smtClean="0"/>
              <a:t>describe </a:t>
            </a:r>
            <a:r>
              <a:rPr lang="en-US" sz="1650" dirty="0"/>
              <a:t>two problems associated with </a:t>
            </a:r>
            <a:r>
              <a:rPr lang="en-US" sz="1650" dirty="0" err="1"/>
              <a:t>fertilisers</a:t>
            </a:r>
            <a:endParaRPr lang="en-US" sz="1650" dirty="0"/>
          </a:p>
          <a:p>
            <a:pPr marL="361950" indent="-361950">
              <a:buClr>
                <a:srgbClr val="0070C0"/>
              </a:buClr>
              <a:buFont typeface="Wingdings 3" panose="05040102010807070707" pitchFamily="18" charset="2"/>
              <a:buChar char=""/>
            </a:pPr>
            <a:r>
              <a:rPr lang="en-US" sz="1650" dirty="0" smtClean="0"/>
              <a:t>give </a:t>
            </a:r>
            <a:r>
              <a:rPr lang="en-US" sz="1650" dirty="0"/>
              <a:t>equations for three different types of </a:t>
            </a:r>
            <a:r>
              <a:rPr lang="en-US" sz="1650" dirty="0" smtClean="0"/>
              <a:t>reaction that </a:t>
            </a:r>
            <a:r>
              <a:rPr lang="en-US" sz="1650" dirty="0"/>
              <a:t>produce carbon dioxide (including respiration)</a:t>
            </a:r>
          </a:p>
          <a:p>
            <a:pPr marL="361950" indent="-361950">
              <a:buClr>
                <a:srgbClr val="0070C0"/>
              </a:buClr>
              <a:buFont typeface="Wingdings 3" panose="05040102010807070707" pitchFamily="18" charset="2"/>
              <a:buChar char=""/>
            </a:pPr>
            <a:r>
              <a:rPr lang="en-US" sz="1650" dirty="0" smtClean="0"/>
              <a:t>give </a:t>
            </a:r>
            <a:r>
              <a:rPr lang="en-US" sz="1650" dirty="0"/>
              <a:t>three sources of methane</a:t>
            </a:r>
          </a:p>
          <a:p>
            <a:pPr marL="361950" indent="-361950">
              <a:buClr>
                <a:srgbClr val="0070C0"/>
              </a:buClr>
              <a:buFont typeface="Wingdings 3" panose="05040102010807070707" pitchFamily="18" charset="2"/>
              <a:buChar char=""/>
            </a:pPr>
            <a:r>
              <a:rPr lang="en-US" sz="1650" dirty="0" smtClean="0"/>
              <a:t>explain </a:t>
            </a:r>
            <a:r>
              <a:rPr lang="en-US" sz="1650" dirty="0"/>
              <a:t>what a </a:t>
            </a:r>
            <a:r>
              <a:rPr lang="en-US" sz="1650" b="1" i="1" dirty="0"/>
              <a:t>greenhouse</a:t>
            </a:r>
            <a:r>
              <a:rPr lang="en-US" sz="1650" dirty="0"/>
              <a:t> gas is, and how it works</a:t>
            </a:r>
          </a:p>
          <a:p>
            <a:pPr marL="361950" indent="-361950">
              <a:buClr>
                <a:srgbClr val="0070C0"/>
              </a:buClr>
              <a:buFont typeface="Wingdings 3" panose="05040102010807070707" pitchFamily="18" charset="2"/>
              <a:buChar char=""/>
            </a:pPr>
            <a:r>
              <a:rPr lang="en-US" sz="1650" dirty="0" smtClean="0"/>
              <a:t>name </a:t>
            </a:r>
            <a:r>
              <a:rPr lang="en-US" sz="1650" dirty="0"/>
              <a:t>two greenhouse gases</a:t>
            </a:r>
          </a:p>
          <a:p>
            <a:pPr marL="361950" indent="-361950">
              <a:buClr>
                <a:srgbClr val="0070C0"/>
              </a:buClr>
              <a:buFont typeface="Wingdings 3" panose="05040102010807070707" pitchFamily="18" charset="2"/>
              <a:buChar char=""/>
            </a:pPr>
            <a:r>
              <a:rPr lang="en-US" sz="1650" dirty="0" smtClean="0"/>
              <a:t>explain </a:t>
            </a:r>
            <a:r>
              <a:rPr lang="en-US" sz="1650" dirty="0"/>
              <a:t>these </a:t>
            </a:r>
            <a:r>
              <a:rPr lang="en-US" sz="1650" dirty="0" smtClean="0"/>
              <a:t>terms: </a:t>
            </a:r>
            <a:r>
              <a:rPr lang="en-US" sz="1650" b="1" i="1" dirty="0" smtClean="0"/>
              <a:t>global </a:t>
            </a:r>
            <a:r>
              <a:rPr lang="en-US" sz="1650" b="1" i="1" dirty="0"/>
              <a:t>warming </a:t>
            </a:r>
            <a:r>
              <a:rPr lang="en-US" sz="1650" b="1" i="1" dirty="0" smtClean="0"/>
              <a:t>   climate </a:t>
            </a:r>
            <a:r>
              <a:rPr lang="en-US" sz="1650" b="1" i="1" dirty="0"/>
              <a:t>change</a:t>
            </a:r>
          </a:p>
          <a:p>
            <a:pPr marL="361950" indent="-361950">
              <a:buClr>
                <a:srgbClr val="0070C0"/>
              </a:buClr>
              <a:buFont typeface="Wingdings 3" panose="05040102010807070707" pitchFamily="18" charset="2"/>
              <a:buChar char=""/>
            </a:pPr>
            <a:r>
              <a:rPr lang="en-US" sz="1650" dirty="0" smtClean="0"/>
              <a:t>say </a:t>
            </a:r>
            <a:r>
              <a:rPr lang="en-US" sz="1650" dirty="0"/>
              <a:t>that many scientists (but not all) believe </a:t>
            </a:r>
            <a:r>
              <a:rPr lang="en-US" sz="1650" dirty="0" smtClean="0"/>
              <a:t>that carbon </a:t>
            </a:r>
            <a:r>
              <a:rPr lang="en-US" sz="1650" dirty="0"/>
              <a:t>dioxide plays a key role in climate change</a:t>
            </a:r>
          </a:p>
          <a:p>
            <a:pPr marL="361950" indent="-361950">
              <a:buClr>
                <a:srgbClr val="0070C0"/>
              </a:buClr>
              <a:buFont typeface="Wingdings 3" panose="05040102010807070707" pitchFamily="18" charset="2"/>
              <a:buChar char=""/>
            </a:pPr>
            <a:r>
              <a:rPr lang="en-US" sz="1650" dirty="0" smtClean="0"/>
              <a:t>describe </a:t>
            </a:r>
            <a:r>
              <a:rPr lang="en-US" sz="1650" dirty="0"/>
              <a:t>how limestone is converted to lime </a:t>
            </a:r>
            <a:r>
              <a:rPr lang="en-US" sz="1650" dirty="0" smtClean="0"/>
              <a:t>and slaked </a:t>
            </a:r>
            <a:r>
              <a:rPr lang="en-US" sz="1650" dirty="0"/>
              <a:t>lime, and give equations</a:t>
            </a:r>
          </a:p>
          <a:p>
            <a:pPr marL="361950" indent="-361950">
              <a:buClr>
                <a:srgbClr val="0070C0"/>
              </a:buClr>
              <a:buFont typeface="Wingdings 3" panose="05040102010807070707" pitchFamily="18" charset="2"/>
              <a:buChar char=""/>
            </a:pPr>
            <a:r>
              <a:rPr lang="en-US" sz="1650" dirty="0" smtClean="0"/>
              <a:t>give </a:t>
            </a:r>
            <a:r>
              <a:rPr lang="en-US" sz="1650" dirty="0"/>
              <a:t>at least two uses each for limestone, lime </a:t>
            </a:r>
            <a:r>
              <a:rPr lang="en-US" sz="1650" dirty="0" smtClean="0"/>
              <a:t>and slaked </a:t>
            </a:r>
            <a:r>
              <a:rPr lang="en-US" sz="1650" dirty="0"/>
              <a:t>lime</a:t>
            </a:r>
          </a:p>
          <a:p>
            <a:pPr marL="361950" indent="-361950">
              <a:buClr>
                <a:srgbClr val="0070C0"/>
              </a:buClr>
              <a:buFont typeface="Wingdings 3" panose="05040102010807070707" pitchFamily="18" charset="2"/>
              <a:buChar char=""/>
            </a:pPr>
            <a:r>
              <a:rPr lang="en-US" sz="1650" dirty="0" smtClean="0"/>
              <a:t>explain </a:t>
            </a:r>
            <a:r>
              <a:rPr lang="en-US" sz="1650" dirty="0"/>
              <a:t>what </a:t>
            </a:r>
            <a:r>
              <a:rPr lang="en-US" sz="1650" b="1" i="1" dirty="0"/>
              <a:t>flue gas desulfurisation </a:t>
            </a:r>
            <a:r>
              <a:rPr lang="en-US" sz="1650" dirty="0"/>
              <a:t>means, </a:t>
            </a:r>
            <a:r>
              <a:rPr lang="en-US" sz="1650" dirty="0" smtClean="0"/>
              <a:t>and describe </a:t>
            </a:r>
            <a:r>
              <a:rPr lang="en-US" sz="1650" dirty="0"/>
              <a:t>how it is carried out</a:t>
            </a:r>
          </a:p>
          <a:p>
            <a:pPr marL="361950" indent="-361950">
              <a:buClr>
                <a:srgbClr val="0070C0"/>
              </a:buClr>
              <a:buFont typeface="Wingdings 3" panose="05040102010807070707" pitchFamily="18" charset="2"/>
              <a:buChar char=""/>
            </a:pPr>
            <a:r>
              <a:rPr lang="en-US" sz="1650" dirty="0" smtClean="0"/>
              <a:t>say </a:t>
            </a:r>
            <a:r>
              <a:rPr lang="en-US" sz="1650" dirty="0"/>
              <a:t>what gypsum is, and give some uses for it</a:t>
            </a:r>
          </a:p>
        </p:txBody>
      </p:sp>
      <p:sp>
        <p:nvSpPr>
          <p:cNvPr id="12" name="Title 1"/>
          <p:cNvSpPr>
            <a:spLocks noGrp="1"/>
          </p:cNvSpPr>
          <p:nvPr>
            <p:ph type="title"/>
          </p:nvPr>
        </p:nvSpPr>
        <p:spPr>
          <a:xfrm>
            <a:off x="35496" y="44624"/>
            <a:ext cx="7560840" cy="625434"/>
          </a:xfrm>
        </p:spPr>
        <p:txBody>
          <a:bodyPr>
            <a:noAutofit/>
          </a:bodyPr>
          <a:lstStyle/>
          <a:p>
            <a:r>
              <a:rPr lang="en-GB" sz="4000" dirty="0" smtClean="0"/>
              <a:t>16 – Revision Checklist - Core</a:t>
            </a:r>
            <a:endParaRPr lang="en-GB" sz="4000" b="1" dirty="0" smtClean="0"/>
          </a:p>
        </p:txBody>
      </p:sp>
      <p:sp>
        <p:nvSpPr>
          <p:cNvPr id="13" name="Round Same Side Corner Rectangle 12">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241</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68729240"/>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124744"/>
            <a:ext cx="8712968" cy="5580000"/>
          </a:xfrm>
          <a:prstGeom prst="rect">
            <a:avLst/>
          </a:prstGeom>
          <a:solidFill>
            <a:schemeClr val="accent5">
              <a:lumMod val="40000"/>
              <a:lumOff val="60000"/>
            </a:schemeClr>
          </a:solidFill>
          <a:ln w="57150">
            <a:solidFill>
              <a:srgbClr val="002060"/>
            </a:solidFill>
          </a:ln>
        </p:spPr>
        <p:txBody>
          <a:bodyPr wrap="square">
            <a:spAutoFit/>
          </a:bodyPr>
          <a:lstStyle/>
          <a:p>
            <a:pPr>
              <a:buClr>
                <a:srgbClr val="002060"/>
              </a:buClr>
            </a:pPr>
            <a:r>
              <a:rPr lang="en-GB" sz="2400" b="1" dirty="0" smtClean="0"/>
              <a:t>Extended curriculum - </a:t>
            </a:r>
            <a:r>
              <a:rPr lang="en-US" sz="2400" dirty="0" smtClean="0"/>
              <a:t>Make </a:t>
            </a:r>
            <a:r>
              <a:rPr lang="en-US" sz="2400" dirty="0"/>
              <a:t>sure you can …</a:t>
            </a:r>
          </a:p>
          <a:p>
            <a:pPr marL="449263" indent="-449263">
              <a:buClr>
                <a:srgbClr val="0070C0"/>
              </a:buClr>
              <a:buFont typeface="Wingdings 3" panose="05040102010807070707" pitchFamily="18" charset="2"/>
              <a:buChar char=""/>
            </a:pPr>
            <a:r>
              <a:rPr lang="en-US" sz="2400" dirty="0" smtClean="0"/>
              <a:t>explain </a:t>
            </a:r>
            <a:r>
              <a:rPr lang="en-US" sz="2400" dirty="0"/>
              <a:t>why ammonia is an important chemical</a:t>
            </a:r>
          </a:p>
          <a:p>
            <a:pPr marL="449263" indent="-449263">
              <a:buClr>
                <a:srgbClr val="0070C0"/>
              </a:buClr>
              <a:buFont typeface="Wingdings 3" panose="05040102010807070707" pitchFamily="18" charset="2"/>
              <a:buChar char=""/>
            </a:pPr>
            <a:r>
              <a:rPr lang="en-US" sz="2400" dirty="0" smtClean="0"/>
              <a:t>say </a:t>
            </a:r>
            <a:r>
              <a:rPr lang="en-US" sz="2400" dirty="0"/>
              <a:t>how the raw materials (nitrogen and </a:t>
            </a:r>
            <a:r>
              <a:rPr lang="en-US" sz="2400" dirty="0" smtClean="0"/>
              <a:t>hydrogen) are </a:t>
            </a:r>
            <a:r>
              <a:rPr lang="en-US" sz="2400" dirty="0"/>
              <a:t>obtained, for making ammonia</a:t>
            </a:r>
          </a:p>
          <a:p>
            <a:pPr marL="449263" indent="-449263">
              <a:buClr>
                <a:srgbClr val="0070C0"/>
              </a:buClr>
              <a:buFont typeface="Wingdings 3" panose="05040102010807070707" pitchFamily="18" charset="2"/>
              <a:buChar char=""/>
            </a:pPr>
            <a:r>
              <a:rPr lang="en-US" sz="2400" dirty="0" smtClean="0"/>
              <a:t>state </a:t>
            </a:r>
            <a:r>
              <a:rPr lang="en-US" sz="2400" dirty="0"/>
              <a:t>the conditions used in the manufacture </a:t>
            </a:r>
            <a:r>
              <a:rPr lang="en-US" sz="2400" dirty="0" smtClean="0"/>
              <a:t>of ammonia</a:t>
            </a:r>
            <a:r>
              <a:rPr lang="en-US" sz="2400" dirty="0"/>
              <a:t>, and explain the choice of conditions</a:t>
            </a:r>
          </a:p>
          <a:p>
            <a:pPr marL="449263" indent="-449263">
              <a:buClr>
                <a:srgbClr val="0070C0"/>
              </a:buClr>
              <a:buFont typeface="Wingdings 3" panose="05040102010807070707" pitchFamily="18" charset="2"/>
              <a:buChar char=""/>
            </a:pPr>
            <a:r>
              <a:rPr lang="en-US" sz="2400" dirty="0" smtClean="0"/>
              <a:t>name </a:t>
            </a:r>
            <a:r>
              <a:rPr lang="en-US" sz="2400" dirty="0"/>
              <a:t>three sources of sulfur</a:t>
            </a:r>
          </a:p>
          <a:p>
            <a:pPr marL="449263" indent="-449263">
              <a:buClr>
                <a:srgbClr val="0070C0"/>
              </a:buClr>
              <a:buFont typeface="Wingdings 3" panose="05040102010807070707" pitchFamily="18" charset="2"/>
              <a:buChar char=""/>
            </a:pPr>
            <a:r>
              <a:rPr lang="en-US" sz="2400" dirty="0" smtClean="0"/>
              <a:t>state </a:t>
            </a:r>
            <a:r>
              <a:rPr lang="en-US" sz="2400" dirty="0"/>
              <a:t>three uses of sulfur dioxide</a:t>
            </a:r>
          </a:p>
          <a:p>
            <a:pPr marL="449263" indent="-449263">
              <a:buClr>
                <a:srgbClr val="0070C0"/>
              </a:buClr>
              <a:buFont typeface="Wingdings 3" panose="05040102010807070707" pitchFamily="18" charset="2"/>
              <a:buChar char=""/>
            </a:pPr>
            <a:r>
              <a:rPr lang="en-US" sz="2400" dirty="0" smtClean="0"/>
              <a:t>describe </a:t>
            </a:r>
            <a:r>
              <a:rPr lang="en-US" sz="2400" dirty="0"/>
              <a:t>the Contact process for making </a:t>
            </a:r>
            <a:r>
              <a:rPr lang="en-US" sz="2400" dirty="0" smtClean="0"/>
              <a:t>sulfuric acid</a:t>
            </a:r>
            <a:r>
              <a:rPr lang="en-US" sz="2400" dirty="0"/>
              <a:t>, starting with sulfur, and state the conditions</a:t>
            </a:r>
          </a:p>
          <a:p>
            <a:pPr marL="449263" indent="-449263">
              <a:buClr>
                <a:srgbClr val="0070C0"/>
              </a:buClr>
              <a:buFont typeface="Wingdings 3" panose="05040102010807070707" pitchFamily="18" charset="2"/>
              <a:buChar char=""/>
            </a:pPr>
            <a:r>
              <a:rPr lang="en-US" sz="2400" dirty="0" smtClean="0"/>
              <a:t>give </a:t>
            </a:r>
            <a:r>
              <a:rPr lang="en-US" sz="2400" dirty="0"/>
              <a:t>the typical acid properties of dilute sulfuric acid</a:t>
            </a:r>
          </a:p>
          <a:p>
            <a:pPr marL="449263" indent="-449263">
              <a:buClr>
                <a:srgbClr val="0070C0"/>
              </a:buClr>
              <a:buFont typeface="Wingdings 3" panose="05040102010807070707" pitchFamily="18" charset="2"/>
              <a:buChar char=""/>
            </a:pPr>
            <a:r>
              <a:rPr lang="en-US" sz="2400" dirty="0" smtClean="0"/>
              <a:t>sketch </a:t>
            </a:r>
            <a:r>
              <a:rPr lang="en-US" sz="2400" dirty="0"/>
              <a:t>the carbon cycle, and give equations </a:t>
            </a:r>
            <a:r>
              <a:rPr lang="en-US" sz="2400" dirty="0" smtClean="0"/>
              <a:t>for these </a:t>
            </a:r>
            <a:r>
              <a:rPr lang="en-US" sz="2400" dirty="0"/>
              <a:t>three reactions linked to the carbon </a:t>
            </a:r>
            <a:r>
              <a:rPr lang="en-US" sz="2400" dirty="0" smtClean="0"/>
              <a:t>cycle:</a:t>
            </a:r>
            <a:br>
              <a:rPr lang="en-US" sz="2400" dirty="0" smtClean="0"/>
            </a:br>
            <a:r>
              <a:rPr lang="en-US" sz="2400" dirty="0" smtClean="0"/>
              <a:t>respiration</a:t>
            </a:r>
            <a:r>
              <a:rPr lang="en-US" sz="2400" dirty="0"/>
              <a:t>, combustion of a fuel such as </a:t>
            </a:r>
            <a:r>
              <a:rPr lang="en-US" sz="2400" dirty="0" smtClean="0"/>
              <a:t>methane, and </a:t>
            </a:r>
            <a:r>
              <a:rPr lang="en-US" sz="2400" dirty="0"/>
              <a:t>photosynthesis</a:t>
            </a:r>
          </a:p>
        </p:txBody>
      </p:sp>
      <p:sp>
        <p:nvSpPr>
          <p:cNvPr id="12" name="Title 1"/>
          <p:cNvSpPr>
            <a:spLocks noGrp="1"/>
          </p:cNvSpPr>
          <p:nvPr>
            <p:ph type="title"/>
          </p:nvPr>
        </p:nvSpPr>
        <p:spPr>
          <a:xfrm>
            <a:off x="35496" y="44624"/>
            <a:ext cx="7560840" cy="625434"/>
          </a:xfrm>
        </p:spPr>
        <p:txBody>
          <a:bodyPr>
            <a:noAutofit/>
          </a:bodyPr>
          <a:lstStyle/>
          <a:p>
            <a:r>
              <a:rPr lang="en-GB" sz="4000" dirty="0" smtClean="0"/>
              <a:t>16 – Revision Checklist - Extended</a:t>
            </a:r>
            <a:endParaRPr lang="en-GB" sz="4000" b="1" dirty="0" smtClean="0"/>
          </a:p>
        </p:txBody>
      </p:sp>
      <p:sp>
        <p:nvSpPr>
          <p:cNvPr id="13" name="Round Same Side Corner Rectangle 12">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241</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69278494"/>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100" dirty="0" smtClean="0"/>
              <a:t>16 – Revision Questions – Core Curriculum</a:t>
            </a:r>
            <a:endParaRPr lang="en-GB" sz="3100" b="1" dirty="0" smtClean="0"/>
          </a:p>
        </p:txBody>
      </p:sp>
      <p:sp>
        <p:nvSpPr>
          <p:cNvPr id="6" name="Rectangle 33"/>
          <p:cNvSpPr/>
          <p:nvPr/>
        </p:nvSpPr>
        <p:spPr>
          <a:xfrm>
            <a:off x="179512" y="1131713"/>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DDDBEE"/>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534988" indent="-534988">
              <a:buFont typeface="+mj-lt"/>
              <a:buAutoNum type="arabicPeriod"/>
              <a:tabLst>
                <a:tab pos="896938" algn="l"/>
                <a:tab pos="2967038" algn="l"/>
              </a:tabLst>
            </a:pPr>
            <a:r>
              <a:rPr lang="en-US" sz="3200" dirty="0" smtClean="0"/>
              <a:t>An </a:t>
            </a:r>
            <a:r>
              <a:rPr lang="en-US" sz="3200" dirty="0"/>
              <a:t>NPK </a:t>
            </a:r>
            <a:r>
              <a:rPr lang="en-US" sz="3200" dirty="0" err="1"/>
              <a:t>fertiliser</a:t>
            </a:r>
            <a:r>
              <a:rPr lang="en-US" sz="3200" dirty="0"/>
              <a:t> contains the three main </a:t>
            </a:r>
            <a:r>
              <a:rPr lang="en-US" sz="3200" dirty="0" smtClean="0"/>
              <a:t>elements that </a:t>
            </a:r>
            <a:r>
              <a:rPr lang="en-US" sz="3200" dirty="0"/>
              <a:t>plants need, for healthy </a:t>
            </a:r>
            <a:r>
              <a:rPr lang="en-US" sz="3200" dirty="0" smtClean="0"/>
              <a:t>growth.</a:t>
            </a:r>
            <a:br>
              <a:rPr lang="en-US" sz="3200" dirty="0" smtClean="0"/>
            </a:br>
            <a:r>
              <a:rPr lang="en-US" sz="3200" b="1" dirty="0" smtClean="0"/>
              <a:t>a</a:t>
            </a:r>
            <a:r>
              <a:rPr lang="en-US" sz="3200" dirty="0" smtClean="0"/>
              <a:t> 	Name </a:t>
            </a:r>
            <a:r>
              <a:rPr lang="en-US" sz="3200" dirty="0"/>
              <a:t>the three </a:t>
            </a:r>
            <a:r>
              <a:rPr lang="en-US" sz="3200" dirty="0" smtClean="0"/>
              <a:t>elements.</a:t>
            </a:r>
            <a:br>
              <a:rPr lang="en-US" sz="3200" dirty="0" smtClean="0"/>
            </a:br>
            <a:r>
              <a:rPr lang="en-US" sz="3200" b="1" dirty="0" smtClean="0"/>
              <a:t>b</a:t>
            </a:r>
            <a:r>
              <a:rPr lang="en-US" sz="3200" dirty="0" smtClean="0"/>
              <a:t> 	Describe </a:t>
            </a:r>
            <a:r>
              <a:rPr lang="en-US" sz="3200" dirty="0"/>
              <a:t>how each element helps </a:t>
            </a:r>
            <a:r>
              <a:rPr lang="en-US" sz="3200" dirty="0" smtClean="0"/>
              <a:t>plants.</a:t>
            </a:r>
            <a:br>
              <a:rPr lang="en-US" sz="3200" dirty="0" smtClean="0"/>
            </a:br>
            <a:r>
              <a:rPr lang="en-US" sz="3200" b="1" dirty="0" smtClean="0"/>
              <a:t>c</a:t>
            </a:r>
            <a:r>
              <a:rPr lang="en-US" sz="3200" dirty="0" smtClean="0"/>
              <a:t> 	Which </a:t>
            </a:r>
            <a:r>
              <a:rPr lang="en-US" sz="3200" dirty="0"/>
              <a:t>of the three elements are provided </a:t>
            </a:r>
            <a:r>
              <a:rPr lang="en-US" sz="3200" dirty="0" smtClean="0"/>
              <a:t>	by the following </a:t>
            </a:r>
            <a:r>
              <a:rPr lang="en-US" sz="3200" dirty="0" err="1" smtClean="0"/>
              <a:t>fertilisers</a:t>
            </a:r>
            <a:r>
              <a:rPr lang="en-US" sz="3200" dirty="0" smtClean="0"/>
              <a:t>?</a:t>
            </a:r>
            <a:br>
              <a:rPr lang="en-US" sz="3200" dirty="0" smtClean="0"/>
            </a:br>
            <a:r>
              <a:rPr lang="en-US" sz="3200" dirty="0" smtClean="0"/>
              <a:t>	</a:t>
            </a:r>
            <a:r>
              <a:rPr lang="en-US" sz="3200" dirty="0" err="1" smtClean="0"/>
              <a:t>i</a:t>
            </a:r>
            <a:r>
              <a:rPr lang="en-US" sz="3200" dirty="0" smtClean="0"/>
              <a:t> </a:t>
            </a:r>
            <a:r>
              <a:rPr lang="en-US" sz="3200" dirty="0"/>
              <a:t>ammonium </a:t>
            </a:r>
            <a:r>
              <a:rPr lang="en-US" sz="3200" dirty="0" smtClean="0"/>
              <a:t>phosphate</a:t>
            </a:r>
            <a:br>
              <a:rPr lang="en-US" sz="3200" dirty="0" smtClean="0"/>
            </a:br>
            <a:r>
              <a:rPr lang="en-US" sz="3200" dirty="0" smtClean="0"/>
              <a:t>	ii </a:t>
            </a:r>
            <a:r>
              <a:rPr lang="en-US" sz="3200" dirty="0"/>
              <a:t>potassium </a:t>
            </a:r>
            <a:r>
              <a:rPr lang="en-US" sz="3200" dirty="0" smtClean="0"/>
              <a:t>nitrate</a:t>
            </a:r>
            <a:br>
              <a:rPr lang="en-US" sz="3200" dirty="0" smtClean="0"/>
            </a:br>
            <a:r>
              <a:rPr lang="en-US" sz="3200" dirty="0" smtClean="0"/>
              <a:t>	iii </a:t>
            </a:r>
            <a:r>
              <a:rPr lang="en-US" sz="3200" dirty="0"/>
              <a:t>ammonium </a:t>
            </a:r>
            <a:r>
              <a:rPr lang="en-US" sz="3200" dirty="0" smtClean="0"/>
              <a:t>sulfate</a:t>
            </a:r>
            <a:br>
              <a:rPr lang="en-US" sz="3200" dirty="0" smtClean="0"/>
            </a:br>
            <a:r>
              <a:rPr lang="en-US" sz="3200" b="1" dirty="0" smtClean="0"/>
              <a:t>d 	</a:t>
            </a:r>
            <a:r>
              <a:rPr lang="en-US" sz="3200" dirty="0" smtClean="0"/>
              <a:t>Write </a:t>
            </a:r>
            <a:r>
              <a:rPr lang="en-US" sz="3200" dirty="0"/>
              <a:t>a formula for each </a:t>
            </a:r>
            <a:r>
              <a:rPr lang="en-US" sz="3200" dirty="0" err="1"/>
              <a:t>fertiliser</a:t>
            </a:r>
            <a:r>
              <a:rPr lang="en-US" sz="3200" dirty="0"/>
              <a:t> in c.</a:t>
            </a:r>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242</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89262257"/>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100" dirty="0" smtClean="0"/>
              <a:t>16 – Revision Questions – Core Curriculum</a:t>
            </a:r>
            <a:endParaRPr lang="en-GB" sz="3100" b="1" dirty="0" smtClean="0"/>
          </a:p>
        </p:txBody>
      </p:sp>
      <p:sp>
        <p:nvSpPr>
          <p:cNvPr id="6" name="Rectangle 33"/>
          <p:cNvSpPr/>
          <p:nvPr/>
        </p:nvSpPr>
        <p:spPr>
          <a:xfrm>
            <a:off x="179512" y="1131713"/>
            <a:ext cx="8712968" cy="5539978"/>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C9CDD9"/>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534988" indent="-534988">
              <a:buFont typeface="+mj-lt"/>
              <a:buAutoNum type="arabicPeriod" startAt="2"/>
              <a:tabLst>
                <a:tab pos="896938" algn="l"/>
                <a:tab pos="2967038" algn="l"/>
              </a:tabLst>
            </a:pPr>
            <a:r>
              <a:rPr lang="en-US" sz="2400" b="1" dirty="0" smtClean="0"/>
              <a:t>a</a:t>
            </a:r>
            <a:r>
              <a:rPr lang="en-US" sz="2400" dirty="0" smtClean="0"/>
              <a:t> 	Copy </a:t>
            </a:r>
            <a:r>
              <a:rPr lang="en-US" sz="2400" dirty="0"/>
              <a:t>the diagram </a:t>
            </a:r>
            <a:r>
              <a:rPr lang="en-US" sz="2400" dirty="0" smtClean="0"/>
              <a:t/>
            </a:r>
            <a:br>
              <a:rPr lang="en-US" sz="2400" dirty="0" smtClean="0"/>
            </a:br>
            <a:r>
              <a:rPr lang="en-US" sz="2400" dirty="0" smtClean="0"/>
              <a:t>below</a:t>
            </a:r>
            <a:r>
              <a:rPr lang="en-US" sz="2400" dirty="0"/>
              <a:t>. Then fill </a:t>
            </a:r>
            <a:r>
              <a:rPr lang="en-US" sz="2400" dirty="0" smtClean="0"/>
              <a:t>in: </a:t>
            </a:r>
            <a:br>
              <a:rPr lang="en-US" sz="2400" dirty="0" smtClean="0"/>
            </a:br>
            <a:r>
              <a:rPr lang="en-US" sz="2400" dirty="0" smtClean="0"/>
              <a:t>	</a:t>
            </a:r>
            <a:r>
              <a:rPr lang="en-US" sz="2400" dirty="0" err="1" smtClean="0"/>
              <a:t>i</a:t>
            </a:r>
            <a:r>
              <a:rPr lang="en-US" sz="2400" dirty="0" smtClean="0"/>
              <a:t> </a:t>
            </a:r>
            <a:r>
              <a:rPr lang="en-US" sz="2400" dirty="0"/>
              <a:t>the common names </a:t>
            </a:r>
            <a:r>
              <a:rPr lang="en-US" sz="2400" dirty="0" smtClean="0"/>
              <a:t/>
            </a:r>
            <a:br>
              <a:rPr lang="en-US" sz="2400" dirty="0" smtClean="0"/>
            </a:br>
            <a:r>
              <a:rPr lang="en-US" sz="2400" dirty="0" smtClean="0"/>
              <a:t>	of </a:t>
            </a:r>
            <a:r>
              <a:rPr lang="en-US" sz="2400" dirty="0"/>
              <a:t>the </a:t>
            </a:r>
            <a:r>
              <a:rPr lang="en-US" sz="2400" dirty="0" smtClean="0"/>
              <a:t>substances</a:t>
            </a:r>
            <a:br>
              <a:rPr lang="en-US" sz="2400" dirty="0" smtClean="0"/>
            </a:br>
            <a:r>
              <a:rPr lang="en-US" sz="2400" dirty="0" smtClean="0"/>
              <a:t>	ii </a:t>
            </a:r>
            <a:r>
              <a:rPr lang="en-US" sz="2400" dirty="0"/>
              <a:t>their chemical </a:t>
            </a:r>
            <a:r>
              <a:rPr lang="en-US" sz="2400" dirty="0" smtClean="0"/>
              <a:t/>
            </a:r>
            <a:br>
              <a:rPr lang="en-US" sz="2400" dirty="0" smtClean="0"/>
            </a:br>
            <a:r>
              <a:rPr lang="en-US" sz="2400" dirty="0" smtClean="0"/>
              <a:t>	formulae</a:t>
            </a:r>
            <a:br>
              <a:rPr lang="en-US" sz="2400" dirty="0" smtClean="0"/>
            </a:br>
            <a:r>
              <a:rPr lang="en-US" sz="2400" dirty="0" smtClean="0"/>
              <a:t/>
            </a:r>
            <a:br>
              <a:rPr lang="en-US" sz="2400" dirty="0" smtClean="0"/>
            </a:br>
            <a:r>
              <a:rPr lang="en-US" sz="2400" dirty="0" smtClean="0"/>
              <a:t/>
            </a:r>
            <a:br>
              <a:rPr lang="en-US" sz="2400" dirty="0" smtClean="0"/>
            </a:br>
            <a:r>
              <a:rPr lang="en-US" sz="2400" dirty="0" smtClean="0"/>
              <a:t/>
            </a:r>
            <a:br>
              <a:rPr lang="en-US" sz="2400" dirty="0" smtClean="0"/>
            </a:br>
            <a:r>
              <a:rPr lang="en-US" dirty="0" smtClean="0"/>
              <a:t/>
            </a:r>
            <a:br>
              <a:rPr lang="en-US" dirty="0" smtClean="0"/>
            </a:br>
            <a:r>
              <a:rPr lang="en-US" sz="2400" dirty="0" smtClean="0"/>
              <a:t/>
            </a:r>
            <a:br>
              <a:rPr lang="en-US" sz="2400" dirty="0" smtClean="0"/>
            </a:br>
            <a:r>
              <a:rPr lang="en-US" sz="2400" b="1" dirty="0" smtClean="0"/>
              <a:t>b</a:t>
            </a:r>
            <a:r>
              <a:rPr lang="en-US" sz="2400" dirty="0" smtClean="0"/>
              <a:t> 	Beside </a:t>
            </a:r>
            <a:r>
              <a:rPr lang="en-US" sz="2400" dirty="0"/>
              <a:t>each arrow say how the change is </a:t>
            </a:r>
            <a:r>
              <a:rPr lang="en-US" sz="2400" dirty="0" smtClean="0"/>
              <a:t>carried out</a:t>
            </a:r>
            <a:r>
              <a:rPr lang="en-US" sz="2400" dirty="0"/>
              <a:t>. </a:t>
            </a:r>
            <a:r>
              <a:rPr lang="en-US" sz="2400" dirty="0" smtClean="0"/>
              <a:t>	One </a:t>
            </a:r>
            <a:r>
              <a:rPr lang="en-US" sz="2400" dirty="0"/>
              <a:t>example is </a:t>
            </a:r>
            <a:r>
              <a:rPr lang="en-US" sz="2400" dirty="0" smtClean="0"/>
              <a:t>shown.</a:t>
            </a:r>
            <a:br>
              <a:rPr lang="en-US" sz="2400" dirty="0" smtClean="0"/>
            </a:br>
            <a:r>
              <a:rPr lang="en-US" sz="2400" b="1" dirty="0" smtClean="0"/>
              <a:t>c</a:t>
            </a:r>
            <a:r>
              <a:rPr lang="en-US" sz="2400" dirty="0" smtClean="0"/>
              <a:t> 	Give </a:t>
            </a:r>
            <a:r>
              <a:rPr lang="en-US" sz="2400" dirty="0"/>
              <a:t>three reasons why limestone is </a:t>
            </a:r>
            <a:r>
              <a:rPr lang="en-US" sz="2400" dirty="0" smtClean="0"/>
              <a:t>an important </a:t>
            </a:r>
            <a:r>
              <a:rPr lang="en-US" sz="2400" dirty="0"/>
              <a:t>raw </a:t>
            </a:r>
            <a:r>
              <a:rPr lang="en-US" sz="2400" dirty="0" smtClean="0"/>
              <a:t>	material</a:t>
            </a:r>
            <a:r>
              <a:rPr lang="en-US" sz="2400" dirty="0"/>
              <a:t>.</a:t>
            </a:r>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242</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043943" y="1268760"/>
            <a:ext cx="4704521" cy="3744416"/>
          </a:xfrm>
          <a:prstGeom prst="rect">
            <a:avLst/>
          </a:prstGeom>
        </p:spPr>
      </p:pic>
    </p:spTree>
    <p:extLst>
      <p:ext uri="{BB962C8B-B14F-4D97-AF65-F5344CB8AC3E}">
        <p14:creationId xmlns:p14="http://schemas.microsoft.com/office/powerpoint/2010/main" val="2102076807"/>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100" dirty="0" smtClean="0"/>
              <a:t>16 – Revision Questions – Core Curriculum</a:t>
            </a:r>
            <a:endParaRPr lang="en-GB" sz="3100" b="1" dirty="0" smtClean="0"/>
          </a:p>
        </p:txBody>
      </p:sp>
      <p:sp>
        <p:nvSpPr>
          <p:cNvPr id="6" name="Rectangle 33"/>
          <p:cNvSpPr/>
          <p:nvPr/>
        </p:nvSpPr>
        <p:spPr>
          <a:xfrm>
            <a:off x="179512" y="1131713"/>
            <a:ext cx="8712968" cy="5478423"/>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C9CDD9"/>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361950" indent="-361950">
              <a:buFont typeface="+mj-lt"/>
              <a:buAutoNum type="arabicPeriod" startAt="3"/>
              <a:tabLst>
                <a:tab pos="811213" algn="l"/>
                <a:tab pos="1258888" algn="l"/>
                <a:tab pos="2967038" algn="l"/>
              </a:tabLst>
            </a:pPr>
            <a:r>
              <a:rPr lang="en-US" sz="2500" dirty="0" smtClean="0"/>
              <a:t>Limestone </a:t>
            </a:r>
            <a:r>
              <a:rPr lang="en-US" sz="2500" dirty="0"/>
              <a:t>is calcium carbonate, </a:t>
            </a:r>
            <a:r>
              <a:rPr lang="en-US" sz="2500" b="1" dirty="0">
                <a:solidFill>
                  <a:srgbClr val="FF0000"/>
                </a:solidFill>
              </a:rPr>
              <a:t>CaCO</a:t>
            </a:r>
            <a:r>
              <a:rPr lang="en-US" sz="2500" b="1" baseline="-25000" dirty="0">
                <a:solidFill>
                  <a:srgbClr val="FF0000"/>
                </a:solidFill>
              </a:rPr>
              <a:t>3</a:t>
            </a:r>
            <a:r>
              <a:rPr lang="en-US" sz="2500" dirty="0"/>
              <a:t>. It </a:t>
            </a:r>
            <a:r>
              <a:rPr lang="en-US" sz="2500" dirty="0" smtClean="0"/>
              <a:t>is quarried </a:t>
            </a:r>
            <a:r>
              <a:rPr lang="en-US" sz="2500" dirty="0"/>
              <a:t>on a huge </a:t>
            </a:r>
            <a:r>
              <a:rPr lang="en-US" sz="2500" dirty="0" smtClean="0"/>
              <a:t>scale.</a:t>
            </a:r>
            <a:br>
              <a:rPr lang="en-US" sz="2500" dirty="0" smtClean="0"/>
            </a:br>
            <a:r>
              <a:rPr lang="en-US" sz="2500" b="1" dirty="0" smtClean="0"/>
              <a:t>a</a:t>
            </a:r>
            <a:r>
              <a:rPr lang="en-US" sz="2500" dirty="0" smtClean="0"/>
              <a:t> 	Which </a:t>
            </a:r>
            <a:r>
              <a:rPr lang="en-US" sz="2500" dirty="0"/>
              <a:t>elements does it </a:t>
            </a:r>
            <a:r>
              <a:rPr lang="en-US" sz="2500" dirty="0" smtClean="0"/>
              <a:t>contain?</a:t>
            </a:r>
            <a:br>
              <a:rPr lang="en-US" sz="2500" dirty="0" smtClean="0"/>
            </a:br>
            <a:r>
              <a:rPr lang="en-US" sz="2500" b="1" dirty="0" smtClean="0"/>
              <a:t>b</a:t>
            </a:r>
            <a:r>
              <a:rPr lang="en-US" sz="2500" dirty="0" smtClean="0"/>
              <a:t> 	Much </a:t>
            </a:r>
            <a:r>
              <a:rPr lang="en-US" sz="2500" dirty="0"/>
              <a:t>of the quarried limestone is turned </a:t>
            </a:r>
            <a:r>
              <a:rPr lang="en-US" sz="2500" dirty="0" smtClean="0"/>
              <a:t>into lime 	(</a:t>
            </a:r>
            <a:r>
              <a:rPr lang="en-US" sz="2500" b="1" dirty="0" err="1">
                <a:solidFill>
                  <a:srgbClr val="FF0000"/>
                </a:solidFill>
              </a:rPr>
              <a:t>CaO</a:t>
            </a:r>
            <a:r>
              <a:rPr lang="en-US" sz="2500" dirty="0"/>
              <a:t>) </a:t>
            </a:r>
            <a:r>
              <a:rPr lang="en-US" sz="2500" dirty="0" smtClean="0"/>
              <a:t>for </a:t>
            </a:r>
            <a:r>
              <a:rPr lang="en-US" sz="2500" dirty="0"/>
              <a:t>the steel </a:t>
            </a:r>
            <a:r>
              <a:rPr lang="en-US" sz="2500" dirty="0" smtClean="0"/>
              <a:t>industry.</a:t>
            </a:r>
            <a:br>
              <a:rPr lang="en-US" sz="2500" dirty="0" smtClean="0"/>
            </a:br>
            <a:r>
              <a:rPr lang="en-US" sz="2500" dirty="0" smtClean="0"/>
              <a:t>	</a:t>
            </a:r>
            <a:r>
              <a:rPr lang="en-US" sz="2500" b="1" dirty="0" err="1" smtClean="0"/>
              <a:t>i</a:t>
            </a:r>
            <a:r>
              <a:rPr lang="en-US" sz="2500" dirty="0" smtClean="0"/>
              <a:t> 	What </a:t>
            </a:r>
            <a:r>
              <a:rPr lang="en-US" sz="2500" dirty="0"/>
              <a:t>is the chemical name for </a:t>
            </a:r>
            <a:r>
              <a:rPr lang="en-US" sz="2500" dirty="0" smtClean="0"/>
              <a:t>lime?</a:t>
            </a:r>
            <a:br>
              <a:rPr lang="en-US" sz="2500" dirty="0" smtClean="0"/>
            </a:br>
            <a:r>
              <a:rPr lang="en-US" sz="2500" dirty="0" smtClean="0"/>
              <a:t>	</a:t>
            </a:r>
            <a:r>
              <a:rPr lang="en-US" sz="2500" b="1" dirty="0" smtClean="0"/>
              <a:t>ii</a:t>
            </a:r>
            <a:r>
              <a:rPr lang="en-US" sz="2500" dirty="0" smtClean="0"/>
              <a:t> 	Describe </a:t>
            </a:r>
            <a:r>
              <a:rPr lang="en-US" sz="2500" dirty="0"/>
              <a:t>how it is made from </a:t>
            </a:r>
            <a:r>
              <a:rPr lang="en-US" sz="2500" dirty="0" smtClean="0"/>
              <a:t>limestone.</a:t>
            </a:r>
            <a:br>
              <a:rPr lang="en-US" sz="2500" dirty="0" smtClean="0"/>
            </a:br>
            <a:r>
              <a:rPr lang="en-US" sz="2500" b="1" dirty="0" smtClean="0"/>
              <a:t>c 	</a:t>
            </a:r>
            <a:r>
              <a:rPr lang="en-US" sz="2500" dirty="0" smtClean="0"/>
              <a:t>Powdered </a:t>
            </a:r>
            <a:r>
              <a:rPr lang="en-US" sz="2500" dirty="0"/>
              <a:t>limestone is used to improve </a:t>
            </a:r>
            <a:r>
              <a:rPr lang="en-US" sz="2500" dirty="0" smtClean="0"/>
              <a:t>the water 	quality in </a:t>
            </a:r>
            <a:r>
              <a:rPr lang="en-US" sz="2500" dirty="0"/>
              <a:t>acidified </a:t>
            </a:r>
            <a:r>
              <a:rPr lang="en-US" sz="2500" dirty="0" smtClean="0"/>
              <a:t>lakes.</a:t>
            </a:r>
            <a:br>
              <a:rPr lang="en-US" sz="2500" dirty="0" smtClean="0"/>
            </a:br>
            <a:r>
              <a:rPr lang="en-US" sz="2500" dirty="0" smtClean="0"/>
              <a:t>	</a:t>
            </a:r>
            <a:r>
              <a:rPr lang="en-US" sz="2500" b="1" dirty="0" err="1" smtClean="0"/>
              <a:t>i</a:t>
            </a:r>
            <a:r>
              <a:rPr lang="en-US" sz="2500" dirty="0" smtClean="0"/>
              <a:t> 	How </a:t>
            </a:r>
            <a:r>
              <a:rPr lang="en-US" sz="2500" dirty="0"/>
              <a:t>might the lakes have become </a:t>
            </a:r>
            <a:r>
              <a:rPr lang="en-US" sz="2500" dirty="0" smtClean="0"/>
              <a:t>acidified?</a:t>
            </a:r>
            <a:br>
              <a:rPr lang="en-US" sz="2500" dirty="0" smtClean="0"/>
            </a:br>
            <a:r>
              <a:rPr lang="en-US" sz="2500" dirty="0" smtClean="0"/>
              <a:t>	</a:t>
            </a:r>
            <a:r>
              <a:rPr lang="en-US" sz="2500" b="1" dirty="0" smtClean="0"/>
              <a:t>ii</a:t>
            </a:r>
            <a:r>
              <a:rPr lang="en-US" sz="2500" dirty="0" smtClean="0"/>
              <a:t> 	Why </a:t>
            </a:r>
            <a:r>
              <a:rPr lang="en-US" sz="2500" dirty="0"/>
              <a:t>is limestone </a:t>
            </a:r>
            <a:r>
              <a:rPr lang="en-US" sz="2500" dirty="0" smtClean="0"/>
              <a:t>added?</a:t>
            </a:r>
            <a:br>
              <a:rPr lang="en-US" sz="2500" dirty="0" smtClean="0"/>
            </a:br>
            <a:r>
              <a:rPr lang="en-US" sz="2500" dirty="0" smtClean="0"/>
              <a:t>	</a:t>
            </a:r>
            <a:r>
              <a:rPr lang="en-US" sz="2500" b="1" dirty="0" smtClean="0"/>
              <a:t>iii</a:t>
            </a:r>
            <a:r>
              <a:rPr lang="en-US" sz="2500" dirty="0" smtClean="0"/>
              <a:t> 	The </a:t>
            </a:r>
            <a:r>
              <a:rPr lang="en-US" sz="2500" dirty="0"/>
              <a:t>limestone is used in powdered form, </a:t>
            </a:r>
            <a:r>
              <a:rPr lang="en-US" sz="2500" dirty="0" smtClean="0"/>
              <a:t>not 			lumps</a:t>
            </a:r>
            <a:r>
              <a:rPr lang="en-US" sz="2500" dirty="0"/>
              <a:t>. </a:t>
            </a:r>
            <a:r>
              <a:rPr lang="en-US" sz="2500" dirty="0" smtClean="0"/>
              <a:t>Why</a:t>
            </a:r>
            <a:r>
              <a:rPr lang="en-US" sz="2500" dirty="0"/>
              <a:t>? Try for more than one </a:t>
            </a:r>
            <a:r>
              <a:rPr lang="en-US" sz="2500" dirty="0" smtClean="0"/>
              <a:t>reason.</a:t>
            </a:r>
            <a:br>
              <a:rPr lang="en-US" sz="2500" dirty="0" smtClean="0"/>
            </a:br>
            <a:r>
              <a:rPr lang="en-US" sz="2500" dirty="0" smtClean="0"/>
              <a:t>d 	List </a:t>
            </a:r>
            <a:r>
              <a:rPr lang="en-US" sz="2500" dirty="0"/>
              <a:t>other important uses of limestone.</a:t>
            </a:r>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242</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3417027"/>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100" dirty="0" smtClean="0"/>
              <a:t>16 – Revision Questions – Core Curriculum</a:t>
            </a:r>
            <a:endParaRPr lang="en-GB" sz="3100" b="1" dirty="0" smtClean="0"/>
          </a:p>
        </p:txBody>
      </p:sp>
      <p:sp>
        <p:nvSpPr>
          <p:cNvPr id="6" name="Rectangle 33"/>
          <p:cNvSpPr/>
          <p:nvPr/>
        </p:nvSpPr>
        <p:spPr>
          <a:xfrm>
            <a:off x="179512" y="1131713"/>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C9CDD9"/>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Font typeface="+mj-lt"/>
              <a:buAutoNum type="arabicPeriod" startAt="4"/>
              <a:tabLst>
                <a:tab pos="811213" algn="l"/>
                <a:tab pos="1258888" algn="l"/>
                <a:tab pos="2967038" algn="l"/>
              </a:tabLst>
            </a:pPr>
            <a:r>
              <a:rPr lang="en-US" sz="2100" dirty="0"/>
              <a:t>Powdered limestone is used to treat the waste </a:t>
            </a:r>
            <a:r>
              <a:rPr lang="en-US" sz="2100" dirty="0" smtClean="0"/>
              <a:t>gases from </a:t>
            </a:r>
            <a:r>
              <a:rPr lang="en-US" sz="2100" dirty="0"/>
              <a:t>power stations that burn coal and </a:t>
            </a:r>
            <a:r>
              <a:rPr lang="en-US" sz="2100" dirty="0" smtClean="0"/>
              <a:t>petroleum. The </a:t>
            </a:r>
            <a:r>
              <a:rPr lang="en-US" sz="2100" dirty="0"/>
              <a:t>equation for the reaction that takes place </a:t>
            </a:r>
            <a:r>
              <a:rPr lang="en-US" sz="2100" dirty="0" smtClean="0"/>
              <a:t>is:</a:t>
            </a:r>
            <a:br>
              <a:rPr lang="en-US" sz="2100" dirty="0" smtClean="0"/>
            </a:br>
            <a:r>
              <a:rPr lang="en-US" sz="2100" b="1" dirty="0" smtClean="0">
                <a:solidFill>
                  <a:srgbClr val="FF0000"/>
                </a:solidFill>
              </a:rPr>
              <a:t>CaCO</a:t>
            </a:r>
            <a:r>
              <a:rPr lang="en-US" sz="2100" b="1" baseline="-25000" dirty="0" smtClean="0">
                <a:solidFill>
                  <a:srgbClr val="FF0000"/>
                </a:solidFill>
              </a:rPr>
              <a:t>3</a:t>
            </a:r>
            <a:r>
              <a:rPr lang="en-US" sz="2100" b="1" dirty="0" smtClean="0">
                <a:solidFill>
                  <a:srgbClr val="FF0000"/>
                </a:solidFill>
              </a:rPr>
              <a:t> </a:t>
            </a:r>
            <a:r>
              <a:rPr lang="en-US" sz="2100" b="1" dirty="0">
                <a:solidFill>
                  <a:srgbClr val="FF0000"/>
                </a:solidFill>
              </a:rPr>
              <a:t>(</a:t>
            </a:r>
            <a:r>
              <a:rPr lang="en-US" sz="2100" b="1" i="1" dirty="0">
                <a:solidFill>
                  <a:srgbClr val="FF0000"/>
                </a:solidFill>
              </a:rPr>
              <a:t>s</a:t>
            </a:r>
            <a:r>
              <a:rPr lang="en-US" sz="2100" b="1" dirty="0">
                <a:solidFill>
                  <a:srgbClr val="FF0000"/>
                </a:solidFill>
              </a:rPr>
              <a:t>) </a:t>
            </a:r>
            <a:r>
              <a:rPr lang="en-US" sz="2100" b="1" dirty="0" smtClean="0">
                <a:solidFill>
                  <a:srgbClr val="FF0000"/>
                </a:solidFill>
              </a:rPr>
              <a:t>+ </a:t>
            </a:r>
            <a:r>
              <a:rPr lang="en-US" sz="2100" b="1" dirty="0">
                <a:solidFill>
                  <a:srgbClr val="FF0000"/>
                </a:solidFill>
              </a:rPr>
              <a:t>SO</a:t>
            </a:r>
            <a:r>
              <a:rPr lang="en-US" sz="2100" b="1" baseline="-25000" dirty="0">
                <a:solidFill>
                  <a:srgbClr val="FF0000"/>
                </a:solidFill>
              </a:rPr>
              <a:t>2</a:t>
            </a:r>
            <a:r>
              <a:rPr lang="en-US" sz="2100" b="1" dirty="0">
                <a:solidFill>
                  <a:srgbClr val="FF0000"/>
                </a:solidFill>
              </a:rPr>
              <a:t> (g) </a:t>
            </a:r>
            <a:r>
              <a:rPr lang="en-US" sz="2100" b="1" dirty="0" smtClean="0">
                <a:solidFill>
                  <a:srgbClr val="FF0000"/>
                </a:solidFill>
              </a:rPr>
              <a:t>→ CaSO</a:t>
            </a:r>
            <a:r>
              <a:rPr lang="en-US" sz="2100" b="1" baseline="-25000" dirty="0" smtClean="0">
                <a:solidFill>
                  <a:srgbClr val="FF0000"/>
                </a:solidFill>
              </a:rPr>
              <a:t>3</a:t>
            </a:r>
            <a:r>
              <a:rPr lang="en-US" sz="2100" b="1" dirty="0" smtClean="0">
                <a:solidFill>
                  <a:srgbClr val="FF0000"/>
                </a:solidFill>
              </a:rPr>
              <a:t> </a:t>
            </a:r>
            <a:r>
              <a:rPr lang="en-US" sz="2100" b="1" dirty="0">
                <a:solidFill>
                  <a:srgbClr val="FF0000"/>
                </a:solidFill>
              </a:rPr>
              <a:t>(</a:t>
            </a:r>
            <a:r>
              <a:rPr lang="en-US" sz="2100" b="1" i="1" dirty="0">
                <a:solidFill>
                  <a:srgbClr val="FF0000"/>
                </a:solidFill>
              </a:rPr>
              <a:t>s</a:t>
            </a:r>
            <a:r>
              <a:rPr lang="en-US" sz="2100" b="1" dirty="0">
                <a:solidFill>
                  <a:srgbClr val="FF0000"/>
                </a:solidFill>
              </a:rPr>
              <a:t>) </a:t>
            </a:r>
            <a:r>
              <a:rPr lang="en-US" sz="2100" b="1" dirty="0" smtClean="0">
                <a:solidFill>
                  <a:srgbClr val="FF0000"/>
                </a:solidFill>
              </a:rPr>
              <a:t>+ </a:t>
            </a:r>
            <a:r>
              <a:rPr lang="en-US" sz="2100" b="1" dirty="0">
                <a:solidFill>
                  <a:srgbClr val="FF0000"/>
                </a:solidFill>
              </a:rPr>
              <a:t>CO</a:t>
            </a:r>
            <a:r>
              <a:rPr lang="en-US" sz="2100" b="1" baseline="-25000" dirty="0">
                <a:solidFill>
                  <a:srgbClr val="FF0000"/>
                </a:solidFill>
              </a:rPr>
              <a:t>2</a:t>
            </a:r>
            <a:r>
              <a:rPr lang="en-US" sz="2100" b="1" dirty="0">
                <a:solidFill>
                  <a:srgbClr val="FF0000"/>
                </a:solidFill>
              </a:rPr>
              <a:t> (</a:t>
            </a:r>
            <a:r>
              <a:rPr lang="en-US" sz="2100" b="1" i="1" dirty="0" smtClean="0">
                <a:solidFill>
                  <a:srgbClr val="FF0000"/>
                </a:solidFill>
              </a:rPr>
              <a:t>g</a:t>
            </a:r>
            <a:r>
              <a:rPr lang="en-US" sz="2100" b="1" dirty="0" smtClean="0">
                <a:solidFill>
                  <a:srgbClr val="FF0000"/>
                </a:solidFill>
              </a:rPr>
              <a:t>)</a:t>
            </a:r>
            <a:br>
              <a:rPr lang="en-US" sz="2100" b="1" dirty="0" smtClean="0">
                <a:solidFill>
                  <a:srgbClr val="FF0000"/>
                </a:solidFill>
              </a:rPr>
            </a:br>
            <a:r>
              <a:rPr lang="en-US" sz="2100" b="1" dirty="0" smtClean="0"/>
              <a:t>a 	</a:t>
            </a:r>
            <a:r>
              <a:rPr lang="en-US" sz="2100" b="1" dirty="0" err="1" smtClean="0"/>
              <a:t>i</a:t>
            </a:r>
            <a:r>
              <a:rPr lang="en-US" sz="2100" dirty="0" smtClean="0"/>
              <a:t> 	Name </a:t>
            </a:r>
            <a:r>
              <a:rPr lang="en-US" sz="2100" dirty="0"/>
              <a:t>the gas that is removed by this </a:t>
            </a:r>
            <a:r>
              <a:rPr lang="en-US" sz="2100" dirty="0" smtClean="0"/>
              <a:t>reaction.</a:t>
            </a:r>
            <a:br>
              <a:rPr lang="en-US" sz="2100" dirty="0" smtClean="0"/>
            </a:br>
            <a:r>
              <a:rPr lang="en-US" sz="2100" dirty="0" smtClean="0"/>
              <a:t>	</a:t>
            </a:r>
            <a:r>
              <a:rPr lang="en-US" sz="2100" b="1" dirty="0" smtClean="0"/>
              <a:t>ii</a:t>
            </a:r>
            <a:r>
              <a:rPr lang="en-US" sz="2100" dirty="0" smtClean="0"/>
              <a:t> 	Why </a:t>
            </a:r>
            <a:r>
              <a:rPr lang="en-US" sz="2100" dirty="0"/>
              <a:t>is it important to remove this </a:t>
            </a:r>
            <a:r>
              <a:rPr lang="en-US" sz="2100" dirty="0" smtClean="0"/>
              <a:t>gas?</a:t>
            </a:r>
            <a:br>
              <a:rPr lang="en-US" sz="2100" dirty="0" smtClean="0"/>
            </a:br>
            <a:r>
              <a:rPr lang="en-US" sz="2100" b="1" dirty="0" smtClean="0"/>
              <a:t>b</a:t>
            </a:r>
            <a:r>
              <a:rPr lang="en-US" sz="2100" dirty="0" smtClean="0"/>
              <a:t> 	Why </a:t>
            </a:r>
            <a:r>
              <a:rPr lang="en-US" sz="2100" dirty="0"/>
              <a:t>are large lumps of limestone not </a:t>
            </a:r>
            <a:r>
              <a:rPr lang="en-US" sz="2100" dirty="0" smtClean="0"/>
              <a:t>used?</a:t>
            </a:r>
            <a:br>
              <a:rPr lang="en-US" sz="2100" dirty="0" smtClean="0"/>
            </a:br>
            <a:r>
              <a:rPr lang="en-US" sz="2100" b="1" dirty="0" smtClean="0"/>
              <a:t>c</a:t>
            </a:r>
            <a:r>
              <a:rPr lang="en-US" sz="2100" dirty="0" smtClean="0"/>
              <a:t> 	The </a:t>
            </a:r>
            <a:r>
              <a:rPr lang="en-US" sz="2100" dirty="0"/>
              <a:t>process is called flue gas </a:t>
            </a:r>
            <a:r>
              <a:rPr lang="en-US" sz="2100" dirty="0" smtClean="0"/>
              <a:t>desulfurisation. Explain clearly 	what </a:t>
            </a:r>
            <a:r>
              <a:rPr lang="en-US" sz="2100" dirty="0"/>
              <a:t>this </a:t>
            </a:r>
            <a:r>
              <a:rPr lang="en-US" sz="2100" dirty="0" smtClean="0"/>
              <a:t>means.</a:t>
            </a:r>
            <a:br>
              <a:rPr lang="en-US" sz="2100" dirty="0" smtClean="0"/>
            </a:br>
            <a:r>
              <a:rPr lang="en-US" sz="2100" b="1" dirty="0" smtClean="0"/>
              <a:t>d</a:t>
            </a:r>
            <a:r>
              <a:rPr lang="en-US" sz="2100" dirty="0" smtClean="0"/>
              <a:t> 	The </a:t>
            </a:r>
            <a:r>
              <a:rPr lang="en-US" sz="2100" dirty="0"/>
              <a:t>calcium sulfite is usually turned </a:t>
            </a:r>
            <a:r>
              <a:rPr lang="en-US" sz="2100" dirty="0" smtClean="0"/>
              <a:t>into</a:t>
            </a:r>
            <a:br>
              <a:rPr lang="en-US" sz="2100" dirty="0" smtClean="0"/>
            </a:br>
            <a:r>
              <a:rPr lang="en-US" sz="2100" dirty="0" smtClean="0"/>
              <a:t>	gypsum</a:t>
            </a:r>
            <a:r>
              <a:rPr lang="en-US" sz="2100" dirty="0"/>
              <a:t>, which has the formula </a:t>
            </a:r>
            <a:r>
              <a:rPr lang="en-US" sz="2100" b="1" dirty="0" smtClean="0">
                <a:solidFill>
                  <a:srgbClr val="FF0000"/>
                </a:solidFill>
              </a:rPr>
              <a:t>CaSO</a:t>
            </a:r>
            <a:r>
              <a:rPr lang="en-US" sz="2100" b="1" baseline="-25000" dirty="0" smtClean="0">
                <a:solidFill>
                  <a:srgbClr val="FF0000"/>
                </a:solidFill>
              </a:rPr>
              <a:t>4</a:t>
            </a:r>
            <a:r>
              <a:rPr lang="en-US" sz="2100" b="1" dirty="0" smtClean="0">
                <a:solidFill>
                  <a:srgbClr val="FF0000"/>
                </a:solidFill>
              </a:rPr>
              <a:t>.2H</a:t>
            </a:r>
            <a:r>
              <a:rPr lang="en-US" sz="2100" b="1" baseline="-25000" dirty="0" smtClean="0">
                <a:solidFill>
                  <a:srgbClr val="FF0000"/>
                </a:solidFill>
              </a:rPr>
              <a:t>2</a:t>
            </a:r>
            <a:r>
              <a:rPr lang="en-US" sz="2100" b="1" dirty="0" smtClean="0">
                <a:solidFill>
                  <a:srgbClr val="FF0000"/>
                </a:solidFill>
              </a:rPr>
              <a:t>O</a:t>
            </a:r>
            <a:r>
              <a:rPr lang="en-US" sz="2100" dirty="0" smtClean="0"/>
              <a:t>.</a:t>
            </a:r>
            <a:br>
              <a:rPr lang="en-US" sz="2100" dirty="0" smtClean="0"/>
            </a:br>
            <a:r>
              <a:rPr lang="en-US" sz="2100" dirty="0" smtClean="0"/>
              <a:t>	</a:t>
            </a:r>
            <a:r>
              <a:rPr lang="en-US" sz="2100" b="1" dirty="0" err="1" smtClean="0"/>
              <a:t>i</a:t>
            </a:r>
            <a:r>
              <a:rPr lang="en-US" sz="2100" dirty="0" smtClean="0"/>
              <a:t> 	What </a:t>
            </a:r>
            <a:r>
              <a:rPr lang="en-US" sz="2100" dirty="0"/>
              <a:t>is the full chemical name for </a:t>
            </a:r>
            <a:r>
              <a:rPr lang="en-US" sz="2100" dirty="0" smtClean="0"/>
              <a:t>gypsum?</a:t>
            </a:r>
            <a:br>
              <a:rPr lang="en-US" sz="2100" dirty="0" smtClean="0"/>
            </a:br>
            <a:r>
              <a:rPr lang="en-US" sz="2100" dirty="0" smtClean="0"/>
              <a:t>	</a:t>
            </a:r>
            <a:r>
              <a:rPr lang="en-US" sz="2100" b="1" dirty="0" smtClean="0"/>
              <a:t>ii</a:t>
            </a:r>
            <a:r>
              <a:rPr lang="en-US" sz="2100" dirty="0" smtClean="0"/>
              <a:t> 	Which </a:t>
            </a:r>
            <a:r>
              <a:rPr lang="en-US" sz="2100" dirty="0"/>
              <a:t>type of chemical reaction occurs </a:t>
            </a:r>
            <a:r>
              <a:rPr lang="en-US" sz="2100" dirty="0" smtClean="0"/>
              <a:t>when 		 		</a:t>
            </a:r>
            <a:r>
              <a:rPr lang="en-US" sz="2100" b="1" dirty="0" smtClean="0">
                <a:solidFill>
                  <a:srgbClr val="FF0000"/>
                </a:solidFill>
              </a:rPr>
              <a:t>CaSO</a:t>
            </a:r>
            <a:r>
              <a:rPr lang="en-US" sz="2100" b="1" baseline="-25000" dirty="0" smtClean="0">
                <a:solidFill>
                  <a:srgbClr val="FF0000"/>
                </a:solidFill>
              </a:rPr>
              <a:t>3</a:t>
            </a:r>
            <a:r>
              <a:rPr lang="en-US" sz="2100" b="1" dirty="0" smtClean="0">
                <a:solidFill>
                  <a:srgbClr val="FF0000"/>
                </a:solidFill>
              </a:rPr>
              <a:t> </a:t>
            </a:r>
            <a:r>
              <a:rPr lang="en-US" sz="2100" dirty="0"/>
              <a:t>is converted into </a:t>
            </a:r>
            <a:r>
              <a:rPr lang="en-US" sz="2100" b="1" dirty="0" smtClean="0">
                <a:solidFill>
                  <a:srgbClr val="FF0000"/>
                </a:solidFill>
              </a:rPr>
              <a:t>CaSO</a:t>
            </a:r>
            <a:r>
              <a:rPr lang="en-US" sz="2100" b="1" baseline="-25000" dirty="0" smtClean="0">
                <a:solidFill>
                  <a:srgbClr val="FF0000"/>
                </a:solidFill>
              </a:rPr>
              <a:t>4</a:t>
            </a:r>
            <a:r>
              <a:rPr lang="en-US" sz="2100" dirty="0" smtClean="0"/>
              <a:t>?</a:t>
            </a:r>
            <a:br>
              <a:rPr lang="en-US" sz="2100" dirty="0" smtClean="0"/>
            </a:br>
            <a:r>
              <a:rPr lang="en-US" sz="2100" dirty="0" smtClean="0"/>
              <a:t>	</a:t>
            </a:r>
            <a:r>
              <a:rPr lang="en-US" sz="2100" b="1" dirty="0" smtClean="0"/>
              <a:t>iii</a:t>
            </a:r>
            <a:r>
              <a:rPr lang="en-US" sz="2100" dirty="0" smtClean="0"/>
              <a:t> 	Give </a:t>
            </a:r>
            <a:r>
              <a:rPr lang="en-US" sz="2100" dirty="0"/>
              <a:t>two uses for </a:t>
            </a:r>
            <a:r>
              <a:rPr lang="en-US" sz="2100" dirty="0" smtClean="0"/>
              <a:t>gypsum.</a:t>
            </a:r>
            <a:br>
              <a:rPr lang="en-US" sz="2100" dirty="0" smtClean="0"/>
            </a:br>
            <a:r>
              <a:rPr lang="en-US" sz="2100" b="1" dirty="0" smtClean="0"/>
              <a:t>e</a:t>
            </a:r>
            <a:r>
              <a:rPr lang="en-US" sz="2100" dirty="0" smtClean="0"/>
              <a:t> 	Name </a:t>
            </a:r>
            <a:r>
              <a:rPr lang="en-US" sz="2100" dirty="0"/>
              <a:t>two chemicals that could be used to </a:t>
            </a:r>
            <a:r>
              <a:rPr lang="en-US" sz="2100" dirty="0" smtClean="0"/>
              <a:t>make calcium 	sulfate </a:t>
            </a:r>
            <a:r>
              <a:rPr lang="en-US" sz="2100" dirty="0"/>
              <a:t>by precipitation.</a:t>
            </a:r>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243</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8060538"/>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000" dirty="0" smtClean="0"/>
              <a:t>16 – Revision Questions – Extended Curriculum</a:t>
            </a:r>
            <a:endParaRPr lang="en-GB" sz="3000" b="1" dirty="0" smtClean="0"/>
          </a:p>
        </p:txBody>
      </p:sp>
      <p:sp>
        <p:nvSpPr>
          <p:cNvPr id="6" name="Rectangle 33"/>
          <p:cNvSpPr/>
          <p:nvPr/>
        </p:nvSpPr>
        <p:spPr>
          <a:xfrm>
            <a:off x="179512" y="1131713"/>
            <a:ext cx="8712968" cy="524759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C9CDD9"/>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Font typeface="+mj-lt"/>
              <a:buAutoNum type="arabicPeriod" startAt="5"/>
              <a:tabLst>
                <a:tab pos="982663" algn="l"/>
                <a:tab pos="1258888" algn="l"/>
                <a:tab pos="2967038" algn="l"/>
              </a:tabLst>
            </a:pPr>
            <a:r>
              <a:rPr lang="en-US" sz="3350" dirty="0" smtClean="0"/>
              <a:t>This </a:t>
            </a:r>
            <a:r>
              <a:rPr lang="en-US" sz="3350" dirty="0"/>
              <a:t>is about the manufacture of </a:t>
            </a:r>
            <a:r>
              <a:rPr lang="en-US" sz="3350" dirty="0" smtClean="0"/>
              <a:t>ammonia.</a:t>
            </a:r>
            <a:br>
              <a:rPr lang="en-US" sz="3350" dirty="0" smtClean="0"/>
            </a:br>
            <a:r>
              <a:rPr lang="en-US" sz="3350" dirty="0" smtClean="0"/>
              <a:t>a 	Which </a:t>
            </a:r>
            <a:r>
              <a:rPr lang="en-US" sz="3350" dirty="0"/>
              <a:t>two gases react to </a:t>
            </a:r>
            <a:r>
              <a:rPr lang="en-US" sz="3350" dirty="0" smtClean="0"/>
              <a:t>give 	ammonia?</a:t>
            </a:r>
            <a:br>
              <a:rPr lang="en-US" sz="3350" dirty="0" smtClean="0"/>
            </a:br>
            <a:r>
              <a:rPr lang="en-US" sz="3350" dirty="0" smtClean="0"/>
              <a:t>b 	Why </a:t>
            </a:r>
            <a:r>
              <a:rPr lang="en-US" sz="3350" dirty="0"/>
              <a:t>are the two gases </a:t>
            </a:r>
            <a:r>
              <a:rPr lang="en-US" sz="3350" dirty="0" smtClean="0"/>
              <a:t>scrubbed?</a:t>
            </a:r>
            <a:br>
              <a:rPr lang="en-US" sz="3350" dirty="0" smtClean="0"/>
            </a:br>
            <a:r>
              <a:rPr lang="en-US" sz="3350" dirty="0" smtClean="0"/>
              <a:t>c 	Why </a:t>
            </a:r>
            <a:r>
              <a:rPr lang="en-US" sz="3350" dirty="0"/>
              <a:t>is the mixture passed over </a:t>
            </a:r>
            <a:r>
              <a:rPr lang="en-US" sz="3350" dirty="0" smtClean="0"/>
              <a:t>iron?</a:t>
            </a:r>
            <a:br>
              <a:rPr lang="en-US" sz="3350" dirty="0" smtClean="0"/>
            </a:br>
            <a:r>
              <a:rPr lang="en-US" sz="3350" dirty="0" smtClean="0"/>
              <a:t>d 	What </a:t>
            </a:r>
            <a:r>
              <a:rPr lang="en-US" sz="3350" dirty="0"/>
              <a:t>happens to the </a:t>
            </a:r>
            <a:r>
              <a:rPr lang="en-US" sz="3350" i="1" dirty="0"/>
              <a:t>unreacted</a:t>
            </a:r>
            <a:r>
              <a:rPr lang="en-US" sz="3350" dirty="0"/>
              <a:t> </a:t>
            </a:r>
            <a:r>
              <a:rPr lang="en-US" sz="3350" dirty="0" smtClean="0"/>
              <a:t>	nitrogen and hydrogen?</a:t>
            </a:r>
            <a:br>
              <a:rPr lang="en-US" sz="3350" dirty="0" smtClean="0"/>
            </a:br>
            <a:r>
              <a:rPr lang="en-US" sz="3350" dirty="0" smtClean="0"/>
              <a:t>e 	In </a:t>
            </a:r>
            <a:r>
              <a:rPr lang="en-US" sz="3350" dirty="0"/>
              <a:t>manufacturing ammonia, is the </a:t>
            </a:r>
            <a:r>
              <a:rPr lang="en-US" sz="3350" dirty="0" smtClean="0"/>
              <a:t>	chosen pressure </a:t>
            </a:r>
            <a:r>
              <a:rPr lang="en-US" sz="3350" dirty="0"/>
              <a:t>high, low, or </a:t>
            </a:r>
            <a:r>
              <a:rPr lang="en-US" sz="3350" dirty="0" smtClean="0"/>
              <a:t>	moderate</a:t>
            </a:r>
            <a:r>
              <a:rPr lang="en-US" sz="3350" dirty="0"/>
              <a:t>? Explain why.</a:t>
            </a:r>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243</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90118945"/>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000" dirty="0" smtClean="0"/>
              <a:t>16 – Revision Questions – Extended Curriculum</a:t>
            </a:r>
            <a:endParaRPr lang="en-GB" sz="3000" b="1" dirty="0" smtClean="0"/>
          </a:p>
        </p:txBody>
      </p:sp>
      <p:sp>
        <p:nvSpPr>
          <p:cNvPr id="6" name="Rectangle 33"/>
          <p:cNvSpPr/>
          <p:nvPr/>
        </p:nvSpPr>
        <p:spPr>
          <a:xfrm>
            <a:off x="179512" y="1131713"/>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C9CDD9"/>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514350" indent="-514350">
              <a:buFont typeface="+mj-lt"/>
              <a:buAutoNum type="arabicPeriod" startAt="6"/>
              <a:tabLst>
                <a:tab pos="811213" algn="l"/>
                <a:tab pos="1173163" algn="l"/>
                <a:tab pos="2967038" algn="l"/>
              </a:tabLst>
            </a:pPr>
            <a:r>
              <a:rPr lang="en-US" sz="2200" dirty="0" smtClean="0"/>
              <a:t>Nitrogen </a:t>
            </a:r>
            <a:r>
              <a:rPr lang="en-US" sz="2200" dirty="0"/>
              <a:t>and hydrogen are converted to </a:t>
            </a:r>
            <a:r>
              <a:rPr lang="en-US" sz="2200" dirty="0" smtClean="0"/>
              <a:t>ammonia in </a:t>
            </a:r>
            <a:r>
              <a:rPr lang="en-US" sz="2200" dirty="0"/>
              <a:t>the Haber </a:t>
            </a:r>
            <a:r>
              <a:rPr lang="en-US" sz="2200" dirty="0" smtClean="0"/>
              <a:t>process:</a:t>
            </a:r>
            <a:br>
              <a:rPr lang="en-US" sz="2200" dirty="0" smtClean="0"/>
            </a:br>
            <a:r>
              <a:rPr lang="en-US" sz="2200" b="1" dirty="0" smtClean="0">
                <a:solidFill>
                  <a:srgbClr val="FF0000"/>
                </a:solidFill>
              </a:rPr>
              <a:t>N</a:t>
            </a:r>
            <a:r>
              <a:rPr lang="en-US" sz="2200" b="1" baseline="-25000" dirty="0" smtClean="0">
                <a:solidFill>
                  <a:srgbClr val="FF0000"/>
                </a:solidFill>
              </a:rPr>
              <a:t>2</a:t>
            </a:r>
            <a:r>
              <a:rPr lang="en-US" sz="2200" b="1" dirty="0" smtClean="0">
                <a:solidFill>
                  <a:srgbClr val="FF0000"/>
                </a:solidFill>
              </a:rPr>
              <a:t> </a:t>
            </a:r>
            <a:r>
              <a:rPr lang="en-US" sz="2200" b="1" dirty="0">
                <a:solidFill>
                  <a:srgbClr val="FF0000"/>
                </a:solidFill>
              </a:rPr>
              <a:t>(</a:t>
            </a:r>
            <a:r>
              <a:rPr lang="en-US" sz="2200" b="1" i="1" dirty="0">
                <a:solidFill>
                  <a:srgbClr val="FF0000"/>
                </a:solidFill>
              </a:rPr>
              <a:t>g</a:t>
            </a:r>
            <a:r>
              <a:rPr lang="en-US" sz="2200" b="1" dirty="0">
                <a:solidFill>
                  <a:srgbClr val="FF0000"/>
                </a:solidFill>
              </a:rPr>
              <a:t>) </a:t>
            </a:r>
            <a:r>
              <a:rPr lang="en-US" sz="2200" b="1" dirty="0" smtClean="0">
                <a:solidFill>
                  <a:srgbClr val="FF0000"/>
                </a:solidFill>
              </a:rPr>
              <a:t>+ </a:t>
            </a:r>
            <a:r>
              <a:rPr lang="en-US" sz="2200" b="1" dirty="0">
                <a:solidFill>
                  <a:srgbClr val="FF0000"/>
                </a:solidFill>
              </a:rPr>
              <a:t>3H</a:t>
            </a:r>
            <a:r>
              <a:rPr lang="en-US" sz="2200" b="1" baseline="-25000" dirty="0">
                <a:solidFill>
                  <a:srgbClr val="FF0000"/>
                </a:solidFill>
              </a:rPr>
              <a:t>2</a:t>
            </a:r>
            <a:r>
              <a:rPr lang="en-US" sz="2200" b="1" dirty="0">
                <a:solidFill>
                  <a:srgbClr val="FF0000"/>
                </a:solidFill>
              </a:rPr>
              <a:t> (</a:t>
            </a:r>
            <a:r>
              <a:rPr lang="en-US" sz="2200" b="1" i="1" dirty="0">
                <a:solidFill>
                  <a:srgbClr val="FF0000"/>
                </a:solidFill>
              </a:rPr>
              <a:t>g</a:t>
            </a:r>
            <a:r>
              <a:rPr lang="en-US" sz="2200" b="1" dirty="0">
                <a:solidFill>
                  <a:srgbClr val="FF0000"/>
                </a:solidFill>
              </a:rPr>
              <a:t>) </a:t>
            </a:r>
            <a:r>
              <a:rPr lang="en-US" sz="2200" b="1" dirty="0" smtClean="0">
                <a:solidFill>
                  <a:srgbClr val="FF0000"/>
                </a:solidFill>
              </a:rPr>
              <a:t>→ 2NH</a:t>
            </a:r>
            <a:r>
              <a:rPr lang="en-US" sz="2200" b="1" baseline="-25000" dirty="0" smtClean="0">
                <a:solidFill>
                  <a:srgbClr val="FF0000"/>
                </a:solidFill>
              </a:rPr>
              <a:t>3</a:t>
            </a:r>
            <a:r>
              <a:rPr lang="en-US" sz="2200" b="1" dirty="0" smtClean="0">
                <a:solidFill>
                  <a:srgbClr val="FF0000"/>
                </a:solidFill>
              </a:rPr>
              <a:t> </a:t>
            </a:r>
            <a:r>
              <a:rPr lang="en-US" sz="2200" b="1" dirty="0">
                <a:solidFill>
                  <a:srgbClr val="FF0000"/>
                </a:solidFill>
              </a:rPr>
              <a:t>(</a:t>
            </a:r>
            <a:r>
              <a:rPr lang="en-US" sz="2200" b="1" i="1" dirty="0" smtClean="0">
                <a:solidFill>
                  <a:srgbClr val="FF0000"/>
                </a:solidFill>
              </a:rPr>
              <a:t>g</a:t>
            </a:r>
            <a:r>
              <a:rPr lang="en-US" sz="2200" b="1" dirty="0" smtClean="0">
                <a:solidFill>
                  <a:srgbClr val="FF0000"/>
                </a:solidFill>
              </a:rPr>
              <a:t>)</a:t>
            </a:r>
            <a:br>
              <a:rPr lang="en-US" sz="2200" b="1" dirty="0" smtClean="0">
                <a:solidFill>
                  <a:srgbClr val="FF0000"/>
                </a:solidFill>
              </a:rPr>
            </a:br>
            <a:r>
              <a:rPr lang="en-US" sz="2200" dirty="0" smtClean="0"/>
              <a:t>Right is </a:t>
            </a:r>
            <a:r>
              <a:rPr lang="en-US" sz="2200" dirty="0"/>
              <a:t>the energy level diagram </a:t>
            </a:r>
            <a:r>
              <a:rPr lang="en-US" sz="2200" dirty="0" smtClean="0"/>
              <a:t/>
            </a:r>
            <a:br>
              <a:rPr lang="en-US" sz="2200" dirty="0" smtClean="0"/>
            </a:br>
            <a:r>
              <a:rPr lang="en-US" sz="2200" dirty="0" smtClean="0"/>
              <a:t>for the reaction.</a:t>
            </a:r>
            <a:br>
              <a:rPr lang="en-US" sz="2200" dirty="0" smtClean="0"/>
            </a:br>
            <a:r>
              <a:rPr lang="en-US" sz="2200" b="1" dirty="0" smtClean="0"/>
              <a:t>a</a:t>
            </a:r>
            <a:r>
              <a:rPr lang="en-US" sz="2200" dirty="0" smtClean="0"/>
              <a:t> 	What </a:t>
            </a:r>
            <a:r>
              <a:rPr lang="en-US" sz="2200" dirty="0"/>
              <a:t>does this diagram tell </a:t>
            </a:r>
            <a:r>
              <a:rPr lang="en-US" sz="2200" dirty="0" smtClean="0"/>
              <a:t>you?</a:t>
            </a:r>
            <a:br>
              <a:rPr lang="en-US" sz="2200" dirty="0" smtClean="0"/>
            </a:br>
            <a:r>
              <a:rPr lang="en-US" sz="2200" b="1" dirty="0" smtClean="0"/>
              <a:t>b</a:t>
            </a:r>
            <a:r>
              <a:rPr lang="en-US" sz="2200" dirty="0" smtClean="0"/>
              <a:t> 	Explain </a:t>
            </a:r>
            <a:r>
              <a:rPr lang="en-US" sz="2200" dirty="0"/>
              <a:t>why high temperatures </a:t>
            </a:r>
            <a:r>
              <a:rPr lang="en-US" sz="2200" dirty="0" smtClean="0"/>
              <a:t/>
            </a:r>
            <a:br>
              <a:rPr lang="en-US" sz="2200" dirty="0" smtClean="0"/>
            </a:br>
            <a:r>
              <a:rPr lang="en-US" sz="2200" dirty="0" smtClean="0"/>
              <a:t>	are not </a:t>
            </a:r>
            <a:r>
              <a:rPr lang="en-US" sz="2200" dirty="0"/>
              <a:t>used </a:t>
            </a:r>
            <a:r>
              <a:rPr lang="en-US" sz="2200" dirty="0" smtClean="0"/>
              <a:t>in the </a:t>
            </a:r>
            <a:r>
              <a:rPr lang="en-US" sz="2200" dirty="0"/>
              <a:t>manufacture </a:t>
            </a:r>
            <a:r>
              <a:rPr lang="en-US" sz="2200" dirty="0" smtClean="0"/>
              <a:t/>
            </a:r>
            <a:br>
              <a:rPr lang="en-US" sz="2200" dirty="0" smtClean="0"/>
            </a:br>
            <a:r>
              <a:rPr lang="en-US" sz="2200" dirty="0" smtClean="0"/>
              <a:t>	of ammonia.</a:t>
            </a:r>
            <a:br>
              <a:rPr lang="en-US" sz="2200" dirty="0" smtClean="0"/>
            </a:br>
            <a:r>
              <a:rPr lang="en-US" sz="2200" b="1" dirty="0" smtClean="0"/>
              <a:t>c</a:t>
            </a:r>
            <a:r>
              <a:rPr lang="en-US" sz="2200" dirty="0" smtClean="0"/>
              <a:t> 	The </a:t>
            </a:r>
            <a:r>
              <a:rPr lang="en-US" sz="2200" dirty="0"/>
              <a:t>reaction is </a:t>
            </a:r>
            <a:r>
              <a:rPr lang="en-US" sz="2200" i="1" dirty="0"/>
              <a:t>reversible</a:t>
            </a:r>
            <a:r>
              <a:rPr lang="en-US" sz="2200" dirty="0"/>
              <a:t>, and </a:t>
            </a:r>
            <a:r>
              <a:rPr lang="en-US" sz="2200" dirty="0" smtClean="0"/>
              <a:t>reaches equilibrium</a:t>
            </a:r>
            <a:r>
              <a:rPr lang="en-US" sz="2200" dirty="0"/>
              <a:t>. Explain </a:t>
            </a:r>
            <a:r>
              <a:rPr lang="en-US" sz="2200" dirty="0" smtClean="0"/>
              <a:t>	very </a:t>
            </a:r>
            <a:r>
              <a:rPr lang="en-US" sz="2200" dirty="0"/>
              <a:t>clearly what the </a:t>
            </a:r>
            <a:r>
              <a:rPr lang="en-US" sz="2200" dirty="0" smtClean="0"/>
              <a:t>two terms </a:t>
            </a:r>
            <a:r>
              <a:rPr lang="en-US" sz="2200" dirty="0"/>
              <a:t>in italics </a:t>
            </a:r>
            <a:r>
              <a:rPr lang="en-US" sz="2200" dirty="0" smtClean="0"/>
              <a:t>mean.</a:t>
            </a:r>
            <a:br>
              <a:rPr lang="en-US" sz="2200" dirty="0" smtClean="0"/>
            </a:br>
            <a:r>
              <a:rPr lang="en-US" sz="2200" b="1" dirty="0" smtClean="0"/>
              <a:t>d</a:t>
            </a:r>
            <a:r>
              <a:rPr lang="en-US" sz="2200" dirty="0" smtClean="0"/>
              <a:t> 	</a:t>
            </a:r>
            <a:r>
              <a:rPr lang="en-US" sz="2200" b="1" dirty="0" err="1" smtClean="0"/>
              <a:t>i</a:t>
            </a:r>
            <a:r>
              <a:rPr lang="en-US" sz="2200" dirty="0" smtClean="0"/>
              <a:t> 	What </a:t>
            </a:r>
            <a:r>
              <a:rPr lang="en-US" sz="2200" dirty="0"/>
              <a:t>effect does a catalyst have on </a:t>
            </a:r>
            <a:r>
              <a:rPr lang="en-US" sz="2200" dirty="0" smtClean="0"/>
              <a:t>an equilibrium 			reaction?</a:t>
            </a:r>
            <a:br>
              <a:rPr lang="en-US" sz="2200" dirty="0" smtClean="0"/>
            </a:br>
            <a:r>
              <a:rPr lang="en-US" sz="2200" dirty="0" smtClean="0"/>
              <a:t>	</a:t>
            </a:r>
            <a:r>
              <a:rPr lang="en-US" sz="2200" b="1" dirty="0" smtClean="0"/>
              <a:t>ii</a:t>
            </a:r>
            <a:r>
              <a:rPr lang="en-US" sz="2200" dirty="0" smtClean="0"/>
              <a:t> 	Which </a:t>
            </a:r>
            <a:r>
              <a:rPr lang="en-US" sz="2200" dirty="0"/>
              <a:t>catalyst is used in the Haber </a:t>
            </a:r>
            <a:r>
              <a:rPr lang="en-US" sz="2200" dirty="0" smtClean="0"/>
              <a:t>process?</a:t>
            </a:r>
            <a:br>
              <a:rPr lang="en-US" sz="2200" dirty="0" smtClean="0"/>
            </a:br>
            <a:r>
              <a:rPr lang="en-US" sz="2200" dirty="0" smtClean="0"/>
              <a:t>	</a:t>
            </a:r>
            <a:r>
              <a:rPr lang="en-US" sz="2200" b="1" dirty="0" smtClean="0"/>
              <a:t>iii</a:t>
            </a:r>
            <a:r>
              <a:rPr lang="en-US" sz="2200" dirty="0" smtClean="0"/>
              <a:t> 	What </a:t>
            </a:r>
            <a:r>
              <a:rPr lang="en-US" sz="2200" dirty="0"/>
              <a:t>effect does this catalyst have on the </a:t>
            </a:r>
            <a:r>
              <a:rPr lang="en-US" sz="2200" dirty="0" smtClean="0"/>
              <a:t>% yield </a:t>
            </a:r>
            <a:r>
              <a:rPr lang="en-US" sz="2200" dirty="0"/>
              <a:t>of </a:t>
            </a:r>
            <a:r>
              <a:rPr lang="en-US" sz="2200" dirty="0" smtClean="0"/>
              <a:t>			ammonia</a:t>
            </a:r>
            <a:r>
              <a:rPr lang="en-US" sz="2200" dirty="0"/>
              <a:t>?</a:t>
            </a:r>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243</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17749" y="1556792"/>
            <a:ext cx="3602723" cy="2376264"/>
          </a:xfrm>
          <a:prstGeom prst="rect">
            <a:avLst/>
          </a:prstGeom>
        </p:spPr>
      </p:pic>
    </p:spTree>
    <p:extLst>
      <p:ext uri="{BB962C8B-B14F-4D97-AF65-F5344CB8AC3E}">
        <p14:creationId xmlns:p14="http://schemas.microsoft.com/office/powerpoint/2010/main" val="1986146548"/>
      </p:ext>
    </p:extLst>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000" dirty="0" smtClean="0"/>
              <a:t>16 – Revision Questions – Extended Curriculum</a:t>
            </a:r>
            <a:endParaRPr lang="en-GB" sz="3000" b="1" dirty="0" smtClean="0"/>
          </a:p>
        </p:txBody>
      </p:sp>
      <p:sp>
        <p:nvSpPr>
          <p:cNvPr id="6" name="Rectangle 33"/>
          <p:cNvSpPr/>
          <p:nvPr/>
        </p:nvSpPr>
        <p:spPr>
          <a:xfrm>
            <a:off x="179512" y="1131713"/>
            <a:ext cx="8712968" cy="5493812"/>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C9CDD9"/>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514350" indent="-514350">
              <a:buFont typeface="+mj-lt"/>
              <a:buAutoNum type="arabicPeriod" startAt="7"/>
              <a:tabLst>
                <a:tab pos="982663" algn="l"/>
                <a:tab pos="1173163" algn="l"/>
                <a:tab pos="2967038" algn="l"/>
              </a:tabLst>
            </a:pPr>
            <a:r>
              <a:rPr lang="en-US" sz="2700" dirty="0" smtClean="0"/>
              <a:t>Sulfuric </a:t>
            </a:r>
            <a:r>
              <a:rPr lang="en-US" sz="2700" dirty="0"/>
              <a:t>acid is made by the Contact </a:t>
            </a:r>
            <a:r>
              <a:rPr lang="en-US" sz="2700" dirty="0" smtClean="0"/>
              <a:t>process. The </a:t>
            </a:r>
            <a:r>
              <a:rPr lang="en-US" sz="2700" dirty="0"/>
              <a:t>first stage is to make sulfur trioxide, like </a:t>
            </a:r>
            <a:r>
              <a:rPr lang="en-US" sz="2700" dirty="0" smtClean="0"/>
              <a:t>this:</a:t>
            </a:r>
            <a:br>
              <a:rPr lang="en-US" sz="2700" dirty="0" smtClean="0"/>
            </a:br>
            <a:r>
              <a:rPr lang="en-US" sz="2700" dirty="0" smtClean="0"/>
              <a:t>	</a:t>
            </a:r>
            <a:r>
              <a:rPr lang="en-US" sz="2700" b="1" dirty="0" smtClean="0">
                <a:solidFill>
                  <a:srgbClr val="FF0000"/>
                </a:solidFill>
              </a:rPr>
              <a:t>2SO</a:t>
            </a:r>
            <a:r>
              <a:rPr lang="en-US" sz="2700" b="1" baseline="-25000" dirty="0" smtClean="0">
                <a:solidFill>
                  <a:srgbClr val="FF0000"/>
                </a:solidFill>
              </a:rPr>
              <a:t>2</a:t>
            </a:r>
            <a:r>
              <a:rPr lang="en-US" sz="2700" b="1" dirty="0" smtClean="0">
                <a:solidFill>
                  <a:srgbClr val="FF0000"/>
                </a:solidFill>
              </a:rPr>
              <a:t> </a:t>
            </a:r>
            <a:r>
              <a:rPr lang="en-US" sz="2700" b="1" dirty="0">
                <a:solidFill>
                  <a:srgbClr val="FF0000"/>
                </a:solidFill>
              </a:rPr>
              <a:t>(</a:t>
            </a:r>
            <a:r>
              <a:rPr lang="en-US" sz="2700" b="1" i="1" dirty="0">
                <a:solidFill>
                  <a:srgbClr val="FF0000"/>
                </a:solidFill>
              </a:rPr>
              <a:t>g</a:t>
            </a:r>
            <a:r>
              <a:rPr lang="en-US" sz="2700" b="1" dirty="0">
                <a:solidFill>
                  <a:srgbClr val="FF0000"/>
                </a:solidFill>
              </a:rPr>
              <a:t>) </a:t>
            </a:r>
            <a:r>
              <a:rPr lang="en-US" sz="2700" b="1" dirty="0" smtClean="0">
                <a:solidFill>
                  <a:srgbClr val="FF0000"/>
                </a:solidFill>
              </a:rPr>
              <a:t>+ </a:t>
            </a:r>
            <a:r>
              <a:rPr lang="en-US" sz="2700" b="1" dirty="0">
                <a:solidFill>
                  <a:srgbClr val="FF0000"/>
                </a:solidFill>
              </a:rPr>
              <a:t>O</a:t>
            </a:r>
            <a:r>
              <a:rPr lang="en-US" sz="2700" b="1" baseline="-25000" dirty="0">
                <a:solidFill>
                  <a:srgbClr val="FF0000"/>
                </a:solidFill>
              </a:rPr>
              <a:t>2</a:t>
            </a:r>
            <a:r>
              <a:rPr lang="en-US" sz="2700" b="1" dirty="0">
                <a:solidFill>
                  <a:srgbClr val="FF0000"/>
                </a:solidFill>
              </a:rPr>
              <a:t> (</a:t>
            </a:r>
            <a:r>
              <a:rPr lang="en-US" sz="2700" b="1" i="1" dirty="0">
                <a:solidFill>
                  <a:srgbClr val="FF0000"/>
                </a:solidFill>
              </a:rPr>
              <a:t>g</a:t>
            </a:r>
            <a:r>
              <a:rPr lang="en-US" sz="2700" b="1" dirty="0">
                <a:solidFill>
                  <a:srgbClr val="FF0000"/>
                </a:solidFill>
              </a:rPr>
              <a:t>) </a:t>
            </a:r>
            <a:r>
              <a:rPr lang="en-US" sz="2700" dirty="0" smtClean="0">
                <a:solidFill>
                  <a:srgbClr val="FF0000"/>
                </a:solidFill>
              </a:rPr>
              <a:t>→</a:t>
            </a:r>
            <a:r>
              <a:rPr lang="en-US" sz="2700" b="1" dirty="0" smtClean="0">
                <a:solidFill>
                  <a:srgbClr val="FF0000"/>
                </a:solidFill>
              </a:rPr>
              <a:t> 2SO</a:t>
            </a:r>
            <a:r>
              <a:rPr lang="en-US" sz="2700" b="1" baseline="-25000" dirty="0" smtClean="0">
                <a:solidFill>
                  <a:srgbClr val="FF0000"/>
                </a:solidFill>
              </a:rPr>
              <a:t>3</a:t>
            </a:r>
            <a:r>
              <a:rPr lang="en-US" sz="2700" b="1" dirty="0" smtClean="0">
                <a:solidFill>
                  <a:srgbClr val="FF0000"/>
                </a:solidFill>
              </a:rPr>
              <a:t> </a:t>
            </a:r>
            <a:r>
              <a:rPr lang="en-US" sz="2700" b="1" dirty="0">
                <a:solidFill>
                  <a:srgbClr val="FF0000"/>
                </a:solidFill>
              </a:rPr>
              <a:t>(</a:t>
            </a:r>
            <a:r>
              <a:rPr lang="en-US" sz="2700" b="1" i="1" dirty="0" smtClean="0">
                <a:solidFill>
                  <a:srgbClr val="FF0000"/>
                </a:solidFill>
              </a:rPr>
              <a:t>g</a:t>
            </a:r>
            <a:r>
              <a:rPr lang="en-US" sz="2700" b="1" dirty="0" smtClean="0">
                <a:solidFill>
                  <a:srgbClr val="FF0000"/>
                </a:solidFill>
              </a:rPr>
              <a:t>)</a:t>
            </a:r>
            <a:br>
              <a:rPr lang="en-US" sz="2700" b="1" dirty="0" smtClean="0">
                <a:solidFill>
                  <a:srgbClr val="FF0000"/>
                </a:solidFill>
              </a:rPr>
            </a:br>
            <a:r>
              <a:rPr lang="en-US" sz="2700" dirty="0" smtClean="0"/>
              <a:t>The </a:t>
            </a:r>
            <a:r>
              <a:rPr lang="en-US" sz="2700" dirty="0"/>
              <a:t>energy change in the reaction is </a:t>
            </a:r>
            <a:r>
              <a:rPr lang="en-US" sz="2700" dirty="0" smtClean="0"/>
              <a:t>– 97 </a:t>
            </a:r>
            <a:r>
              <a:rPr lang="en-US" sz="2700" dirty="0"/>
              <a:t>kJ / </a:t>
            </a:r>
            <a:r>
              <a:rPr lang="en-US" sz="2700" dirty="0" smtClean="0"/>
              <a:t>mol.</a:t>
            </a:r>
            <a:br>
              <a:rPr lang="en-US" sz="2700" dirty="0" smtClean="0"/>
            </a:br>
            <a:r>
              <a:rPr lang="en-US" sz="2700" dirty="0" smtClean="0"/>
              <a:t>a 	Name </a:t>
            </a:r>
            <a:r>
              <a:rPr lang="en-US" sz="2700" dirty="0"/>
              <a:t>the catalyst used in this </a:t>
            </a:r>
            <a:r>
              <a:rPr lang="en-US" sz="2700" dirty="0" smtClean="0"/>
              <a:t>reaction.</a:t>
            </a:r>
            <a:br>
              <a:rPr lang="en-US" sz="2700" dirty="0" smtClean="0"/>
            </a:br>
            <a:r>
              <a:rPr lang="en-US" sz="2700" dirty="0" smtClean="0"/>
              <a:t>b 	Is </a:t>
            </a:r>
            <a:r>
              <a:rPr lang="en-US" sz="2700" dirty="0"/>
              <a:t>the reaction exothermic, or </a:t>
            </a:r>
            <a:r>
              <a:rPr lang="en-US" sz="2700" dirty="0" smtClean="0"/>
              <a:t>endothermic?</a:t>
            </a:r>
            <a:br>
              <a:rPr lang="en-US" sz="2700" dirty="0" smtClean="0"/>
            </a:br>
            <a:r>
              <a:rPr lang="en-US" sz="2700" dirty="0" smtClean="0"/>
              <a:t>c 	What </a:t>
            </a:r>
            <a:r>
              <a:rPr lang="en-US" sz="2700" dirty="0"/>
              <a:t>are the reaction conditions for </a:t>
            </a:r>
            <a:r>
              <a:rPr lang="en-US" sz="2700" dirty="0" smtClean="0"/>
              <a:t>making sulfur 	trioxide?</a:t>
            </a:r>
            <a:br>
              <a:rPr lang="en-US" sz="2700" dirty="0" smtClean="0"/>
            </a:br>
            <a:r>
              <a:rPr lang="en-US" sz="2700" dirty="0" smtClean="0"/>
              <a:t>d 	Will </a:t>
            </a:r>
            <a:r>
              <a:rPr lang="en-US" sz="2700" dirty="0"/>
              <a:t>the yield of sulfur trioxide </a:t>
            </a:r>
            <a:r>
              <a:rPr lang="en-US" sz="2700" dirty="0" smtClean="0"/>
              <a:t>increase, decrease</a:t>
            </a:r>
            <a:r>
              <a:rPr lang="en-US" sz="2700" dirty="0"/>
              <a:t>, </a:t>
            </a:r>
            <a:r>
              <a:rPr lang="en-US" sz="2700" dirty="0" smtClean="0"/>
              <a:t>	or stay </a:t>
            </a:r>
            <a:r>
              <a:rPr lang="en-US" sz="2700" dirty="0"/>
              <a:t>the same, if the temperature </a:t>
            </a:r>
            <a:r>
              <a:rPr lang="en-US" sz="2700" dirty="0" smtClean="0"/>
              <a:t>is raised</a:t>
            </a:r>
            <a:r>
              <a:rPr lang="en-US" sz="2700" dirty="0"/>
              <a:t>? </a:t>
            </a:r>
            <a:r>
              <a:rPr lang="en-US" sz="2700" dirty="0" smtClean="0"/>
              <a:t>	Explain your answer.</a:t>
            </a:r>
            <a:br>
              <a:rPr lang="en-US" sz="2700" dirty="0" smtClean="0"/>
            </a:br>
            <a:r>
              <a:rPr lang="en-US" sz="2700" dirty="0" smtClean="0"/>
              <a:t>e	Describe </a:t>
            </a:r>
            <a:r>
              <a:rPr lang="en-US" sz="2700" dirty="0"/>
              <a:t>how sulfur trioxide is changed </a:t>
            </a:r>
            <a:r>
              <a:rPr lang="en-US" sz="2700" dirty="0" smtClean="0"/>
              <a:t>into 	concentrated </a:t>
            </a:r>
            <a:r>
              <a:rPr lang="en-US" sz="2700" dirty="0"/>
              <a:t>sulfuric acid.</a:t>
            </a:r>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243</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9036204"/>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000" dirty="0" smtClean="0"/>
              <a:t>16 – Revision Questions – Extended Curriculum</a:t>
            </a:r>
            <a:endParaRPr lang="en-GB" sz="3000" b="1" dirty="0" smtClean="0"/>
          </a:p>
        </p:txBody>
      </p:sp>
      <p:sp>
        <p:nvSpPr>
          <p:cNvPr id="6" name="Rectangle 33"/>
          <p:cNvSpPr/>
          <p:nvPr/>
        </p:nvSpPr>
        <p:spPr>
          <a:xfrm>
            <a:off x="179512" y="1131713"/>
            <a:ext cx="8712968" cy="563231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C9CDD9"/>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514350" indent="-514350">
              <a:buFont typeface="+mj-lt"/>
              <a:buAutoNum type="arabicPeriod" startAt="8"/>
              <a:tabLst>
                <a:tab pos="982663" algn="l"/>
                <a:tab pos="1173163" algn="l"/>
                <a:tab pos="2967038" algn="l"/>
              </a:tabLst>
            </a:pPr>
            <a:r>
              <a:rPr lang="en-US" sz="2000" dirty="0" smtClean="0"/>
              <a:t>Below </a:t>
            </a:r>
            <a:r>
              <a:rPr lang="en-US" sz="2000" dirty="0"/>
              <a:t>is a flow chart for the Contact process</a:t>
            </a:r>
            <a:r>
              <a:rPr lang="en-US" sz="2000" dirty="0" smtClean="0"/>
              <a:t>:</a:t>
            </a:r>
          </a:p>
          <a:p>
            <a:pPr marL="896938" indent="-361950">
              <a:buFont typeface="+mj-lt"/>
              <a:buAutoNum type="alphaLcPeriod"/>
            </a:pPr>
            <a:r>
              <a:rPr lang="en-US" sz="2000" dirty="0" smtClean="0"/>
              <a:t>Name </a:t>
            </a:r>
            <a:r>
              <a:rPr lang="en-US" sz="2000" dirty="0"/>
              <a:t>the substances </a:t>
            </a:r>
            <a:r>
              <a:rPr lang="en-US" sz="2000" b="1" dirty="0"/>
              <a:t>A</a:t>
            </a:r>
            <a:r>
              <a:rPr lang="en-US" sz="2000" dirty="0"/>
              <a:t>, </a:t>
            </a:r>
            <a:r>
              <a:rPr lang="en-US" sz="2000" b="1" dirty="0"/>
              <a:t>B</a:t>
            </a:r>
            <a:r>
              <a:rPr lang="en-US" sz="2000" dirty="0"/>
              <a:t>, </a:t>
            </a:r>
            <a:r>
              <a:rPr lang="en-US" sz="2000" b="1" dirty="0"/>
              <a:t>C</a:t>
            </a:r>
            <a:r>
              <a:rPr lang="en-US" sz="2000" dirty="0"/>
              <a:t>, </a:t>
            </a:r>
            <a:r>
              <a:rPr lang="en-US" sz="2000" b="1" dirty="0"/>
              <a:t>D</a:t>
            </a:r>
            <a:r>
              <a:rPr lang="en-US" sz="2000" dirty="0"/>
              <a:t>, </a:t>
            </a:r>
            <a:r>
              <a:rPr lang="en-US" sz="2000" b="1" dirty="0"/>
              <a:t>E</a:t>
            </a:r>
            <a:r>
              <a:rPr lang="en-US" sz="2000" dirty="0"/>
              <a:t>, and </a:t>
            </a:r>
            <a:r>
              <a:rPr lang="en-US" sz="2000" b="1" dirty="0"/>
              <a:t>F</a:t>
            </a:r>
            <a:r>
              <a:rPr lang="en-US" sz="2000" dirty="0"/>
              <a:t>.</a:t>
            </a:r>
          </a:p>
          <a:p>
            <a:pPr marL="896938" indent="-361950">
              <a:buFont typeface="+mj-lt"/>
              <a:buAutoNum type="alphaLcPeriod"/>
            </a:pPr>
            <a:r>
              <a:rPr lang="en-US" sz="2000" dirty="0" smtClean="0"/>
              <a:t>Why </a:t>
            </a:r>
            <a:r>
              <a:rPr lang="en-US" sz="2000" dirty="0"/>
              <a:t>is a catalyst used?</a:t>
            </a:r>
          </a:p>
          <a:p>
            <a:pPr marL="896938" indent="-361950">
              <a:buFont typeface="+mj-lt"/>
              <a:buAutoNum type="alphaLcPeriod"/>
            </a:pPr>
            <a:r>
              <a:rPr lang="en-US" sz="2000" dirty="0" smtClean="0"/>
              <a:t>Write </a:t>
            </a:r>
            <a:r>
              <a:rPr lang="en-US" sz="2000" dirty="0"/>
              <a:t>a chemical equation for the reaction </a:t>
            </a:r>
            <a:r>
              <a:rPr lang="en-US" sz="2000" dirty="0" smtClean="0"/>
              <a:t>that takes </a:t>
            </a:r>
            <a:r>
              <a:rPr lang="en-US" sz="2000" dirty="0"/>
              <a:t>place on the catalyst.</a:t>
            </a:r>
          </a:p>
          <a:p>
            <a:pPr marL="896938" indent="-361950">
              <a:buFont typeface="+mj-lt"/>
              <a:buAutoNum type="alphaLcPeriod"/>
            </a:pPr>
            <a:r>
              <a:rPr lang="en-US" sz="2000" dirty="0" smtClean="0"/>
              <a:t>The </a:t>
            </a:r>
            <a:r>
              <a:rPr lang="en-US" sz="2000" dirty="0"/>
              <a:t>production of substance </a:t>
            </a:r>
            <a:r>
              <a:rPr lang="en-US" sz="2000" b="1" dirty="0"/>
              <a:t>F </a:t>
            </a:r>
            <a:r>
              <a:rPr lang="en-US" sz="2000" dirty="0"/>
              <a:t>is </a:t>
            </a:r>
            <a:r>
              <a:rPr lang="en-US" sz="2000" dirty="0" smtClean="0"/>
              <a:t>very important</a:t>
            </a:r>
            <a:r>
              <a:rPr lang="en-US" sz="2000" dirty="0"/>
              <a:t>. Why? Give three reasons.</a:t>
            </a:r>
          </a:p>
          <a:p>
            <a:pPr marL="896938" indent="-361950">
              <a:buFont typeface="+mj-lt"/>
              <a:buAutoNum type="alphaLcPeriod"/>
            </a:pPr>
            <a:r>
              <a:rPr lang="en-US" sz="2000" dirty="0" smtClean="0"/>
              <a:t>Copy </a:t>
            </a:r>
            <a:r>
              <a:rPr lang="en-US" sz="2000" dirty="0"/>
              <a:t>out the flow chart, and write in the </a:t>
            </a:r>
            <a:r>
              <a:rPr lang="en-US" sz="2000" dirty="0" smtClean="0"/>
              <a:t>full names </a:t>
            </a:r>
            <a:r>
              <a:rPr lang="en-US" sz="2000" dirty="0"/>
              <a:t>of the different substances.</a:t>
            </a:r>
          </a:p>
          <a:p>
            <a:pPr marL="457200" indent="-457200">
              <a:buFont typeface="+mj-lt"/>
              <a:buAutoNum type="arabicPeriod" startAt="9"/>
            </a:pPr>
            <a:r>
              <a:rPr lang="en-US" sz="2000" dirty="0" smtClean="0"/>
              <a:t>Dilute </a:t>
            </a:r>
            <a:r>
              <a:rPr lang="en-US" sz="2000" dirty="0"/>
              <a:t>sulfuric acid has typical acid </a:t>
            </a:r>
            <a:r>
              <a:rPr lang="en-US" sz="2000" dirty="0" smtClean="0"/>
              <a:t>properties. An </a:t>
            </a:r>
            <a:r>
              <a:rPr lang="en-US" sz="2000" dirty="0"/>
              <a:t>excess of it is added to test-tubes </a:t>
            </a:r>
            <a:r>
              <a:rPr lang="en-US" sz="2000" b="1" dirty="0"/>
              <a:t>W</a:t>
            </a:r>
            <a:r>
              <a:rPr lang="en-US" sz="2000" dirty="0"/>
              <a:t>, </a:t>
            </a:r>
            <a:r>
              <a:rPr lang="en-US" sz="2000" b="1" dirty="0"/>
              <a:t>X</a:t>
            </a:r>
            <a:r>
              <a:rPr lang="en-US" sz="2000" dirty="0"/>
              <a:t>, </a:t>
            </a:r>
            <a:r>
              <a:rPr lang="en-US" sz="2000" b="1" dirty="0"/>
              <a:t>Y </a:t>
            </a:r>
            <a:r>
              <a:rPr lang="en-US" sz="2000" dirty="0"/>
              <a:t>and </a:t>
            </a:r>
            <a:r>
              <a:rPr lang="en-US" sz="2000" b="1" dirty="0" smtClean="0"/>
              <a:t>Z</a:t>
            </a:r>
            <a:r>
              <a:rPr lang="en-US" sz="2000" dirty="0" smtClean="0"/>
              <a:t>, which </a:t>
            </a:r>
            <a:r>
              <a:rPr lang="en-US" sz="2000" dirty="0"/>
              <a:t>contain these powdered </a:t>
            </a:r>
            <a:r>
              <a:rPr lang="en-US" sz="2000" dirty="0" smtClean="0"/>
              <a:t>substances: </a:t>
            </a:r>
            <a:br>
              <a:rPr lang="en-US" sz="2000" dirty="0" smtClean="0"/>
            </a:br>
            <a:r>
              <a:rPr lang="en-US" sz="2000" dirty="0" smtClean="0"/>
              <a:t>	</a:t>
            </a:r>
            <a:r>
              <a:rPr lang="en-GB" sz="2000" b="1" smtClean="0"/>
              <a:t>W </a:t>
            </a:r>
            <a:r>
              <a:rPr lang="en-GB" sz="2000" dirty="0"/>
              <a:t>copper(II) </a:t>
            </a:r>
            <a:r>
              <a:rPr lang="en-GB" sz="2000"/>
              <a:t>oxide </a:t>
            </a:r>
            <a:r>
              <a:rPr lang="en-GB" sz="2000" smtClean="0"/>
              <a:t>	</a:t>
            </a:r>
            <a:r>
              <a:rPr lang="en-GB" sz="2000" b="1" smtClean="0"/>
              <a:t>X </a:t>
            </a:r>
            <a:r>
              <a:rPr lang="en-GB" sz="2000" smtClean="0"/>
              <a:t>magnesium</a:t>
            </a:r>
            <a:br>
              <a:rPr lang="en-GB" sz="2000" smtClean="0"/>
            </a:br>
            <a:r>
              <a:rPr lang="en-GB" sz="2000" smtClean="0"/>
              <a:t>	</a:t>
            </a:r>
            <a:r>
              <a:rPr lang="en-GB" sz="2000" b="1" smtClean="0"/>
              <a:t>Y </a:t>
            </a:r>
            <a:r>
              <a:rPr lang="en-GB" sz="2000" dirty="0"/>
              <a:t>calcium </a:t>
            </a:r>
            <a:r>
              <a:rPr lang="en-GB" sz="2000"/>
              <a:t>hydroxide </a:t>
            </a:r>
            <a:r>
              <a:rPr lang="en-GB" sz="2000" smtClean="0"/>
              <a:t>	</a:t>
            </a:r>
            <a:r>
              <a:rPr lang="en-GB" sz="2000" b="1" smtClean="0"/>
              <a:t>Z </a:t>
            </a:r>
            <a:r>
              <a:rPr lang="en-GB" sz="2000" dirty="0"/>
              <a:t>sodium carbonate</a:t>
            </a:r>
          </a:p>
          <a:p>
            <a:pPr marL="896938" indent="-361950">
              <a:buFont typeface="+mj-lt"/>
              <a:buAutoNum type="alphaLcPeriod"/>
            </a:pPr>
            <a:r>
              <a:rPr lang="en-US" sz="2000" dirty="0" smtClean="0"/>
              <a:t>In </a:t>
            </a:r>
            <a:r>
              <a:rPr lang="en-US" sz="2000" dirty="0"/>
              <a:t>which test-tubes will you observe fizzing?</a:t>
            </a:r>
          </a:p>
          <a:p>
            <a:pPr marL="896938" indent="-361950">
              <a:buFont typeface="+mj-lt"/>
              <a:buAutoNum type="alphaLcPeriod"/>
            </a:pPr>
            <a:r>
              <a:rPr lang="en-US" sz="2000" dirty="0" smtClean="0"/>
              <a:t>In </a:t>
            </a:r>
            <a:r>
              <a:rPr lang="en-US" sz="2000" dirty="0"/>
              <a:t>which test-tube will a </a:t>
            </a:r>
            <a:r>
              <a:rPr lang="en-US" sz="2000" dirty="0" err="1"/>
              <a:t>coloured</a:t>
            </a:r>
            <a:r>
              <a:rPr lang="en-US" sz="2000" dirty="0"/>
              <a:t> solution form?</a:t>
            </a:r>
          </a:p>
          <a:p>
            <a:pPr marL="896938" indent="-361950">
              <a:buFont typeface="+mj-lt"/>
              <a:buAutoNum type="alphaLcPeriod"/>
            </a:pPr>
            <a:r>
              <a:rPr lang="en-US" sz="2000" dirty="0" smtClean="0"/>
              <a:t>In </a:t>
            </a:r>
            <a:r>
              <a:rPr lang="en-US" sz="2000" dirty="0"/>
              <a:t>which of the test-tubes does </a:t>
            </a:r>
            <a:r>
              <a:rPr lang="en-US" sz="2000" dirty="0" err="1" smtClean="0"/>
              <a:t>neutralisation</a:t>
            </a:r>
            <a:r>
              <a:rPr lang="en-US" sz="2000" dirty="0"/>
              <a:t> </a:t>
            </a:r>
            <a:r>
              <a:rPr lang="en-GB" sz="2000" dirty="0" smtClean="0"/>
              <a:t>take </a:t>
            </a:r>
            <a:r>
              <a:rPr lang="en-GB" sz="2000" dirty="0"/>
              <a:t>place?</a:t>
            </a:r>
          </a:p>
          <a:p>
            <a:pPr marL="896938" indent="-361950">
              <a:buFont typeface="+mj-lt"/>
              <a:buAutoNum type="alphaLcPeriod"/>
            </a:pPr>
            <a:r>
              <a:rPr lang="en-US" sz="2000" smtClean="0"/>
              <a:t>Name </a:t>
            </a:r>
            <a:r>
              <a:rPr lang="en-US" sz="2000"/>
              <a:t>the four salts obtained, after reaction.</a:t>
            </a:r>
          </a:p>
          <a:p>
            <a:pPr marL="896938" indent="-361950">
              <a:buFont typeface="+mj-lt"/>
              <a:buAutoNum type="alphaLcPeriod"/>
            </a:pPr>
            <a:r>
              <a:rPr lang="en-US" sz="2000" dirty="0" smtClean="0"/>
              <a:t>Write </a:t>
            </a:r>
            <a:r>
              <a:rPr lang="en-US" sz="2000" dirty="0"/>
              <a:t>balanced equations for the four reactions</a:t>
            </a:r>
            <a:r>
              <a:rPr lang="en-US" sz="2000" dirty="0" smtClean="0"/>
              <a:t>.</a:t>
            </a:r>
            <a:endParaRPr lang="en-US" sz="2000" dirty="0"/>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243</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5957383"/>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3 - Assessment Objectives</a:t>
            </a:r>
            <a:endParaRPr lang="en-GB" sz="4000" b="1" dirty="0" smtClean="0"/>
          </a:p>
        </p:txBody>
      </p:sp>
      <p:sp>
        <p:nvSpPr>
          <p:cNvPr id="34" name="Rectangle 33"/>
          <p:cNvSpPr/>
          <p:nvPr/>
        </p:nvSpPr>
        <p:spPr>
          <a:xfrm>
            <a:off x="323527" y="1124744"/>
            <a:ext cx="8424935" cy="5355312"/>
          </a:xfrm>
          <a:prstGeom prst="rect">
            <a:avLst/>
          </a:prstGeom>
        </p:spPr>
        <p:txBody>
          <a:bodyPr wrap="square">
            <a:spAutoFit/>
          </a:bodyPr>
          <a:lstStyle/>
          <a:p>
            <a:pPr>
              <a:buClr>
                <a:srgbClr val="0070C0"/>
              </a:buClr>
            </a:pPr>
            <a:r>
              <a:rPr lang="en-US" sz="1900" b="1" dirty="0"/>
              <a:t>AO1: Knowledge with understanding</a:t>
            </a:r>
          </a:p>
          <a:p>
            <a:pPr marL="361950" indent="-361950">
              <a:buClr>
                <a:srgbClr val="0070C0"/>
              </a:buClr>
              <a:buFont typeface="Wingdings 3" panose="05040102010807070707" pitchFamily="18" charset="2"/>
              <a:buChar char=""/>
            </a:pPr>
            <a:r>
              <a:rPr lang="en-US" sz="1900" dirty="0"/>
              <a:t>Candidates should be able to demonstrate knowledge and understanding of:</a:t>
            </a:r>
          </a:p>
          <a:p>
            <a:pPr marL="811213" indent="-371475">
              <a:buClr>
                <a:srgbClr val="0070C0"/>
              </a:buClr>
              <a:buFont typeface="+mj-lt"/>
              <a:buAutoNum type="arabicPeriod"/>
            </a:pPr>
            <a:r>
              <a:rPr lang="en-US" sz="1900" dirty="0" smtClean="0"/>
              <a:t>scientific </a:t>
            </a:r>
            <a:r>
              <a:rPr lang="en-US" sz="1900" dirty="0"/>
              <a:t>phenomena, facts, laws, definitions, concepts and theories</a:t>
            </a:r>
          </a:p>
          <a:p>
            <a:pPr marL="811213" indent="-371475">
              <a:buClr>
                <a:srgbClr val="0070C0"/>
              </a:buClr>
              <a:buFont typeface="+mj-lt"/>
              <a:buAutoNum type="arabicPeriod"/>
            </a:pPr>
            <a:r>
              <a:rPr lang="en-US" sz="1900" dirty="0" smtClean="0"/>
              <a:t>scientific </a:t>
            </a:r>
            <a:r>
              <a:rPr lang="en-US" sz="1900" dirty="0"/>
              <a:t>vocabulary, terminology and conventions (including symbols, quantities and units)</a:t>
            </a:r>
          </a:p>
          <a:p>
            <a:pPr marL="811213" indent="-371475">
              <a:buClr>
                <a:srgbClr val="0070C0"/>
              </a:buClr>
              <a:buFont typeface="+mj-lt"/>
              <a:buAutoNum type="arabicPeriod"/>
            </a:pPr>
            <a:r>
              <a:rPr lang="en-US" sz="1900" dirty="0" smtClean="0"/>
              <a:t>scientific </a:t>
            </a:r>
            <a:r>
              <a:rPr lang="en-US" sz="1900" dirty="0"/>
              <a:t>instruments and apparatus, including techniques of operation and aspects of safety</a:t>
            </a:r>
          </a:p>
          <a:p>
            <a:pPr marL="811213" indent="-371475">
              <a:buClr>
                <a:srgbClr val="0070C0"/>
              </a:buClr>
              <a:buFont typeface="+mj-lt"/>
              <a:buAutoNum type="arabicPeriod"/>
            </a:pPr>
            <a:r>
              <a:rPr lang="en-US" sz="1900" dirty="0" smtClean="0"/>
              <a:t>scientific </a:t>
            </a:r>
            <a:r>
              <a:rPr lang="en-US" sz="1900" dirty="0"/>
              <a:t>and technological applications with their social, economic and environmental implications.</a:t>
            </a:r>
          </a:p>
          <a:p>
            <a:pPr marL="361950" indent="-361950">
              <a:buClr>
                <a:srgbClr val="0070C0"/>
              </a:buClr>
              <a:buFont typeface="Wingdings 3" panose="05040102010807070707" pitchFamily="18" charset="2"/>
              <a:buChar char=""/>
            </a:pPr>
            <a:r>
              <a:rPr lang="en-US" sz="1900" dirty="0"/>
              <a:t>Syllabus content defines the factual material that candidates may be required to recall and </a:t>
            </a:r>
            <a:r>
              <a:rPr lang="en-US" sz="1900" dirty="0" smtClean="0"/>
              <a:t>explain. Candidates </a:t>
            </a:r>
            <a:r>
              <a:rPr lang="en-US" sz="1900" dirty="0"/>
              <a:t>will also be asked questions which require them to apply this material to unfamiliar contexts </a:t>
            </a:r>
            <a:r>
              <a:rPr lang="en-US" sz="1900" dirty="0" smtClean="0"/>
              <a:t>and to </a:t>
            </a:r>
            <a:r>
              <a:rPr lang="en-US" sz="1900" dirty="0"/>
              <a:t>apply knowledge from one area of the syllabus to another.</a:t>
            </a:r>
          </a:p>
          <a:p>
            <a:pPr marL="361950" indent="-361950">
              <a:buClr>
                <a:srgbClr val="0070C0"/>
              </a:buClr>
              <a:buFont typeface="Wingdings 3" panose="05040102010807070707" pitchFamily="18" charset="2"/>
              <a:buChar char=""/>
            </a:pPr>
            <a:r>
              <a:rPr lang="en-US" sz="1900" dirty="0"/>
              <a:t>Questions testing this objective will often begin with one of the following words: define, state, </a:t>
            </a:r>
            <a:r>
              <a:rPr lang="en-US" sz="1900" dirty="0" smtClean="0"/>
              <a:t>describe, explain </a:t>
            </a:r>
            <a:r>
              <a:rPr lang="en-US" sz="1900" dirty="0"/>
              <a:t>(using your knowledge and understanding) or outline (see the Glossary of terms used in </a:t>
            </a:r>
            <a:r>
              <a:rPr lang="en-US" sz="1900" dirty="0" smtClean="0"/>
              <a:t>science papers).</a:t>
            </a:r>
            <a:endParaRPr lang="en-US" sz="1900" dirty="0"/>
          </a:p>
        </p:txBody>
      </p:sp>
    </p:spTree>
    <p:extLst>
      <p:ext uri="{BB962C8B-B14F-4D97-AF65-F5344CB8AC3E}">
        <p14:creationId xmlns:p14="http://schemas.microsoft.com/office/powerpoint/2010/main" val="423614348"/>
      </p:ext>
    </p:extLst>
  </p:cSld>
  <p:clrMapOvr>
    <a:masterClrMapping/>
  </p:clrMapOvr>
  <p:transition advClick="0"/>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16.1 – Workbook Questions</a:t>
            </a:r>
            <a:endParaRPr lang="en-GB" b="1" dirty="0" smtClean="0"/>
          </a:p>
        </p:txBody>
      </p:sp>
      <p:sp>
        <p:nvSpPr>
          <p:cNvPr id="6" name="Rectangle 33"/>
          <p:cNvSpPr/>
          <p:nvPr/>
        </p:nvSpPr>
        <p:spPr>
          <a:xfrm>
            <a:off x="179512" y="1131713"/>
            <a:ext cx="8784976" cy="563231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361950" indent="-361950">
              <a:buClr>
                <a:srgbClr val="C00000"/>
              </a:buClr>
              <a:buFont typeface="+mj-lt"/>
              <a:buAutoNum type="arabicPeriod"/>
              <a:tabLst>
                <a:tab pos="809625" algn="l"/>
                <a:tab pos="2605088" algn="l"/>
                <a:tab pos="8523288" algn="r"/>
              </a:tabLst>
            </a:pPr>
            <a:r>
              <a:rPr lang="en-US" sz="2400" dirty="0" smtClean="0"/>
              <a:t>a</a:t>
            </a:r>
            <a:r>
              <a:rPr lang="en-US" sz="2400" dirty="0"/>
              <a:t>. Hydrogen reacts with oxygen to form </a:t>
            </a:r>
            <a:r>
              <a:rPr lang="en-US" sz="2400" dirty="0" smtClean="0"/>
              <a:t>water.</a:t>
            </a:r>
            <a:br>
              <a:rPr lang="en-US" sz="2400" dirty="0" smtClean="0"/>
            </a:br>
            <a:r>
              <a:rPr lang="en-US" sz="2400" b="1" dirty="0" smtClean="0">
                <a:solidFill>
                  <a:srgbClr val="FF0000"/>
                </a:solidFill>
              </a:rPr>
              <a:t>		2H</a:t>
            </a:r>
            <a:r>
              <a:rPr lang="en-US" sz="2400" b="1" baseline="-25000" dirty="0" smtClean="0">
                <a:solidFill>
                  <a:srgbClr val="FF0000"/>
                </a:solidFill>
              </a:rPr>
              <a:t>2</a:t>
            </a:r>
            <a:r>
              <a:rPr lang="en-US" sz="2400" b="1" dirty="0" smtClean="0">
                <a:solidFill>
                  <a:srgbClr val="FF0000"/>
                </a:solidFill>
              </a:rPr>
              <a:t>(</a:t>
            </a:r>
            <a:r>
              <a:rPr lang="en-US" sz="2400" b="1" i="1" dirty="0" smtClean="0">
                <a:solidFill>
                  <a:srgbClr val="FF0000"/>
                </a:solidFill>
              </a:rPr>
              <a:t>g</a:t>
            </a:r>
            <a:r>
              <a:rPr lang="en-US" sz="2400" b="1" dirty="0">
                <a:solidFill>
                  <a:srgbClr val="FF0000"/>
                </a:solidFill>
              </a:rPr>
              <a:t>) + </a:t>
            </a:r>
            <a:r>
              <a:rPr lang="en-US" sz="2400" b="1" dirty="0" smtClean="0">
                <a:solidFill>
                  <a:srgbClr val="FF0000"/>
                </a:solidFill>
              </a:rPr>
              <a:t>O</a:t>
            </a:r>
            <a:r>
              <a:rPr lang="en-US" sz="2400" b="1" baseline="-25000" dirty="0" smtClean="0">
                <a:solidFill>
                  <a:srgbClr val="FF0000"/>
                </a:solidFill>
              </a:rPr>
              <a:t>2</a:t>
            </a:r>
            <a:r>
              <a:rPr lang="en-US" sz="2400" b="1" dirty="0" smtClean="0">
                <a:solidFill>
                  <a:srgbClr val="FF0000"/>
                </a:solidFill>
              </a:rPr>
              <a:t>(g</a:t>
            </a:r>
            <a:r>
              <a:rPr lang="en-US" sz="2400" b="1" dirty="0">
                <a:solidFill>
                  <a:srgbClr val="FF0000"/>
                </a:solidFill>
              </a:rPr>
              <a:t>) </a:t>
            </a:r>
            <a:r>
              <a:rPr lang="en-US" sz="2400" b="1" dirty="0" smtClean="0">
                <a:solidFill>
                  <a:srgbClr val="FF0000"/>
                </a:solidFill>
              </a:rPr>
              <a:t>→   2H</a:t>
            </a:r>
            <a:r>
              <a:rPr lang="en-US" sz="2400" b="1" baseline="-25000" dirty="0" smtClean="0">
                <a:solidFill>
                  <a:srgbClr val="FF0000"/>
                </a:solidFill>
              </a:rPr>
              <a:t>2</a:t>
            </a:r>
            <a:r>
              <a:rPr lang="en-US" sz="2400" b="1" dirty="0" smtClean="0">
                <a:solidFill>
                  <a:srgbClr val="FF0000"/>
                </a:solidFill>
              </a:rPr>
              <a:t>O (</a:t>
            </a:r>
            <a:r>
              <a:rPr lang="en-US" sz="2400" b="1" i="1" dirty="0" smtClean="0">
                <a:solidFill>
                  <a:srgbClr val="FF0000"/>
                </a:solidFill>
              </a:rPr>
              <a:t>I</a:t>
            </a:r>
            <a:r>
              <a:rPr lang="en-US" sz="2400" b="1" dirty="0">
                <a:solidFill>
                  <a:srgbClr val="FF0000"/>
                </a:solidFill>
              </a:rPr>
              <a:t>)</a:t>
            </a:r>
            <a:r>
              <a:rPr lang="en-US" sz="2400" dirty="0" smtClean="0"/>
              <a:t/>
            </a:r>
            <a:br>
              <a:rPr lang="en-US" sz="2400" dirty="0" smtClean="0"/>
            </a:br>
            <a:r>
              <a:rPr lang="en-US" sz="2400" dirty="0" smtClean="0"/>
              <a:t>oxidation </a:t>
            </a:r>
            <a:r>
              <a:rPr lang="en-US" sz="2400" dirty="0"/>
              <a:t>state </a:t>
            </a:r>
            <a:r>
              <a:rPr lang="en-US" sz="2400" dirty="0" smtClean="0"/>
              <a:t>	      0          0           +1 -2</a:t>
            </a:r>
            <a:br>
              <a:rPr lang="en-US" sz="2400" dirty="0" smtClean="0"/>
            </a:br>
            <a:r>
              <a:rPr lang="en-US" sz="2400" dirty="0" smtClean="0"/>
              <a:t>Explain </a:t>
            </a:r>
            <a:r>
              <a:rPr lang="en-US" sz="2400" dirty="0"/>
              <a:t>why this is a redox reaction in terms of changes in oxidation state</a:t>
            </a:r>
            <a:r>
              <a:rPr lang="en-US" sz="2400" dirty="0" smtClean="0"/>
              <a:t>.____________________________________ _____________________________________________________________________________________________	[3]</a:t>
            </a:r>
            <a:br>
              <a:rPr lang="en-US" sz="2400" dirty="0" smtClean="0"/>
            </a:br>
            <a:r>
              <a:rPr lang="en-US" sz="2400" b="1" dirty="0" smtClean="0"/>
              <a:t>b</a:t>
            </a:r>
            <a:r>
              <a:rPr lang="en-US" sz="2400" b="1" dirty="0"/>
              <a:t>.</a:t>
            </a:r>
            <a:r>
              <a:rPr lang="en-US" sz="2400" dirty="0"/>
              <a:t> Hydrogen reduces hot copper(</a:t>
            </a:r>
            <a:r>
              <a:rPr lang="en-US" sz="2400" dirty="0" err="1"/>
              <a:t>ll</a:t>
            </a:r>
            <a:r>
              <a:rPr lang="en-US" sz="2400" dirty="0"/>
              <a:t>) oxide to copper. Write a symbol equation for this reaction. Include state </a:t>
            </a:r>
            <a:r>
              <a:rPr lang="en-US" sz="2400" dirty="0" smtClean="0"/>
              <a:t>symbols</a:t>
            </a:r>
            <a:br>
              <a:rPr lang="en-US" sz="2400" dirty="0" smtClean="0"/>
            </a:br>
            <a:r>
              <a:rPr lang="en-US" sz="2400" dirty="0" smtClean="0"/>
              <a:t>_____________________________________________________________________________________________ </a:t>
            </a:r>
            <a:r>
              <a:rPr lang="en-US" sz="2400" dirty="0"/>
              <a:t>[</a:t>
            </a:r>
            <a:r>
              <a:rPr lang="en-US" sz="2400" dirty="0" smtClean="0"/>
              <a:t>2]</a:t>
            </a:r>
            <a:br>
              <a:rPr lang="en-US" sz="2400" dirty="0" smtClean="0"/>
            </a:br>
            <a:r>
              <a:rPr lang="en-US" sz="2400" b="1" dirty="0" smtClean="0"/>
              <a:t>c</a:t>
            </a:r>
            <a:r>
              <a:rPr lang="en-US" sz="2400" dirty="0"/>
              <a:t>. Describe how you could prepare hydrogen in the laboratory using a named </a:t>
            </a:r>
            <a:r>
              <a:rPr lang="en-US" sz="2400" dirty="0" smtClean="0"/>
              <a:t>metal.</a:t>
            </a:r>
            <a:br>
              <a:rPr lang="en-US" sz="2400" dirty="0" smtClean="0"/>
            </a:br>
            <a:r>
              <a:rPr lang="en-US" sz="2400" dirty="0" smtClean="0"/>
              <a:t>___________________________________________________________________________________________ [3]</a:t>
            </a:r>
            <a:endParaRPr lang="en-US" sz="2400" dirty="0"/>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88</a:t>
            </a:r>
            <a:endParaRPr lang="en-GB" sz="960" b="1" dirty="0">
              <a:latin typeface="Arial" panose="020B0604020202020204" pitchFamily="34" charset="0"/>
              <a:cs typeface="Arial" panose="020B0604020202020204" pitchFamily="34" charset="0"/>
            </a:endParaRPr>
          </a:p>
        </p:txBody>
      </p:sp>
      <p:sp>
        <p:nvSpPr>
          <p:cNvPr id="2" name="Action Button: Back or Previous 1">
            <a:hlinkClick r:id="" action="ppaction://hlinkshowjump?jump=lastslideviewed" highlightClick="1"/>
          </p:cNvPr>
          <p:cNvSpPr/>
          <p:nvPr/>
        </p:nvSpPr>
        <p:spPr>
          <a:xfrm>
            <a:off x="8460432" y="6237312"/>
            <a:ext cx="432048"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16106618"/>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16.1 – Workbook Questions</a:t>
            </a:r>
            <a:endParaRPr lang="en-GB" b="1" dirty="0" smtClean="0"/>
          </a:p>
        </p:txBody>
      </p:sp>
      <p:sp>
        <p:nvSpPr>
          <p:cNvPr id="6" name="Rectangle 33"/>
          <p:cNvSpPr/>
          <p:nvPr/>
        </p:nvSpPr>
        <p:spPr>
          <a:xfrm>
            <a:off x="179512" y="1131713"/>
            <a:ext cx="8784976" cy="5170646"/>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rabicPeriod" startAt="2"/>
              <a:tabLst>
                <a:tab pos="809625" algn="l"/>
                <a:tab pos="2605088" algn="l"/>
                <a:tab pos="8523288" algn="r"/>
              </a:tabLst>
            </a:pPr>
            <a:r>
              <a:rPr lang="en-US" sz="2200" dirty="0" smtClean="0"/>
              <a:t>Ammonia </a:t>
            </a:r>
            <a:r>
              <a:rPr lang="en-US" sz="2200" dirty="0"/>
              <a:t>can be made in the laboratory by heating an ammonium salt with calcium </a:t>
            </a:r>
            <a:r>
              <a:rPr lang="en-US" sz="2200" dirty="0" smtClean="0"/>
              <a:t>hydroxide.</a:t>
            </a:r>
            <a:br>
              <a:rPr lang="en-US" sz="2200" dirty="0" smtClean="0"/>
            </a:br>
            <a:r>
              <a:rPr lang="en-US" sz="2200" b="1" dirty="0" smtClean="0">
                <a:solidFill>
                  <a:srgbClr val="FF0000"/>
                </a:solidFill>
              </a:rPr>
              <a:t>	2NH</a:t>
            </a:r>
            <a:r>
              <a:rPr lang="en-US" sz="2200" b="1" baseline="-25000" dirty="0" smtClean="0">
                <a:solidFill>
                  <a:srgbClr val="FF0000"/>
                </a:solidFill>
              </a:rPr>
              <a:t>4</a:t>
            </a:r>
            <a:r>
              <a:rPr lang="en-US" sz="2200" b="1" dirty="0" smtClean="0">
                <a:solidFill>
                  <a:srgbClr val="FF0000"/>
                </a:solidFill>
              </a:rPr>
              <a:t>CI (</a:t>
            </a:r>
            <a:r>
              <a:rPr lang="en-US" sz="2200" b="1" i="1" dirty="0" smtClean="0">
                <a:solidFill>
                  <a:srgbClr val="FF0000"/>
                </a:solidFill>
              </a:rPr>
              <a:t>s</a:t>
            </a:r>
            <a:r>
              <a:rPr lang="en-US" sz="2200" b="1" dirty="0">
                <a:solidFill>
                  <a:srgbClr val="FF0000"/>
                </a:solidFill>
              </a:rPr>
              <a:t>) + </a:t>
            </a:r>
            <a:r>
              <a:rPr lang="en-US" sz="2200" b="1" dirty="0" smtClean="0">
                <a:solidFill>
                  <a:srgbClr val="FF0000"/>
                </a:solidFill>
              </a:rPr>
              <a:t>Ca(OH)</a:t>
            </a:r>
            <a:r>
              <a:rPr lang="en-US" sz="2200" b="1" baseline="-25000" dirty="0" smtClean="0">
                <a:solidFill>
                  <a:srgbClr val="FF0000"/>
                </a:solidFill>
              </a:rPr>
              <a:t>2 </a:t>
            </a:r>
            <a:r>
              <a:rPr lang="en-US" sz="2200" b="1" dirty="0" smtClean="0">
                <a:solidFill>
                  <a:srgbClr val="FF0000"/>
                </a:solidFill>
              </a:rPr>
              <a:t>(</a:t>
            </a:r>
            <a:r>
              <a:rPr lang="en-US" sz="2200" b="1" i="1" baseline="-25000" dirty="0" smtClean="0">
                <a:solidFill>
                  <a:srgbClr val="FF0000"/>
                </a:solidFill>
              </a:rPr>
              <a:t>s</a:t>
            </a:r>
            <a:r>
              <a:rPr lang="en-US" sz="2200" b="1" dirty="0">
                <a:solidFill>
                  <a:srgbClr val="FF0000"/>
                </a:solidFill>
              </a:rPr>
              <a:t>) </a:t>
            </a:r>
            <a:r>
              <a:rPr lang="en-US" sz="2200" b="1" dirty="0" smtClean="0">
                <a:solidFill>
                  <a:srgbClr val="FF0000"/>
                </a:solidFill>
              </a:rPr>
              <a:t>→ CaCI</a:t>
            </a:r>
            <a:r>
              <a:rPr lang="en-US" sz="2200" b="1" baseline="-25000" dirty="0" smtClean="0">
                <a:solidFill>
                  <a:srgbClr val="FF0000"/>
                </a:solidFill>
              </a:rPr>
              <a:t>2</a:t>
            </a:r>
            <a:r>
              <a:rPr lang="en-US" sz="2200" b="1" dirty="0" smtClean="0">
                <a:solidFill>
                  <a:srgbClr val="FF0000"/>
                </a:solidFill>
              </a:rPr>
              <a:t>(s</a:t>
            </a:r>
            <a:r>
              <a:rPr lang="en-US" sz="2200" b="1" dirty="0">
                <a:solidFill>
                  <a:srgbClr val="FF0000"/>
                </a:solidFill>
              </a:rPr>
              <a:t>) + </a:t>
            </a:r>
            <a:r>
              <a:rPr lang="en-US" sz="2200" b="1" dirty="0" smtClean="0">
                <a:solidFill>
                  <a:srgbClr val="FF0000"/>
                </a:solidFill>
              </a:rPr>
              <a:t>2H</a:t>
            </a:r>
            <a:r>
              <a:rPr lang="en-US" sz="2200" b="1" baseline="-25000" dirty="0" smtClean="0">
                <a:solidFill>
                  <a:srgbClr val="FF0000"/>
                </a:solidFill>
              </a:rPr>
              <a:t>2</a:t>
            </a:r>
            <a:r>
              <a:rPr lang="en-US" sz="2200" b="1" dirty="0" smtClean="0">
                <a:solidFill>
                  <a:srgbClr val="FF0000"/>
                </a:solidFill>
              </a:rPr>
              <a:t>O (</a:t>
            </a:r>
            <a:r>
              <a:rPr lang="en-US" sz="2200" b="1" i="1" dirty="0" smtClean="0">
                <a:solidFill>
                  <a:srgbClr val="FF0000"/>
                </a:solidFill>
              </a:rPr>
              <a:t>I</a:t>
            </a:r>
            <a:r>
              <a:rPr lang="en-US" sz="2200" b="1" dirty="0">
                <a:solidFill>
                  <a:srgbClr val="FF0000"/>
                </a:solidFill>
              </a:rPr>
              <a:t>) + </a:t>
            </a:r>
            <a:r>
              <a:rPr lang="en-US" sz="2200" b="1" dirty="0" smtClean="0">
                <a:solidFill>
                  <a:srgbClr val="FF0000"/>
                </a:solidFill>
              </a:rPr>
              <a:t>2NH</a:t>
            </a:r>
            <a:r>
              <a:rPr lang="en-US" sz="2200" b="1" baseline="-25000" dirty="0" smtClean="0">
                <a:solidFill>
                  <a:srgbClr val="FF0000"/>
                </a:solidFill>
              </a:rPr>
              <a:t>3 </a:t>
            </a:r>
            <a:r>
              <a:rPr lang="en-US" sz="2200" b="1" dirty="0" smtClean="0">
                <a:solidFill>
                  <a:srgbClr val="FF0000"/>
                </a:solidFill>
              </a:rPr>
              <a:t>(</a:t>
            </a:r>
            <a:r>
              <a:rPr lang="en-US" sz="2200" b="1" i="1" dirty="0" smtClean="0">
                <a:solidFill>
                  <a:srgbClr val="FF0000"/>
                </a:solidFill>
              </a:rPr>
              <a:t>g</a:t>
            </a:r>
            <a:r>
              <a:rPr lang="en-US" sz="2200" b="1" dirty="0" smtClean="0">
                <a:solidFill>
                  <a:srgbClr val="FF0000"/>
                </a:solidFill>
              </a:rPr>
              <a:t>)</a:t>
            </a:r>
            <a:br>
              <a:rPr lang="en-US" sz="2200" b="1" dirty="0" smtClean="0">
                <a:solidFill>
                  <a:srgbClr val="FF0000"/>
                </a:solidFill>
              </a:rPr>
            </a:br>
            <a:r>
              <a:rPr lang="en-US" sz="2200" dirty="0" smtClean="0"/>
              <a:t>a</a:t>
            </a:r>
            <a:r>
              <a:rPr lang="en-US" sz="2200" dirty="0"/>
              <a:t>. Name two salts shown in this </a:t>
            </a:r>
            <a:r>
              <a:rPr lang="en-US" sz="2200" dirty="0" smtClean="0"/>
              <a:t>equation.	[2]</a:t>
            </a:r>
            <a:br>
              <a:rPr lang="en-US" sz="2200" dirty="0" smtClean="0"/>
            </a:br>
            <a:r>
              <a:rPr lang="en-US" sz="2200" dirty="0" smtClean="0"/>
              <a:t>b</a:t>
            </a:r>
            <a:r>
              <a:rPr lang="en-US" sz="2200" dirty="0"/>
              <a:t>. Name two bases shown in this </a:t>
            </a:r>
            <a:r>
              <a:rPr lang="en-US" sz="2200" dirty="0" smtClean="0"/>
              <a:t>equation.	[2]</a:t>
            </a:r>
            <a:br>
              <a:rPr lang="en-US" sz="2200" dirty="0" smtClean="0"/>
            </a:br>
            <a:r>
              <a:rPr lang="en-US" sz="2200" dirty="0" smtClean="0"/>
              <a:t>c</a:t>
            </a:r>
            <a:r>
              <a:rPr lang="en-US" sz="2200" dirty="0"/>
              <a:t>. Name two simple molecules shown in this </a:t>
            </a:r>
            <a:r>
              <a:rPr lang="en-US" sz="2200" dirty="0" smtClean="0"/>
              <a:t>equation.	[2]</a:t>
            </a:r>
            <a:br>
              <a:rPr lang="en-US" sz="2200" dirty="0" smtClean="0"/>
            </a:br>
            <a:r>
              <a:rPr lang="en-US" sz="2200" dirty="0" smtClean="0"/>
              <a:t>d</a:t>
            </a:r>
            <a:r>
              <a:rPr lang="en-US" sz="2200" dirty="0"/>
              <a:t>. Suggest why the ammonia gas is collected by downward </a:t>
            </a:r>
            <a:r>
              <a:rPr lang="en-US" sz="2200" dirty="0" smtClean="0"/>
              <a:t>displacement </a:t>
            </a:r>
            <a:r>
              <a:rPr lang="en-US" sz="2200" dirty="0"/>
              <a:t>of </a:t>
            </a:r>
            <a:r>
              <a:rPr lang="en-US" sz="2200" dirty="0" smtClean="0"/>
              <a:t>air.	[1]</a:t>
            </a:r>
            <a:br>
              <a:rPr lang="en-US" sz="2200" dirty="0" smtClean="0"/>
            </a:br>
            <a:r>
              <a:rPr lang="en-US" sz="2200" dirty="0" smtClean="0"/>
              <a:t>e</a:t>
            </a:r>
            <a:r>
              <a:rPr lang="en-US" sz="2200" dirty="0"/>
              <a:t>. How could you test for the ammonia released in this </a:t>
            </a:r>
            <a:r>
              <a:rPr lang="en-US" sz="2200" dirty="0" smtClean="0"/>
              <a:t>reaction?</a:t>
            </a:r>
            <a:br>
              <a:rPr lang="en-US" sz="2200" dirty="0" smtClean="0"/>
            </a:br>
            <a:r>
              <a:rPr lang="en-US" sz="2200" dirty="0" smtClean="0"/>
              <a:t>Test ________________________________________________</a:t>
            </a:r>
            <a:br>
              <a:rPr lang="en-US" sz="2200" dirty="0" smtClean="0"/>
            </a:br>
            <a:r>
              <a:rPr lang="en-US" sz="2200" dirty="0" smtClean="0"/>
              <a:t>Result ____________________________________________	[2]</a:t>
            </a:r>
          </a:p>
          <a:p>
            <a:pPr>
              <a:buClr>
                <a:srgbClr val="C00000"/>
              </a:buClr>
              <a:tabLst>
                <a:tab pos="809625" algn="l"/>
                <a:tab pos="2605088" algn="l"/>
                <a:tab pos="8523288" algn="r"/>
              </a:tabLst>
            </a:pPr>
            <a:r>
              <a:rPr lang="en-US" sz="2200" b="1" dirty="0" smtClean="0"/>
              <a:t>Extension</a:t>
            </a:r>
          </a:p>
          <a:p>
            <a:pPr marL="457200" indent="-457200">
              <a:buClr>
                <a:srgbClr val="C00000"/>
              </a:buClr>
              <a:buFont typeface="+mj-lt"/>
              <a:buAutoNum type="arabicPeriod" startAt="3"/>
              <a:tabLst>
                <a:tab pos="809625" algn="l"/>
                <a:tab pos="2605088" algn="l"/>
                <a:tab pos="8523288" algn="r"/>
              </a:tabLst>
            </a:pPr>
            <a:r>
              <a:rPr lang="en-US" sz="2200" dirty="0" smtClean="0"/>
              <a:t>a. Write an ionic equation for the reaction shown in question 2.	[2]</a:t>
            </a:r>
            <a:br>
              <a:rPr lang="en-US" sz="2200" dirty="0" smtClean="0"/>
            </a:br>
            <a:r>
              <a:rPr lang="en-US" sz="2200" dirty="0" smtClean="0"/>
              <a:t>b</a:t>
            </a:r>
            <a:r>
              <a:rPr lang="en-US" sz="2200" dirty="0"/>
              <a:t>. Explain which is the acid and which is the base in terms of proton transfer</a:t>
            </a:r>
            <a:r>
              <a:rPr lang="en-US" sz="2200" dirty="0" smtClean="0"/>
              <a:t>.	                                                                  [</a:t>
            </a:r>
            <a:r>
              <a:rPr lang="en-US" sz="2200" dirty="0"/>
              <a:t>2</a:t>
            </a:r>
            <a:r>
              <a:rPr lang="en-US" sz="2200" dirty="0" smtClean="0"/>
              <a:t>]</a:t>
            </a:r>
            <a:endParaRPr lang="en-US" sz="2200" dirty="0"/>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88</a:t>
            </a:r>
            <a:endParaRPr lang="en-GB" sz="960" b="1" dirty="0">
              <a:latin typeface="Arial" panose="020B0604020202020204" pitchFamily="34" charset="0"/>
              <a:cs typeface="Arial" panose="020B0604020202020204" pitchFamily="34" charset="0"/>
            </a:endParaRPr>
          </a:p>
        </p:txBody>
      </p:sp>
      <p:sp>
        <p:nvSpPr>
          <p:cNvPr id="2" name="Action Button: Back or Previous 1">
            <a:hlinkClick r:id="" action="ppaction://hlinkshowjump?jump=lastslideviewed" highlightClick="1"/>
          </p:cNvPr>
          <p:cNvSpPr/>
          <p:nvPr/>
        </p:nvSpPr>
        <p:spPr>
          <a:xfrm>
            <a:off x="8460432" y="6237312"/>
            <a:ext cx="432048"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16250762"/>
      </p:ext>
    </p:extLst>
  </p:cSld>
  <p:clrMapOvr>
    <a:masterClrMapping/>
  </p:clrMapOvr>
  <p:transition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16.2 – Workbook Questions</a:t>
            </a:r>
            <a:endParaRPr lang="en-GB" b="1" dirty="0" smtClean="0"/>
          </a:p>
        </p:txBody>
      </p:sp>
      <p:sp>
        <p:nvSpPr>
          <p:cNvPr id="6" name="Rectangle 33"/>
          <p:cNvSpPr/>
          <p:nvPr/>
        </p:nvSpPr>
        <p:spPr>
          <a:xfrm>
            <a:off x="179512" y="1131713"/>
            <a:ext cx="8784976" cy="5478423"/>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rabicPeriod"/>
              <a:tabLst>
                <a:tab pos="809625" algn="l"/>
                <a:tab pos="2605088" algn="l"/>
                <a:tab pos="8523288" algn="r"/>
              </a:tabLst>
            </a:pPr>
            <a:r>
              <a:rPr lang="en-US" sz="2500" dirty="0" smtClean="0"/>
              <a:t>Ammonia </a:t>
            </a:r>
            <a:r>
              <a:rPr lang="en-US" sz="2500" dirty="0"/>
              <a:t>is manufactured by the Haber process. Complete these sentences about this process using words from the </a:t>
            </a:r>
            <a:r>
              <a:rPr lang="en-US" sz="2500" dirty="0" smtClean="0"/>
              <a:t>list. </a:t>
            </a:r>
            <a:br>
              <a:rPr lang="en-US" sz="2500" dirty="0" smtClean="0"/>
            </a:br>
            <a:r>
              <a:rPr lang="en-US" sz="2500" b="1" dirty="0" smtClean="0"/>
              <a:t>compressed    converter   hydrogen    iron    natural oxygen   steam </a:t>
            </a:r>
            <a:br>
              <a:rPr lang="en-US" sz="2500" b="1" dirty="0" smtClean="0"/>
            </a:br>
            <a:r>
              <a:rPr lang="en-US" sz="2500" dirty="0" smtClean="0"/>
              <a:t>The </a:t>
            </a:r>
            <a:r>
              <a:rPr lang="en-US" sz="2500" dirty="0"/>
              <a:t>hydrogen is made by reacting </a:t>
            </a:r>
            <a:r>
              <a:rPr lang="en-US" sz="2500" dirty="0" smtClean="0"/>
              <a:t>_________________ gas with</a:t>
            </a:r>
            <a:r>
              <a:rPr lang="en-US" sz="2500" dirty="0"/>
              <a:t> _________________ </a:t>
            </a:r>
            <a:r>
              <a:rPr lang="en-US" sz="2500" dirty="0" smtClean="0"/>
              <a:t>The </a:t>
            </a:r>
            <a:r>
              <a:rPr lang="en-US" sz="2500" dirty="0"/>
              <a:t>nitrogen </a:t>
            </a:r>
            <a:r>
              <a:rPr lang="en-US" sz="2500" dirty="0" smtClean="0"/>
              <a:t>comes from </a:t>
            </a:r>
            <a:r>
              <a:rPr lang="en-US" sz="2500" dirty="0"/>
              <a:t>the air </a:t>
            </a:r>
            <a:r>
              <a:rPr lang="en-US" sz="2500" dirty="0" smtClean="0"/>
              <a:t>after</a:t>
            </a:r>
            <a:r>
              <a:rPr lang="en-US" sz="2500" dirty="0"/>
              <a:t> _________________ </a:t>
            </a:r>
            <a:r>
              <a:rPr lang="en-US" sz="2500" dirty="0" smtClean="0"/>
              <a:t>has </a:t>
            </a:r>
            <a:r>
              <a:rPr lang="en-US" sz="2500" dirty="0"/>
              <a:t>been removed by reaction with _________________ </a:t>
            </a:r>
            <a:r>
              <a:rPr lang="en-US" sz="2500" dirty="0" smtClean="0"/>
              <a:t>.</a:t>
            </a:r>
            <a:r>
              <a:rPr lang="en-US" sz="2500" dirty="0"/>
              <a:t>The </a:t>
            </a:r>
            <a:r>
              <a:rPr lang="en-US" sz="2500" dirty="0" smtClean="0"/>
              <a:t>nitrogen and </a:t>
            </a:r>
            <a:r>
              <a:rPr lang="en-US" sz="2500" dirty="0"/>
              <a:t>hydrogen are _________________ </a:t>
            </a:r>
            <a:r>
              <a:rPr lang="en-US" sz="2500" dirty="0" smtClean="0"/>
              <a:t>and </a:t>
            </a:r>
            <a:r>
              <a:rPr lang="en-US" sz="2500" dirty="0"/>
              <a:t>pumped into </a:t>
            </a:r>
            <a:r>
              <a:rPr lang="en-US" sz="2500" dirty="0" smtClean="0"/>
              <a:t>a</a:t>
            </a:r>
            <a:r>
              <a:rPr lang="en-US" sz="2500" dirty="0"/>
              <a:t> _________________ </a:t>
            </a:r>
            <a:r>
              <a:rPr lang="en-US" sz="2500" dirty="0" smtClean="0"/>
              <a:t>where </a:t>
            </a:r>
            <a:r>
              <a:rPr lang="en-US" sz="2500" dirty="0"/>
              <a:t>they react </a:t>
            </a:r>
            <a:r>
              <a:rPr lang="en-US" sz="2500" dirty="0" smtClean="0"/>
              <a:t>at 450°C </a:t>
            </a:r>
            <a:r>
              <a:rPr lang="en-US" sz="2500" dirty="0"/>
              <a:t>in the presence of a catalyst </a:t>
            </a:r>
            <a:r>
              <a:rPr lang="en-US" sz="2500" dirty="0" smtClean="0"/>
              <a:t>of</a:t>
            </a:r>
            <a:r>
              <a:rPr lang="en-US" sz="2500" dirty="0"/>
              <a:t> _________________ </a:t>
            </a:r>
            <a:r>
              <a:rPr lang="en-US" sz="2500" dirty="0" smtClean="0"/>
              <a:t>	[7]</a:t>
            </a:r>
            <a:endParaRPr lang="en-US" sz="2500" dirty="0"/>
          </a:p>
          <a:p>
            <a:pPr marL="457200" indent="-457200">
              <a:buClr>
                <a:srgbClr val="C00000"/>
              </a:buClr>
              <a:buFont typeface="+mj-lt"/>
              <a:buAutoNum type="arabicPeriod" startAt="2"/>
              <a:tabLst>
                <a:tab pos="809625" algn="l"/>
                <a:tab pos="2605088" algn="l"/>
                <a:tab pos="8523288" algn="r"/>
              </a:tabLst>
            </a:pPr>
            <a:r>
              <a:rPr lang="en-US" sz="2500" dirty="0" smtClean="0"/>
              <a:t>Complete </a:t>
            </a:r>
            <a:r>
              <a:rPr lang="en-US" sz="2500" dirty="0"/>
              <a:t>the equation for the synthesis of </a:t>
            </a:r>
            <a:r>
              <a:rPr lang="en-US" sz="2500" dirty="0" smtClean="0"/>
              <a:t>ammonia.</a:t>
            </a:r>
            <a:br>
              <a:rPr lang="en-US" sz="2500" dirty="0" smtClean="0"/>
            </a:br>
            <a:r>
              <a:rPr lang="en-US" sz="2500" dirty="0" smtClean="0"/>
              <a:t>N</a:t>
            </a:r>
            <a:r>
              <a:rPr lang="en-US" sz="2500" baseline="-25000" dirty="0" smtClean="0"/>
              <a:t>2</a:t>
            </a:r>
            <a:r>
              <a:rPr lang="en-US" sz="2500" dirty="0" smtClean="0"/>
              <a:t>(g</a:t>
            </a:r>
            <a:r>
              <a:rPr lang="en-US" sz="2500" dirty="0"/>
              <a:t>) + </a:t>
            </a:r>
            <a:r>
              <a:rPr lang="en-US" sz="2500" dirty="0" smtClean="0"/>
              <a:t>____________ (</a:t>
            </a:r>
            <a:r>
              <a:rPr lang="en-US" sz="2500" dirty="0"/>
              <a:t>g)  </a:t>
            </a:r>
            <a:r>
              <a:rPr lang="en-US" sz="2500" dirty="0" smtClean="0"/>
              <a:t>      _____________ (g) [2]</a:t>
            </a:r>
            <a:endParaRPr lang="en-US" sz="2500" dirty="0"/>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89</a:t>
            </a:r>
            <a:endParaRPr lang="en-GB" sz="960" b="1" dirty="0">
              <a:latin typeface="Arial" panose="020B0604020202020204" pitchFamily="34" charset="0"/>
              <a:cs typeface="Arial" panose="020B0604020202020204" pitchFamily="34" charset="0"/>
            </a:endParaRPr>
          </a:p>
        </p:txBody>
      </p:sp>
      <p:sp>
        <p:nvSpPr>
          <p:cNvPr id="2" name="Action Button: Back or Previous 1">
            <a:hlinkClick r:id="" action="ppaction://hlinkshowjump?jump=lastslideviewed" highlightClick="1"/>
          </p:cNvPr>
          <p:cNvSpPr/>
          <p:nvPr/>
        </p:nvSpPr>
        <p:spPr>
          <a:xfrm>
            <a:off x="8460432" y="6237312"/>
            <a:ext cx="432048"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p:cNvGrpSpPr/>
          <p:nvPr/>
        </p:nvGrpSpPr>
        <p:grpSpPr>
          <a:xfrm>
            <a:off x="4572000" y="6237312"/>
            <a:ext cx="432048" cy="216024"/>
            <a:chOff x="6804248" y="4869160"/>
            <a:chExt cx="1080120" cy="432048"/>
          </a:xfrm>
        </p:grpSpPr>
        <p:grpSp>
          <p:nvGrpSpPr>
            <p:cNvPr id="11" name="Group 10"/>
            <p:cNvGrpSpPr/>
            <p:nvPr/>
          </p:nvGrpSpPr>
          <p:grpSpPr>
            <a:xfrm>
              <a:off x="6804248" y="4869160"/>
              <a:ext cx="1080120" cy="144016"/>
              <a:chOff x="6804248" y="4869160"/>
              <a:chExt cx="1080120" cy="144016"/>
            </a:xfrm>
          </p:grpSpPr>
          <p:cxnSp>
            <p:nvCxnSpPr>
              <p:cNvPr id="15" name="Straight Connector 14"/>
              <p:cNvCxnSpPr/>
              <p:nvPr/>
            </p:nvCxnSpPr>
            <p:spPr>
              <a:xfrm>
                <a:off x="6804248" y="5013176"/>
                <a:ext cx="10801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668344" y="4869160"/>
                <a:ext cx="216024"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rot="10800000">
              <a:off x="6804248" y="5157192"/>
              <a:ext cx="1080120" cy="144016"/>
              <a:chOff x="6804248" y="4869160"/>
              <a:chExt cx="1080120" cy="144016"/>
            </a:xfrm>
          </p:grpSpPr>
          <p:cxnSp>
            <p:nvCxnSpPr>
              <p:cNvPr id="13" name="Straight Connector 12"/>
              <p:cNvCxnSpPr/>
              <p:nvPr/>
            </p:nvCxnSpPr>
            <p:spPr>
              <a:xfrm>
                <a:off x="6804248" y="5013176"/>
                <a:ext cx="10801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668344" y="4869160"/>
                <a:ext cx="216024"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348766108"/>
      </p:ext>
    </p:extLst>
  </p:cSld>
  <p:clrMapOvr>
    <a:masterClrMapping/>
  </p:clrMapOvr>
  <p:transition advClick="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16.2 – Workbook Questions</a:t>
            </a:r>
            <a:endParaRPr lang="en-GB" b="1" dirty="0" smtClean="0"/>
          </a:p>
        </p:txBody>
      </p:sp>
      <p:sp>
        <p:nvSpPr>
          <p:cNvPr id="6" name="Rectangle 33"/>
          <p:cNvSpPr/>
          <p:nvPr/>
        </p:nvSpPr>
        <p:spPr>
          <a:xfrm>
            <a:off x="179512" y="1131713"/>
            <a:ext cx="8784976"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rabicPeriod" startAt="3"/>
              <a:tabLst>
                <a:tab pos="809625" algn="l"/>
                <a:tab pos="2605088" algn="l"/>
                <a:tab pos="8523288" algn="r"/>
              </a:tabLst>
            </a:pPr>
            <a:r>
              <a:rPr lang="en-US" sz="2200" dirty="0" smtClean="0"/>
              <a:t>The </a:t>
            </a:r>
            <a:r>
              <a:rPr lang="en-US" sz="2200" dirty="0"/>
              <a:t>graph below shows the effect of </a:t>
            </a:r>
            <a:r>
              <a:rPr lang="en-US" sz="2200" dirty="0" smtClean="0"/>
              <a:t/>
            </a:r>
            <a:br>
              <a:rPr lang="en-US" sz="2200" dirty="0" smtClean="0"/>
            </a:br>
            <a:r>
              <a:rPr lang="en-US" sz="2200" dirty="0" smtClean="0"/>
              <a:t>temperature </a:t>
            </a:r>
            <a:r>
              <a:rPr lang="en-US" sz="2200" dirty="0"/>
              <a:t>and pressure on the </a:t>
            </a:r>
            <a:r>
              <a:rPr lang="en-US" sz="2200" dirty="0" smtClean="0"/>
              <a:t/>
            </a:r>
            <a:br>
              <a:rPr lang="en-US" sz="2200" dirty="0" smtClean="0"/>
            </a:br>
            <a:r>
              <a:rPr lang="en-US" sz="2200" dirty="0" smtClean="0"/>
              <a:t>percentage </a:t>
            </a:r>
            <a:r>
              <a:rPr lang="en-US" sz="2200" dirty="0"/>
              <a:t>yield of </a:t>
            </a:r>
            <a:r>
              <a:rPr lang="en-US" sz="2200" dirty="0" smtClean="0"/>
              <a:t>ammonia.</a:t>
            </a:r>
          </a:p>
          <a:p>
            <a:pPr marL="457200" indent="-457200">
              <a:buClr>
                <a:srgbClr val="C00000"/>
              </a:buClr>
              <a:buFont typeface="+mj-lt"/>
              <a:buAutoNum type="alphaLcPeriod"/>
              <a:tabLst>
                <a:tab pos="809625" algn="l"/>
                <a:tab pos="2605088" algn="l"/>
                <a:tab pos="8523288" algn="r"/>
              </a:tabLst>
            </a:pPr>
            <a:r>
              <a:rPr lang="en-US" sz="2200" dirty="0" smtClean="0"/>
              <a:t>Describe </a:t>
            </a:r>
            <a:r>
              <a:rPr lang="en-US" sz="2200" dirty="0"/>
              <a:t>the effect of pressure on </a:t>
            </a:r>
            <a:r>
              <a:rPr lang="en-US" sz="2200" dirty="0" smtClean="0"/>
              <a:t/>
            </a:r>
            <a:br>
              <a:rPr lang="en-US" sz="2200" dirty="0" smtClean="0"/>
            </a:br>
            <a:r>
              <a:rPr lang="en-US" sz="2200" dirty="0" smtClean="0"/>
              <a:t>the </a:t>
            </a:r>
            <a:r>
              <a:rPr lang="en-US" sz="2200" dirty="0"/>
              <a:t>percentage yield</a:t>
            </a:r>
            <a:r>
              <a:rPr lang="en-US" sz="2200" dirty="0" smtClean="0"/>
              <a:t>. [1]</a:t>
            </a:r>
            <a:endParaRPr lang="en-US" sz="2200" dirty="0"/>
          </a:p>
          <a:p>
            <a:pPr marL="457200" indent="-457200">
              <a:buClr>
                <a:srgbClr val="C00000"/>
              </a:buClr>
              <a:buFont typeface="+mj-lt"/>
              <a:buAutoNum type="alphaLcPeriod"/>
              <a:tabLst>
                <a:tab pos="809625" algn="l"/>
                <a:tab pos="2605088" algn="l"/>
                <a:tab pos="8523288" algn="r"/>
              </a:tabLst>
            </a:pPr>
            <a:r>
              <a:rPr lang="en-US" sz="2200" dirty="0" smtClean="0"/>
              <a:t>How </a:t>
            </a:r>
            <a:r>
              <a:rPr lang="en-US" sz="2200" dirty="0"/>
              <a:t>does the data in the graph show </a:t>
            </a:r>
            <a:r>
              <a:rPr lang="en-US" sz="2200" dirty="0" smtClean="0"/>
              <a:t/>
            </a:r>
            <a:br>
              <a:rPr lang="en-US" sz="2200" dirty="0" smtClean="0"/>
            </a:br>
            <a:r>
              <a:rPr lang="en-US" sz="2200" dirty="0" smtClean="0"/>
              <a:t>that </a:t>
            </a:r>
            <a:r>
              <a:rPr lang="en-US" sz="2200" dirty="0"/>
              <a:t>the reaction is exothermic</a:t>
            </a:r>
            <a:r>
              <a:rPr lang="en-US" sz="2200" dirty="0" smtClean="0"/>
              <a:t>?		[1]</a:t>
            </a:r>
            <a:endParaRPr lang="en-US" sz="2200" dirty="0"/>
          </a:p>
          <a:p>
            <a:pPr marL="457200" indent="-457200">
              <a:buClr>
                <a:srgbClr val="C00000"/>
              </a:buClr>
              <a:buFont typeface="+mj-lt"/>
              <a:buAutoNum type="alphaLcPeriod"/>
              <a:tabLst>
                <a:tab pos="809625" algn="l"/>
                <a:tab pos="2605088" algn="l"/>
                <a:tab pos="8523288" algn="r"/>
              </a:tabLst>
            </a:pPr>
            <a:r>
              <a:rPr lang="en-US" sz="2200" dirty="0" smtClean="0"/>
              <a:t>What </a:t>
            </a:r>
            <a:r>
              <a:rPr lang="en-US" sz="2200" dirty="0"/>
              <a:t>is the percentage yield of </a:t>
            </a:r>
            <a:r>
              <a:rPr lang="en-US" sz="2200" dirty="0" smtClean="0"/>
              <a:t/>
            </a:r>
            <a:br>
              <a:rPr lang="en-US" sz="2200" dirty="0" smtClean="0"/>
            </a:br>
            <a:r>
              <a:rPr lang="en-US" sz="2200" dirty="0" smtClean="0"/>
              <a:t>ammonia at </a:t>
            </a:r>
            <a:r>
              <a:rPr lang="en-US" sz="2200" dirty="0"/>
              <a:t>200 atmospheres and 350 °C</a:t>
            </a:r>
            <a:r>
              <a:rPr lang="en-US" sz="2200" dirty="0" smtClean="0"/>
              <a:t>?	[1]</a:t>
            </a:r>
            <a:endParaRPr lang="en-US" sz="2200" dirty="0"/>
          </a:p>
          <a:p>
            <a:pPr marL="457200" indent="-457200">
              <a:buClr>
                <a:srgbClr val="C00000"/>
              </a:buClr>
              <a:buFont typeface="+mj-lt"/>
              <a:buAutoNum type="alphaLcPeriod"/>
              <a:tabLst>
                <a:tab pos="809625" algn="l"/>
                <a:tab pos="2605088" algn="l"/>
                <a:tab pos="8523288" algn="r"/>
              </a:tabLst>
            </a:pPr>
            <a:r>
              <a:rPr lang="en-US" sz="2200" dirty="0" smtClean="0"/>
              <a:t>State </a:t>
            </a:r>
            <a:r>
              <a:rPr lang="en-US" sz="2200" dirty="0"/>
              <a:t>one advantage and one disadvantage of </a:t>
            </a:r>
            <a:r>
              <a:rPr lang="en-US" sz="2200" dirty="0" smtClean="0"/>
              <a:t>using a low temperature in the reaction.	[2]</a:t>
            </a:r>
            <a:endParaRPr lang="en-US" sz="2200" dirty="0"/>
          </a:p>
          <a:p>
            <a:pPr>
              <a:buClr>
                <a:srgbClr val="C00000"/>
              </a:buClr>
              <a:tabLst>
                <a:tab pos="809625" algn="l"/>
                <a:tab pos="2605088" algn="l"/>
                <a:tab pos="8523288" algn="r"/>
              </a:tabLst>
            </a:pPr>
            <a:r>
              <a:rPr lang="en-US" sz="2200" b="1" dirty="0" smtClean="0"/>
              <a:t>Extension</a:t>
            </a:r>
          </a:p>
          <a:p>
            <a:pPr marL="457200" indent="-457200">
              <a:buClr>
                <a:srgbClr val="C00000"/>
              </a:buClr>
              <a:buFont typeface="+mj-lt"/>
              <a:buAutoNum type="arabicPeriod" startAt="4"/>
              <a:tabLst>
                <a:tab pos="809625" algn="l"/>
                <a:tab pos="2605088" algn="l"/>
                <a:tab pos="8523288" algn="r"/>
              </a:tabLst>
            </a:pPr>
            <a:r>
              <a:rPr lang="en-US" sz="2200" dirty="0" smtClean="0"/>
              <a:t>Draw </a:t>
            </a:r>
            <a:r>
              <a:rPr lang="en-US" sz="2200" dirty="0"/>
              <a:t>and label an energy level diagram for ammonia synthesis showing the overall energy change and </a:t>
            </a:r>
            <a:r>
              <a:rPr lang="en-US" sz="2200" dirty="0" smtClean="0"/>
              <a:t>the activation </a:t>
            </a:r>
            <a:r>
              <a:rPr lang="en-US" sz="2200" dirty="0"/>
              <a:t>energy of </a:t>
            </a:r>
            <a:r>
              <a:rPr lang="en-US" sz="2200" dirty="0" smtClean="0"/>
              <a:t>the </a:t>
            </a:r>
            <a:r>
              <a:rPr lang="en-US" sz="2200" dirty="0" err="1"/>
              <a:t>catalysed</a:t>
            </a:r>
            <a:r>
              <a:rPr lang="en-US" sz="2200" dirty="0"/>
              <a:t> and </a:t>
            </a:r>
            <a:r>
              <a:rPr lang="en-US" sz="2200" dirty="0" err="1"/>
              <a:t>uncatalysed</a:t>
            </a:r>
            <a:r>
              <a:rPr lang="en-US" sz="2200" dirty="0"/>
              <a:t> reaction. </a:t>
            </a:r>
            <a:r>
              <a:rPr lang="en-US" sz="2200" dirty="0" smtClean="0"/>
              <a:t>                             [</a:t>
            </a:r>
            <a:r>
              <a:rPr lang="en-US" sz="2200" dirty="0"/>
              <a:t>5]</a:t>
            </a:r>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89</a:t>
            </a:r>
            <a:endParaRPr lang="en-GB" sz="960" b="1" dirty="0">
              <a:latin typeface="Arial" panose="020B0604020202020204" pitchFamily="34" charset="0"/>
              <a:cs typeface="Arial" panose="020B0604020202020204" pitchFamily="34" charset="0"/>
            </a:endParaRPr>
          </a:p>
        </p:txBody>
      </p:sp>
      <p:sp>
        <p:nvSpPr>
          <p:cNvPr id="2" name="Action Button: Back or Previous 1">
            <a:hlinkClick r:id="" action="ppaction://hlinkshowjump?jump=lastslideviewed" highlightClick="1"/>
          </p:cNvPr>
          <p:cNvSpPr/>
          <p:nvPr/>
        </p:nvSpPr>
        <p:spPr>
          <a:xfrm>
            <a:off x="8460432" y="6237312"/>
            <a:ext cx="432048"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p:cNvPicPr>
            <a:picLocks noChangeAspect="1"/>
          </p:cNvPicPr>
          <p:nvPr/>
        </p:nvPicPr>
        <p:blipFill>
          <a:blip r:embed="rId3">
            <a:lum bright="-20000" contrast="40000"/>
          </a:blip>
          <a:stretch>
            <a:fillRect/>
          </a:stretch>
        </p:blipFill>
        <p:spPr>
          <a:xfrm>
            <a:off x="5580112" y="1234885"/>
            <a:ext cx="3312368" cy="2947619"/>
          </a:xfrm>
          <a:prstGeom prst="rect">
            <a:avLst/>
          </a:prstGeom>
        </p:spPr>
      </p:pic>
    </p:spTree>
    <p:extLst>
      <p:ext uri="{BB962C8B-B14F-4D97-AF65-F5344CB8AC3E}">
        <p14:creationId xmlns:p14="http://schemas.microsoft.com/office/powerpoint/2010/main" val="3294078178"/>
      </p:ext>
    </p:extLst>
  </p:cSld>
  <p:clrMapOvr>
    <a:masterClrMapping/>
  </p:clrMapOvr>
  <p:transition advClick="0"/>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16.3 – Workbook Questions</a:t>
            </a:r>
            <a:endParaRPr lang="en-GB" b="1" dirty="0" smtClean="0"/>
          </a:p>
        </p:txBody>
      </p:sp>
      <p:sp>
        <p:nvSpPr>
          <p:cNvPr id="6" name="Rectangle 33"/>
          <p:cNvSpPr/>
          <p:nvPr/>
        </p:nvSpPr>
        <p:spPr>
          <a:xfrm>
            <a:off x="179512" y="1131713"/>
            <a:ext cx="8784976" cy="55440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rabicPeriod"/>
              <a:tabLst>
                <a:tab pos="809625" algn="l"/>
                <a:tab pos="2605088" algn="l"/>
                <a:tab pos="8523288" algn="r"/>
              </a:tabLst>
            </a:pPr>
            <a:r>
              <a:rPr lang="en-US" sz="2770" dirty="0" smtClean="0"/>
              <a:t>Complete </a:t>
            </a:r>
            <a:r>
              <a:rPr lang="en-US" sz="2770" dirty="0"/>
              <a:t>these sentences about </a:t>
            </a:r>
            <a:r>
              <a:rPr lang="en-US" sz="2770" dirty="0" err="1"/>
              <a:t>fertilisers</a:t>
            </a:r>
            <a:r>
              <a:rPr lang="en-US" sz="2770" dirty="0"/>
              <a:t> using words from the </a:t>
            </a:r>
            <a:r>
              <a:rPr lang="en-US" sz="2770" dirty="0" smtClean="0"/>
              <a:t>list. </a:t>
            </a:r>
            <a:br>
              <a:rPr lang="en-US" sz="2770" dirty="0" smtClean="0"/>
            </a:br>
            <a:r>
              <a:rPr lang="en-US" sz="2770" b="1" dirty="0" err="1" smtClean="0"/>
              <a:t>fertilisers</a:t>
            </a:r>
            <a:r>
              <a:rPr lang="en-US" sz="2770" b="1" dirty="0" smtClean="0"/>
              <a:t>   nitrates   nutrients   phosphates </a:t>
            </a:r>
            <a:r>
              <a:rPr lang="en-US" sz="2770" b="1" dirty="0"/>
              <a:t>phosphorus </a:t>
            </a:r>
            <a:r>
              <a:rPr lang="en-US" sz="2770" b="1" dirty="0" smtClean="0"/>
              <a:t>  proteins   salts</a:t>
            </a:r>
            <a:br>
              <a:rPr lang="en-US" sz="2770" b="1" dirty="0" smtClean="0"/>
            </a:br>
            <a:r>
              <a:rPr lang="en-US" sz="2770" dirty="0" smtClean="0"/>
              <a:t>For </a:t>
            </a:r>
            <a:r>
              <a:rPr lang="en-US" sz="2770" dirty="0"/>
              <a:t>healthy growth crop plants need three major elements, nitrogen</a:t>
            </a:r>
            <a:r>
              <a:rPr lang="en-US" sz="2770" dirty="0" smtClean="0"/>
              <a:t>, __________________, and potassium.</a:t>
            </a:r>
            <a:br>
              <a:rPr lang="en-US" sz="2770" dirty="0" smtClean="0"/>
            </a:br>
            <a:r>
              <a:rPr lang="en-US" sz="2770" dirty="0" smtClean="0"/>
              <a:t>Plants </a:t>
            </a:r>
            <a:r>
              <a:rPr lang="en-US" sz="2770" dirty="0"/>
              <a:t>take up these elements in the form of nitrates</a:t>
            </a:r>
            <a:r>
              <a:rPr lang="en-US" sz="2770" dirty="0" smtClean="0"/>
              <a:t>, ___________________, and potassium</a:t>
            </a:r>
            <a:br>
              <a:rPr lang="en-US" sz="2770" dirty="0" smtClean="0"/>
            </a:br>
            <a:r>
              <a:rPr lang="en-US" sz="2770" dirty="0" smtClean="0"/>
              <a:t>The ___________________ are </a:t>
            </a:r>
            <a:r>
              <a:rPr lang="en-US" sz="2770" dirty="0"/>
              <a:t>needed to </a:t>
            </a:r>
            <a:r>
              <a:rPr lang="en-US" sz="2770" dirty="0" smtClean="0"/>
              <a:t>make</a:t>
            </a:r>
            <a:r>
              <a:rPr lang="en-US" sz="2770" dirty="0"/>
              <a:t> </a:t>
            </a:r>
            <a:r>
              <a:rPr lang="en-US" sz="2770" dirty="0" smtClean="0"/>
              <a:t>___________________ for </a:t>
            </a:r>
            <a:r>
              <a:rPr lang="en-US" sz="2770" dirty="0"/>
              <a:t>growth. Farmers add .. . to </a:t>
            </a:r>
            <a:r>
              <a:rPr lang="en-US" sz="2770" dirty="0" smtClean="0"/>
              <a:t>the soil </a:t>
            </a:r>
            <a:r>
              <a:rPr lang="en-US" sz="2770" dirty="0"/>
              <a:t>to add back </a:t>
            </a:r>
            <a:r>
              <a:rPr lang="en-US" sz="2770" dirty="0" smtClean="0"/>
              <a:t>the</a:t>
            </a:r>
            <a:r>
              <a:rPr lang="en-US" sz="2770" dirty="0"/>
              <a:t> </a:t>
            </a:r>
            <a:r>
              <a:rPr lang="en-US" sz="2770" dirty="0" smtClean="0"/>
              <a:t>___________________ that </a:t>
            </a:r>
            <a:r>
              <a:rPr lang="en-US" sz="2770" dirty="0"/>
              <a:t>plants have absorbed for growth. [7]</a:t>
            </a:r>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90</a:t>
            </a:r>
            <a:endParaRPr lang="en-GB" sz="960" b="1" dirty="0">
              <a:latin typeface="Arial" panose="020B0604020202020204" pitchFamily="34" charset="0"/>
              <a:cs typeface="Arial" panose="020B0604020202020204" pitchFamily="34" charset="0"/>
            </a:endParaRPr>
          </a:p>
        </p:txBody>
      </p:sp>
      <p:sp>
        <p:nvSpPr>
          <p:cNvPr id="2" name="Action Button: Back or Previous 1">
            <a:hlinkClick r:id="" action="ppaction://hlinkshowjump?jump=lastslideviewed" highlightClick="1"/>
          </p:cNvPr>
          <p:cNvSpPr/>
          <p:nvPr/>
        </p:nvSpPr>
        <p:spPr>
          <a:xfrm>
            <a:off x="8460432" y="6237312"/>
            <a:ext cx="432048"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11034901"/>
      </p:ext>
    </p:extLst>
  </p:cSld>
  <p:clrMapOvr>
    <a:masterClrMapping/>
  </p:clrMapOvr>
  <p:transition advClick="0"/>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16.3 – Workbook Questions</a:t>
            </a:r>
            <a:endParaRPr lang="en-GB" b="1" dirty="0" smtClean="0"/>
          </a:p>
        </p:txBody>
      </p:sp>
      <p:sp>
        <p:nvSpPr>
          <p:cNvPr id="6" name="Rectangle 33"/>
          <p:cNvSpPr/>
          <p:nvPr/>
        </p:nvSpPr>
        <p:spPr>
          <a:xfrm>
            <a:off x="179512" y="1131713"/>
            <a:ext cx="8784976" cy="563231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514350" indent="-514350">
              <a:buClr>
                <a:srgbClr val="C00000"/>
              </a:buClr>
              <a:buFont typeface="+mj-lt"/>
              <a:buAutoNum type="arabicPeriod" startAt="2"/>
              <a:tabLst>
                <a:tab pos="809625" algn="l"/>
                <a:tab pos="2605088" algn="l"/>
                <a:tab pos="8523288" algn="r"/>
              </a:tabLst>
            </a:pPr>
            <a:r>
              <a:rPr lang="en-US" sz="2400" dirty="0" smtClean="0"/>
              <a:t>A flow chart for making </a:t>
            </a:r>
            <a:br>
              <a:rPr lang="en-US" sz="2400" dirty="0" smtClean="0"/>
            </a:br>
            <a:r>
              <a:rPr lang="en-US" sz="2400" dirty="0" err="1" smtClean="0"/>
              <a:t>fertilisers</a:t>
            </a:r>
            <a:r>
              <a:rPr lang="en-US" sz="2400" dirty="0" smtClean="0"/>
              <a:t> is shown below.</a:t>
            </a:r>
            <a:br>
              <a:rPr lang="en-US" sz="2400" dirty="0" smtClean="0"/>
            </a:br>
            <a:r>
              <a:rPr lang="en-US" sz="2400" dirty="0" smtClean="0"/>
              <a:t/>
            </a:r>
            <a:br>
              <a:rPr lang="en-US" sz="2400" dirty="0" smtClean="0"/>
            </a:br>
            <a:r>
              <a:rPr lang="en-US" sz="2400" b="1" dirty="0" smtClean="0"/>
              <a:t>a.</a:t>
            </a:r>
            <a:r>
              <a:rPr lang="en-US" sz="2400" dirty="0" smtClean="0"/>
              <a:t> Name the compounds </a:t>
            </a:r>
            <a:br>
              <a:rPr lang="en-US" sz="2400" dirty="0" smtClean="0"/>
            </a:br>
            <a:r>
              <a:rPr lang="en-US" sz="2400" dirty="0" smtClean="0"/>
              <a:t>in the diagram:</a:t>
            </a:r>
            <a:br>
              <a:rPr lang="en-US" sz="2400" dirty="0" smtClean="0"/>
            </a:br>
            <a:r>
              <a:rPr lang="en-US" sz="2400" dirty="0" smtClean="0"/>
              <a:t/>
            </a:r>
            <a:br>
              <a:rPr lang="en-US" sz="2400" dirty="0" smtClean="0"/>
            </a:br>
            <a:r>
              <a:rPr lang="en-US" sz="2400" dirty="0" smtClean="0"/>
              <a:t>NH</a:t>
            </a:r>
            <a:r>
              <a:rPr lang="en-US" sz="2400" baseline="-25000" dirty="0" smtClean="0"/>
              <a:t>3</a:t>
            </a:r>
            <a:r>
              <a:rPr lang="en-US" sz="2400" dirty="0" smtClean="0"/>
              <a:t> _____________________________________</a:t>
            </a:r>
            <a:br>
              <a:rPr lang="en-US" sz="2400" dirty="0" smtClean="0"/>
            </a:br>
            <a:r>
              <a:rPr lang="en-US" sz="2400" dirty="0" smtClean="0"/>
              <a:t>HNO</a:t>
            </a:r>
            <a:r>
              <a:rPr lang="en-US" sz="2400" baseline="-25000" dirty="0" smtClean="0"/>
              <a:t>3</a:t>
            </a:r>
            <a:r>
              <a:rPr lang="en-US" sz="2400" dirty="0" smtClean="0"/>
              <a:t> ____________________________________</a:t>
            </a:r>
            <a:br>
              <a:rPr lang="en-US" sz="2400" dirty="0" smtClean="0"/>
            </a:br>
            <a:r>
              <a:rPr lang="en-US" sz="2400" dirty="0" smtClean="0"/>
              <a:t>NH</a:t>
            </a:r>
            <a:r>
              <a:rPr lang="en-US" sz="2400" baseline="-25000" dirty="0" smtClean="0"/>
              <a:t>4</a:t>
            </a:r>
            <a:r>
              <a:rPr lang="en-US" sz="2400" dirty="0" smtClean="0"/>
              <a:t>NO</a:t>
            </a:r>
            <a:r>
              <a:rPr lang="en-US" sz="2400" baseline="-25000" dirty="0" smtClean="0"/>
              <a:t>3</a:t>
            </a:r>
            <a:r>
              <a:rPr lang="en-US" sz="2400" dirty="0" smtClean="0"/>
              <a:t> __________________________________</a:t>
            </a:r>
            <a:br>
              <a:rPr lang="en-US" sz="2400" dirty="0" smtClean="0"/>
            </a:br>
            <a:r>
              <a:rPr lang="en-US" sz="2400" dirty="0" smtClean="0"/>
              <a:t>H</a:t>
            </a:r>
            <a:r>
              <a:rPr lang="en-US" sz="2400" baseline="-25000" dirty="0" smtClean="0"/>
              <a:t>2</a:t>
            </a:r>
            <a:r>
              <a:rPr lang="en-US" sz="2400" dirty="0" smtClean="0"/>
              <a:t>SO</a:t>
            </a:r>
            <a:r>
              <a:rPr lang="en-US" sz="2400" baseline="-25000" dirty="0" smtClean="0"/>
              <a:t>4 </a:t>
            </a:r>
            <a:r>
              <a:rPr lang="en-US" sz="2400" dirty="0" smtClean="0"/>
              <a:t>___________________________________</a:t>
            </a:r>
            <a:br>
              <a:rPr lang="en-US" sz="2400" dirty="0" smtClean="0"/>
            </a:br>
            <a:r>
              <a:rPr lang="en-US" sz="2400" dirty="0" smtClean="0"/>
              <a:t>H</a:t>
            </a:r>
            <a:r>
              <a:rPr lang="en-US" sz="2400" baseline="-25000" dirty="0" smtClean="0"/>
              <a:t>3</a:t>
            </a:r>
            <a:r>
              <a:rPr lang="en-US" sz="2400" dirty="0" smtClean="0"/>
              <a:t>PO</a:t>
            </a:r>
            <a:r>
              <a:rPr lang="en-US" sz="2400" baseline="-25000" dirty="0" smtClean="0"/>
              <a:t>4</a:t>
            </a:r>
            <a:r>
              <a:rPr lang="en-US" sz="2400" dirty="0" smtClean="0"/>
              <a:t> ___________________________________</a:t>
            </a:r>
            <a:br>
              <a:rPr lang="en-US" sz="2400" dirty="0" smtClean="0"/>
            </a:br>
            <a:r>
              <a:rPr lang="en-US" sz="2400" dirty="0" smtClean="0"/>
              <a:t>KCI ___________________________________ [6]</a:t>
            </a:r>
            <a:br>
              <a:rPr lang="en-US" sz="2400" dirty="0" smtClean="0"/>
            </a:br>
            <a:r>
              <a:rPr lang="en-US" sz="2400" dirty="0" smtClean="0"/>
              <a:t>b. Write a word equation for the reaction between NH</a:t>
            </a:r>
            <a:r>
              <a:rPr lang="en-US" sz="2400" baseline="-25000" dirty="0" smtClean="0"/>
              <a:t>3</a:t>
            </a:r>
            <a:r>
              <a:rPr lang="en-US" sz="2400" dirty="0" smtClean="0"/>
              <a:t> and HNO</a:t>
            </a:r>
            <a:r>
              <a:rPr lang="en-US" sz="2400" baseline="-25000" dirty="0" smtClean="0"/>
              <a:t>3</a:t>
            </a:r>
            <a:r>
              <a:rPr lang="en-US" sz="2400" dirty="0" smtClean="0"/>
              <a:t>._______________________________________</a:t>
            </a:r>
            <a:br>
              <a:rPr lang="en-US" sz="2400" dirty="0" smtClean="0"/>
            </a:br>
            <a:r>
              <a:rPr lang="en-US" sz="2400" dirty="0" smtClean="0"/>
              <a:t>____________________________________ [1]</a:t>
            </a:r>
            <a:endParaRPr lang="en-US" sz="2400" dirty="0"/>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90</a:t>
            </a:r>
            <a:endParaRPr lang="en-GB" sz="960" b="1" dirty="0">
              <a:latin typeface="Arial" panose="020B0604020202020204" pitchFamily="34" charset="0"/>
              <a:cs typeface="Arial" panose="020B0604020202020204" pitchFamily="34" charset="0"/>
            </a:endParaRPr>
          </a:p>
        </p:txBody>
      </p:sp>
      <p:sp>
        <p:nvSpPr>
          <p:cNvPr id="2" name="Action Button: Back or Previous 1">
            <a:hlinkClick r:id="" action="ppaction://hlinkshowjump?jump=lastslideviewed" highlightClick="1"/>
          </p:cNvPr>
          <p:cNvSpPr/>
          <p:nvPr/>
        </p:nvSpPr>
        <p:spPr>
          <a:xfrm>
            <a:off x="8460432" y="6237312"/>
            <a:ext cx="432048"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p:cNvPicPr>
            <a:picLocks noChangeAspect="1"/>
          </p:cNvPicPr>
          <p:nvPr/>
        </p:nvPicPr>
        <p:blipFill>
          <a:blip r:embed="rId3">
            <a:lum bright="-20000" contrast="40000"/>
          </a:blip>
          <a:stretch>
            <a:fillRect/>
          </a:stretch>
        </p:blipFill>
        <p:spPr>
          <a:xfrm>
            <a:off x="4355976" y="1228629"/>
            <a:ext cx="4536504" cy="2069772"/>
          </a:xfrm>
          <a:prstGeom prst="rect">
            <a:avLst/>
          </a:prstGeom>
        </p:spPr>
      </p:pic>
      <p:sp>
        <p:nvSpPr>
          <p:cNvPr id="5" name="Rectangle 4"/>
          <p:cNvSpPr/>
          <p:nvPr/>
        </p:nvSpPr>
        <p:spPr>
          <a:xfrm>
            <a:off x="5580112" y="3059668"/>
            <a:ext cx="1762021" cy="369332"/>
          </a:xfrm>
          <a:prstGeom prst="rect">
            <a:avLst/>
          </a:prstGeom>
        </p:spPr>
        <p:txBody>
          <a:bodyPr wrap="none">
            <a:spAutoFit/>
          </a:bodyPr>
          <a:lstStyle/>
          <a:p>
            <a:r>
              <a:rPr lang="en-GB" dirty="0"/>
              <a:t>phosphate rock</a:t>
            </a:r>
          </a:p>
        </p:txBody>
      </p:sp>
    </p:spTree>
    <p:extLst>
      <p:ext uri="{BB962C8B-B14F-4D97-AF65-F5344CB8AC3E}">
        <p14:creationId xmlns:p14="http://schemas.microsoft.com/office/powerpoint/2010/main" val="2841623679"/>
      </p:ext>
    </p:extLst>
  </p:cSld>
  <p:clrMapOvr>
    <a:masterClrMapping/>
  </p:clrMapOvr>
  <p:transition advClick="0"/>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16.3 – Workbook Questions</a:t>
            </a:r>
            <a:endParaRPr lang="en-GB" b="1" dirty="0" smtClean="0"/>
          </a:p>
        </p:txBody>
      </p:sp>
      <p:sp>
        <p:nvSpPr>
          <p:cNvPr id="6" name="Rectangle 33"/>
          <p:cNvSpPr/>
          <p:nvPr/>
        </p:nvSpPr>
        <p:spPr>
          <a:xfrm>
            <a:off x="179512" y="1131713"/>
            <a:ext cx="8784976"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514350" indent="-514350">
              <a:buClr>
                <a:srgbClr val="C00000"/>
              </a:buClr>
              <a:buFont typeface="+mj-lt"/>
              <a:buAutoNum type="arabicPeriod" startAt="2"/>
              <a:tabLst>
                <a:tab pos="809625" algn="l"/>
                <a:tab pos="2605088" algn="l"/>
                <a:tab pos="8523288" algn="r"/>
              </a:tabLst>
            </a:pPr>
            <a:r>
              <a:rPr lang="en-US" sz="2200" dirty="0"/>
              <a:t>b. Write a word equation for the reaction between NH3 and HN03</a:t>
            </a:r>
            <a:r>
              <a:rPr lang="en-US" sz="2200" dirty="0" smtClean="0"/>
              <a:t>.	[1]</a:t>
            </a:r>
            <a:br>
              <a:rPr lang="en-US" sz="2200" dirty="0" smtClean="0"/>
            </a:br>
            <a:r>
              <a:rPr lang="en-US" sz="2200" dirty="0" smtClean="0"/>
              <a:t>c</a:t>
            </a:r>
            <a:r>
              <a:rPr lang="en-US" sz="2200" dirty="0"/>
              <a:t>. Name a suitable acid and base for making these </a:t>
            </a:r>
            <a:r>
              <a:rPr lang="en-US" sz="2200" dirty="0" err="1" smtClean="0"/>
              <a:t>fertilisers</a:t>
            </a:r>
            <a:r>
              <a:rPr lang="en-US" sz="2200" dirty="0" smtClean="0"/>
              <a:t>.</a:t>
            </a:r>
            <a:br>
              <a:rPr lang="en-US" sz="2200" dirty="0" smtClean="0"/>
            </a:br>
            <a:r>
              <a:rPr lang="en-US" sz="2200" dirty="0" err="1" smtClean="0"/>
              <a:t>i</a:t>
            </a:r>
            <a:r>
              <a:rPr lang="en-US" sz="2200" dirty="0"/>
              <a:t>. Ammonium </a:t>
            </a:r>
            <a:r>
              <a:rPr lang="en-US" sz="2200" dirty="0" smtClean="0"/>
              <a:t>sulfate __________________________________</a:t>
            </a:r>
            <a:br>
              <a:rPr lang="en-US" sz="2200" dirty="0" smtClean="0"/>
            </a:br>
            <a:r>
              <a:rPr lang="en-US" sz="2200" dirty="0" smtClean="0"/>
              <a:t>________________________________________________	[2]</a:t>
            </a:r>
            <a:br>
              <a:rPr lang="en-US" sz="2200" dirty="0" smtClean="0"/>
            </a:br>
            <a:r>
              <a:rPr lang="en-US" sz="2200" dirty="0" smtClean="0"/>
              <a:t>ii</a:t>
            </a:r>
            <a:r>
              <a:rPr lang="en-US" sz="2200" dirty="0"/>
              <a:t>. Potassium </a:t>
            </a:r>
            <a:r>
              <a:rPr lang="en-US" sz="2200" dirty="0" smtClean="0"/>
              <a:t>chloride __________________________________</a:t>
            </a:r>
            <a:br>
              <a:rPr lang="en-US" sz="2200" dirty="0" smtClean="0"/>
            </a:br>
            <a:r>
              <a:rPr lang="en-US" sz="2200" dirty="0" smtClean="0"/>
              <a:t>_________________________________________________	[2]</a:t>
            </a:r>
            <a:br>
              <a:rPr lang="en-US" sz="2200" dirty="0" smtClean="0"/>
            </a:br>
            <a:r>
              <a:rPr lang="en-US" sz="2200" dirty="0" smtClean="0"/>
              <a:t>iii</a:t>
            </a:r>
            <a:r>
              <a:rPr lang="en-US" sz="2200" dirty="0"/>
              <a:t>. Sodium </a:t>
            </a:r>
            <a:r>
              <a:rPr lang="en-US" sz="2200" dirty="0" smtClean="0"/>
              <a:t>phosphate _________________________________</a:t>
            </a:r>
            <a:br>
              <a:rPr lang="en-US" sz="2200" dirty="0" smtClean="0"/>
            </a:br>
            <a:r>
              <a:rPr lang="en-US" sz="2200" dirty="0" smtClean="0"/>
              <a:t>________________________________________________	[2]</a:t>
            </a:r>
            <a:br>
              <a:rPr lang="en-US" sz="2200" dirty="0" smtClean="0"/>
            </a:br>
            <a:r>
              <a:rPr lang="en-US" sz="2200" dirty="0" smtClean="0"/>
              <a:t>d</a:t>
            </a:r>
            <a:r>
              <a:rPr lang="en-US" sz="2200" dirty="0"/>
              <a:t>. Name the three raw materials used to make </a:t>
            </a:r>
            <a:r>
              <a:rPr lang="en-US" sz="2200" dirty="0" smtClean="0"/>
              <a:t>NH</a:t>
            </a:r>
            <a:r>
              <a:rPr lang="en-US" sz="2200" baseline="-25000" dirty="0" smtClean="0"/>
              <a:t>3</a:t>
            </a:r>
            <a:r>
              <a:rPr lang="en-US" sz="2200" dirty="0"/>
              <a:t/>
            </a:r>
            <a:br>
              <a:rPr lang="en-US" sz="2200" dirty="0"/>
            </a:br>
            <a:r>
              <a:rPr lang="en-US" sz="2200" dirty="0" smtClean="0"/>
              <a:t>____________________________________________________________________________________________________	[</a:t>
            </a:r>
            <a:r>
              <a:rPr lang="en-US" sz="2200" dirty="0"/>
              <a:t>3]</a:t>
            </a:r>
          </a:p>
          <a:p>
            <a:pPr>
              <a:buClr>
                <a:srgbClr val="C00000"/>
              </a:buClr>
              <a:tabLst>
                <a:tab pos="809625" algn="l"/>
                <a:tab pos="2605088" algn="l"/>
                <a:tab pos="8523288" algn="r"/>
              </a:tabLst>
            </a:pPr>
            <a:r>
              <a:rPr lang="en-US" sz="2200" b="1" dirty="0" smtClean="0"/>
              <a:t>Extension</a:t>
            </a:r>
            <a:endParaRPr lang="en-US" sz="2200" b="1" dirty="0"/>
          </a:p>
          <a:p>
            <a:pPr marL="514350" indent="-514350">
              <a:buClr>
                <a:srgbClr val="C00000"/>
              </a:buClr>
              <a:buFont typeface="+mj-lt"/>
              <a:buAutoNum type="arabicPeriod" startAt="3"/>
              <a:tabLst>
                <a:tab pos="809625" algn="l"/>
                <a:tab pos="2605088" algn="l"/>
                <a:tab pos="8523288" algn="r"/>
              </a:tabLst>
            </a:pPr>
            <a:r>
              <a:rPr lang="en-US" sz="2200" dirty="0" smtClean="0"/>
              <a:t>3</a:t>
            </a:r>
            <a:r>
              <a:rPr lang="en-US" sz="2200" dirty="0"/>
              <a:t>. Use books or the internet to write about the process of eutrophication, which happens as a result of nitrate and phosphate </a:t>
            </a:r>
            <a:r>
              <a:rPr lang="en-US" sz="2200" dirty="0" err="1"/>
              <a:t>fertilisers</a:t>
            </a:r>
            <a:r>
              <a:rPr lang="en-US" sz="2200" dirty="0"/>
              <a:t> getting into rivers</a:t>
            </a:r>
            <a:r>
              <a:rPr lang="en-US" sz="2200" dirty="0" smtClean="0"/>
              <a:t>.	[</a:t>
            </a:r>
            <a:r>
              <a:rPr lang="en-US" sz="2200" dirty="0"/>
              <a:t>5</a:t>
            </a:r>
            <a:r>
              <a:rPr lang="en-US" sz="2200" dirty="0" smtClean="0"/>
              <a:t>]</a:t>
            </a:r>
            <a:endParaRPr lang="en-US" sz="2200" dirty="0"/>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90</a:t>
            </a:r>
            <a:endParaRPr lang="en-GB" sz="960" b="1" dirty="0">
              <a:latin typeface="Arial" panose="020B0604020202020204" pitchFamily="34" charset="0"/>
              <a:cs typeface="Arial" panose="020B0604020202020204" pitchFamily="34" charset="0"/>
            </a:endParaRPr>
          </a:p>
        </p:txBody>
      </p:sp>
      <p:sp>
        <p:nvSpPr>
          <p:cNvPr id="2" name="Action Button: Back or Previous 1">
            <a:hlinkClick r:id="" action="ppaction://hlinkshowjump?jump=lastslideviewed" highlightClick="1"/>
          </p:cNvPr>
          <p:cNvSpPr/>
          <p:nvPr/>
        </p:nvSpPr>
        <p:spPr>
          <a:xfrm>
            <a:off x="8460432" y="6237312"/>
            <a:ext cx="432048"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20477381"/>
      </p:ext>
    </p:extLst>
  </p:cSld>
  <p:clrMapOvr>
    <a:masterClrMapping/>
  </p:clrMapOvr>
  <p:transition advClick="0"/>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16.4 – Workbook Questions</a:t>
            </a:r>
            <a:endParaRPr lang="en-GB" b="1" dirty="0" smtClean="0"/>
          </a:p>
        </p:txBody>
      </p:sp>
      <p:sp>
        <p:nvSpPr>
          <p:cNvPr id="6" name="Rectangle 33"/>
          <p:cNvSpPr/>
          <p:nvPr/>
        </p:nvSpPr>
        <p:spPr>
          <a:xfrm>
            <a:off x="179512" y="1109057"/>
            <a:ext cx="8784976" cy="563231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rabicPeriod"/>
              <a:tabLst>
                <a:tab pos="809625" algn="l"/>
                <a:tab pos="2605088" algn="l"/>
                <a:tab pos="8523288" algn="r"/>
              </a:tabLst>
            </a:pPr>
            <a:r>
              <a:rPr lang="en-US" sz="2400" dirty="0" smtClean="0"/>
              <a:t>Petroleum </a:t>
            </a:r>
            <a:r>
              <a:rPr lang="en-US" sz="2400" dirty="0"/>
              <a:t>contains unwanted sulfur </a:t>
            </a:r>
            <a:r>
              <a:rPr lang="en-US" sz="2400" dirty="0" smtClean="0"/>
              <a:t>compounds.</a:t>
            </a:r>
            <a:br>
              <a:rPr lang="en-US" sz="2400" dirty="0" smtClean="0"/>
            </a:br>
            <a:r>
              <a:rPr lang="en-US" sz="2400" dirty="0" smtClean="0"/>
              <a:t>a</a:t>
            </a:r>
            <a:r>
              <a:rPr lang="en-US" sz="2400" dirty="0"/>
              <a:t>. Why is it important that these sulfur compounds do not remain in fuels obtained from the fractional distillation of petroleum</a:t>
            </a:r>
            <a:r>
              <a:rPr lang="en-US" sz="2400" dirty="0" smtClean="0"/>
              <a:t>?		[2]</a:t>
            </a:r>
            <a:br>
              <a:rPr lang="en-US" sz="2400" dirty="0" smtClean="0"/>
            </a:br>
            <a:r>
              <a:rPr lang="en-US" sz="2400" dirty="0" smtClean="0"/>
              <a:t>b</a:t>
            </a:r>
            <a:r>
              <a:rPr lang="en-US" sz="2400" dirty="0"/>
              <a:t>. The sulfur compounds are converted to hydrogen sulfide by reduction with hydrogen using a catalyst. What is the purpose of the </a:t>
            </a:r>
            <a:r>
              <a:rPr lang="en-US" sz="2400" dirty="0" smtClean="0"/>
              <a:t>catalyst?</a:t>
            </a:r>
            <a:r>
              <a:rPr lang="en-US" sz="2400" dirty="0"/>
              <a:t> </a:t>
            </a:r>
            <a:r>
              <a:rPr lang="en-US" sz="2400" dirty="0" smtClean="0"/>
              <a:t>	[1]</a:t>
            </a:r>
            <a:br>
              <a:rPr lang="en-US" sz="2400" dirty="0" smtClean="0"/>
            </a:br>
            <a:r>
              <a:rPr lang="en-US" sz="2400" dirty="0" smtClean="0"/>
              <a:t>c</a:t>
            </a:r>
            <a:r>
              <a:rPr lang="en-US" sz="2400" dirty="0"/>
              <a:t>. The hydrogen sulfide is then separated from other gases by reacting it with an organic solvent. Suggest why the solvent is able to separate hydrogen sulfide from the other </a:t>
            </a:r>
            <a:r>
              <a:rPr lang="en-US" sz="2400" dirty="0" smtClean="0"/>
              <a:t>gases.</a:t>
            </a:r>
            <a:r>
              <a:rPr lang="en-US" sz="2400" dirty="0"/>
              <a:t> 	</a:t>
            </a:r>
            <a:r>
              <a:rPr lang="en-US" sz="2400" dirty="0" smtClean="0"/>
              <a:t>[1]</a:t>
            </a:r>
            <a:br>
              <a:rPr lang="en-US" sz="2400" dirty="0" smtClean="0"/>
            </a:br>
            <a:r>
              <a:rPr lang="en-US" sz="2400" dirty="0" smtClean="0"/>
              <a:t>d</a:t>
            </a:r>
            <a:r>
              <a:rPr lang="en-US" sz="2400" dirty="0"/>
              <a:t>. Hydrogen sulfide is obtained from the solution by heating. It is then </a:t>
            </a:r>
            <a:r>
              <a:rPr lang="en-US" sz="2400" dirty="0" err="1"/>
              <a:t>oxidised</a:t>
            </a:r>
            <a:r>
              <a:rPr lang="en-US" sz="2400" dirty="0"/>
              <a:t> by oxygen to form sulfur and water. Complete the equation for this </a:t>
            </a:r>
            <a:r>
              <a:rPr lang="en-US" sz="2400" dirty="0" smtClean="0"/>
              <a:t>reaction.</a:t>
            </a:r>
            <a:br>
              <a:rPr lang="en-US" sz="2400" dirty="0" smtClean="0"/>
            </a:br>
            <a:r>
              <a:rPr lang="en-US" sz="2400" dirty="0" smtClean="0"/>
              <a:t>______ H2S(g</a:t>
            </a:r>
            <a:r>
              <a:rPr lang="en-US" sz="2400" dirty="0"/>
              <a:t>) + </a:t>
            </a:r>
            <a:r>
              <a:rPr lang="en-US" sz="2400" dirty="0" smtClean="0"/>
              <a:t>_______ → _______ S(s</a:t>
            </a:r>
            <a:r>
              <a:rPr lang="en-US" sz="2400" dirty="0"/>
              <a:t>) </a:t>
            </a:r>
            <a:r>
              <a:rPr lang="en-US" sz="2400" dirty="0" smtClean="0"/>
              <a:t>+ _____  [2]</a:t>
            </a:r>
            <a:endParaRPr lang="en-US" sz="2400" dirty="0"/>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91</a:t>
            </a:r>
            <a:endParaRPr lang="en-GB" sz="960" b="1" dirty="0">
              <a:latin typeface="Arial" panose="020B0604020202020204" pitchFamily="34" charset="0"/>
              <a:cs typeface="Arial" panose="020B0604020202020204" pitchFamily="34" charset="0"/>
            </a:endParaRPr>
          </a:p>
        </p:txBody>
      </p:sp>
      <p:sp>
        <p:nvSpPr>
          <p:cNvPr id="2" name="Action Button: Back or Previous 1">
            <a:hlinkClick r:id="" action="ppaction://hlinkshowjump?jump=lastslideviewed" highlightClick="1"/>
          </p:cNvPr>
          <p:cNvSpPr/>
          <p:nvPr/>
        </p:nvSpPr>
        <p:spPr>
          <a:xfrm>
            <a:off x="8460432" y="6237312"/>
            <a:ext cx="432048"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29613961"/>
      </p:ext>
    </p:extLst>
  </p:cSld>
  <p:clrMapOvr>
    <a:masterClrMapping/>
  </p:clrMapOvr>
  <p:transition advClick="0"/>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16.4 – Workbook Questions</a:t>
            </a:r>
            <a:endParaRPr lang="en-GB" b="1" dirty="0" smtClean="0"/>
          </a:p>
        </p:txBody>
      </p:sp>
      <p:sp>
        <p:nvSpPr>
          <p:cNvPr id="6" name="Rectangle 33"/>
          <p:cNvSpPr/>
          <p:nvPr/>
        </p:nvSpPr>
        <p:spPr>
          <a:xfrm>
            <a:off x="179512" y="1109057"/>
            <a:ext cx="8784976" cy="5693866"/>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rabicPeriod" startAt="2"/>
              <a:tabLst>
                <a:tab pos="895350" algn="l"/>
                <a:tab pos="2605088" algn="l"/>
                <a:tab pos="8523288" algn="r"/>
              </a:tabLst>
            </a:pPr>
            <a:r>
              <a:rPr lang="en-US" sz="2800" b="1" dirty="0" smtClean="0"/>
              <a:t>a</a:t>
            </a:r>
            <a:r>
              <a:rPr lang="en-US" sz="2800" b="1" dirty="0"/>
              <a:t>.</a:t>
            </a:r>
            <a:r>
              <a:rPr lang="en-US" sz="2800" dirty="0"/>
              <a:t> What is the most important use of </a:t>
            </a:r>
            <a:r>
              <a:rPr lang="en-US" sz="2800" dirty="0" smtClean="0"/>
              <a:t>sulfur?</a:t>
            </a:r>
            <a:br>
              <a:rPr lang="en-US" sz="2800" dirty="0" smtClean="0"/>
            </a:br>
            <a:r>
              <a:rPr lang="en-US" sz="2800" b="1" dirty="0" smtClean="0"/>
              <a:t>b</a:t>
            </a:r>
            <a:r>
              <a:rPr lang="en-US" sz="2800" b="1" dirty="0"/>
              <a:t>.</a:t>
            </a:r>
            <a:r>
              <a:rPr lang="en-US" sz="2800" dirty="0"/>
              <a:t> Give two uses of sulfur dioxide other than the </a:t>
            </a:r>
            <a:r>
              <a:rPr lang="en-US" sz="2800" dirty="0" smtClean="0"/>
              <a:t>	one </a:t>
            </a:r>
            <a:r>
              <a:rPr lang="en-US" sz="2800" dirty="0"/>
              <a:t>you wrote in part a</a:t>
            </a:r>
            <a:r>
              <a:rPr lang="en-US" sz="2800" dirty="0" smtClean="0"/>
              <a:t>.	[</a:t>
            </a:r>
            <a:r>
              <a:rPr lang="en-US" sz="2800" dirty="0"/>
              <a:t>1]</a:t>
            </a:r>
          </a:p>
          <a:p>
            <a:pPr marL="457200" indent="-457200">
              <a:buClr>
                <a:srgbClr val="C00000"/>
              </a:buClr>
              <a:buFont typeface="+mj-lt"/>
              <a:buAutoNum type="arabicPeriod" startAt="2"/>
              <a:tabLst>
                <a:tab pos="895350" algn="l"/>
                <a:tab pos="2605088" algn="l"/>
                <a:tab pos="8523288" algn="r"/>
              </a:tabLst>
            </a:pPr>
            <a:r>
              <a:rPr lang="en-US" sz="2800" dirty="0" smtClean="0"/>
              <a:t>Sulfur </a:t>
            </a:r>
            <a:r>
              <a:rPr lang="en-US" sz="2800" dirty="0"/>
              <a:t>dioxide is </a:t>
            </a:r>
            <a:r>
              <a:rPr lang="en-US" sz="2800" dirty="0" err="1"/>
              <a:t>oxidised</a:t>
            </a:r>
            <a:r>
              <a:rPr lang="en-US" sz="2800" dirty="0"/>
              <a:t> to sulfur trioxide in the </a:t>
            </a:r>
            <a:r>
              <a:rPr lang="en-US" sz="2800" dirty="0" smtClean="0"/>
              <a:t>atmosphere,</a:t>
            </a:r>
            <a:br>
              <a:rPr lang="en-US" sz="2800" dirty="0" smtClean="0"/>
            </a:br>
            <a:r>
              <a:rPr lang="en-US" sz="2800" b="1" dirty="0" smtClean="0"/>
              <a:t>a</a:t>
            </a:r>
            <a:r>
              <a:rPr lang="en-US" sz="2800" b="1" dirty="0"/>
              <a:t>.</a:t>
            </a:r>
            <a:r>
              <a:rPr lang="en-US" sz="2800" dirty="0"/>
              <a:t> How is acid rain formed from sulfur trioxide</a:t>
            </a:r>
            <a:r>
              <a:rPr lang="en-US" sz="2800" dirty="0" smtClean="0"/>
              <a:t>?	[1]</a:t>
            </a:r>
            <a:br>
              <a:rPr lang="en-US" sz="2800" dirty="0" smtClean="0"/>
            </a:br>
            <a:r>
              <a:rPr lang="en-US" sz="2800" b="1" dirty="0" smtClean="0"/>
              <a:t>b</a:t>
            </a:r>
            <a:r>
              <a:rPr lang="en-US" sz="2800" b="1" dirty="0"/>
              <a:t>.</a:t>
            </a:r>
            <a:r>
              <a:rPr lang="en-US" sz="2800" dirty="0"/>
              <a:t> Describe and explain the effect of acid rain on a </a:t>
            </a:r>
            <a:r>
              <a:rPr lang="en-US" sz="2800" dirty="0" smtClean="0"/>
              <a:t>	building </a:t>
            </a:r>
            <a:r>
              <a:rPr lang="en-US" sz="2800" dirty="0"/>
              <a:t>made of </a:t>
            </a:r>
            <a:r>
              <a:rPr lang="en-US" sz="2800" dirty="0" smtClean="0"/>
              <a:t>limestone.	[3]</a:t>
            </a:r>
            <a:br>
              <a:rPr lang="en-US" sz="2800" dirty="0" smtClean="0"/>
            </a:br>
            <a:r>
              <a:rPr lang="en-US" sz="2800" b="1" dirty="0" smtClean="0"/>
              <a:t>c</a:t>
            </a:r>
            <a:r>
              <a:rPr lang="en-US" sz="2800" b="1" dirty="0"/>
              <a:t>.</a:t>
            </a:r>
            <a:r>
              <a:rPr lang="en-US" sz="2800" dirty="0"/>
              <a:t> Describe one effect of acid rain on plants</a:t>
            </a:r>
            <a:r>
              <a:rPr lang="en-US" sz="2800" dirty="0" smtClean="0"/>
              <a:t>.	[1]</a:t>
            </a:r>
          </a:p>
          <a:p>
            <a:pPr>
              <a:buClr>
                <a:srgbClr val="C00000"/>
              </a:buClr>
              <a:tabLst>
                <a:tab pos="895350" algn="l"/>
                <a:tab pos="2605088" algn="l"/>
                <a:tab pos="8523288" algn="r"/>
              </a:tabLst>
            </a:pPr>
            <a:r>
              <a:rPr lang="en-US" sz="2800" b="1" dirty="0" smtClean="0"/>
              <a:t>Extension</a:t>
            </a:r>
            <a:endParaRPr lang="en-US" sz="2800" b="1" dirty="0"/>
          </a:p>
          <a:p>
            <a:pPr marL="457200" indent="-457200">
              <a:buClr>
                <a:srgbClr val="C00000"/>
              </a:buClr>
              <a:buFont typeface="+mj-lt"/>
              <a:buAutoNum type="arabicPeriod" startAt="4"/>
              <a:tabLst>
                <a:tab pos="895350" algn="l"/>
                <a:tab pos="2605088" algn="l"/>
                <a:tab pos="8523288" algn="r"/>
              </a:tabLst>
            </a:pPr>
            <a:r>
              <a:rPr lang="en-US" sz="2800" dirty="0" smtClean="0"/>
              <a:t>Sulfites </a:t>
            </a:r>
            <a:r>
              <a:rPr lang="en-US" sz="2800" dirty="0"/>
              <a:t>are used as food preservatives. Use books or </a:t>
            </a:r>
            <a:r>
              <a:rPr lang="en-US" sz="2800" dirty="0" smtClean="0"/>
              <a:t>internet </a:t>
            </a:r>
            <a:r>
              <a:rPr lang="en-US" sz="2800" dirty="0"/>
              <a:t>to find out how sulfites react with acids and write an ionic equation for this reaction. [3]</a:t>
            </a:r>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91</a:t>
            </a:r>
            <a:endParaRPr lang="en-GB" sz="960" b="1" dirty="0">
              <a:latin typeface="Arial" panose="020B0604020202020204" pitchFamily="34" charset="0"/>
              <a:cs typeface="Arial" panose="020B0604020202020204" pitchFamily="34" charset="0"/>
            </a:endParaRPr>
          </a:p>
        </p:txBody>
      </p:sp>
      <p:sp>
        <p:nvSpPr>
          <p:cNvPr id="2" name="Action Button: Back or Previous 1">
            <a:hlinkClick r:id="" action="ppaction://hlinkshowjump?jump=lastslideviewed" highlightClick="1"/>
          </p:cNvPr>
          <p:cNvSpPr/>
          <p:nvPr/>
        </p:nvSpPr>
        <p:spPr>
          <a:xfrm>
            <a:off x="8460432" y="6237312"/>
            <a:ext cx="432048"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84847660"/>
      </p:ext>
    </p:extLst>
  </p:cSld>
  <p:clrMapOvr>
    <a:masterClrMapping/>
  </p:clrMapOvr>
  <p:transition advClick="0"/>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16.5 – Workbook Questions</a:t>
            </a:r>
            <a:endParaRPr lang="en-GB" b="1" dirty="0" smtClean="0"/>
          </a:p>
        </p:txBody>
      </p:sp>
      <p:sp>
        <p:nvSpPr>
          <p:cNvPr id="6" name="Rectangle 33"/>
          <p:cNvSpPr/>
          <p:nvPr/>
        </p:nvSpPr>
        <p:spPr>
          <a:xfrm>
            <a:off x="179512" y="1109057"/>
            <a:ext cx="8784976" cy="5435334"/>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rabicPeriod"/>
              <a:tabLst>
                <a:tab pos="809625" algn="l"/>
                <a:tab pos="2605088" algn="l"/>
                <a:tab pos="8523288" algn="r"/>
              </a:tabLst>
            </a:pPr>
            <a:r>
              <a:rPr lang="en-US" sz="2170" dirty="0" smtClean="0"/>
              <a:t>In </a:t>
            </a:r>
            <a:r>
              <a:rPr lang="en-US" sz="2170" dirty="0"/>
              <a:t>the Contact process, sulfur dioxide is converted to sulfur trioxide in the </a:t>
            </a:r>
            <a:r>
              <a:rPr lang="en-US" sz="2170" dirty="0" smtClean="0"/>
              <a:t>presence </a:t>
            </a:r>
            <a:r>
              <a:rPr lang="en-US" sz="2170" dirty="0"/>
              <a:t>of vanadium(V) </a:t>
            </a:r>
            <a:r>
              <a:rPr lang="en-US" sz="2170" dirty="0" smtClean="0"/>
              <a:t>oxide.</a:t>
            </a:r>
            <a:br>
              <a:rPr lang="en-US" sz="2170" dirty="0" smtClean="0"/>
            </a:br>
            <a:r>
              <a:rPr lang="en-US" sz="2170" b="1" dirty="0" smtClean="0">
                <a:solidFill>
                  <a:srgbClr val="FF0000"/>
                </a:solidFill>
              </a:rPr>
              <a:t>2SO</a:t>
            </a:r>
            <a:r>
              <a:rPr lang="en-US" sz="2170" b="1" baseline="-25000" dirty="0" smtClean="0">
                <a:solidFill>
                  <a:srgbClr val="FF0000"/>
                </a:solidFill>
              </a:rPr>
              <a:t>2 </a:t>
            </a:r>
            <a:r>
              <a:rPr lang="en-US" sz="2170" b="1" dirty="0" smtClean="0">
                <a:solidFill>
                  <a:srgbClr val="FF0000"/>
                </a:solidFill>
              </a:rPr>
              <a:t>(</a:t>
            </a:r>
            <a:r>
              <a:rPr lang="en-US" sz="2170" b="1" i="1" dirty="0" smtClean="0">
                <a:solidFill>
                  <a:srgbClr val="FF0000"/>
                </a:solidFill>
              </a:rPr>
              <a:t>g</a:t>
            </a:r>
            <a:r>
              <a:rPr lang="en-US" sz="2170" b="1" dirty="0" smtClean="0">
                <a:solidFill>
                  <a:srgbClr val="FF0000"/>
                </a:solidFill>
              </a:rPr>
              <a:t>) + O</a:t>
            </a:r>
            <a:r>
              <a:rPr lang="en-US" sz="2170" b="1" baseline="-25000" dirty="0" smtClean="0">
                <a:solidFill>
                  <a:srgbClr val="FF0000"/>
                </a:solidFill>
              </a:rPr>
              <a:t>2 </a:t>
            </a:r>
            <a:r>
              <a:rPr lang="en-US" sz="2170" b="1" dirty="0" smtClean="0">
                <a:solidFill>
                  <a:srgbClr val="FF0000"/>
                </a:solidFill>
              </a:rPr>
              <a:t>(</a:t>
            </a:r>
            <a:r>
              <a:rPr lang="en-US" sz="2170" b="1" i="1" dirty="0" smtClean="0">
                <a:solidFill>
                  <a:srgbClr val="FF0000"/>
                </a:solidFill>
              </a:rPr>
              <a:t>g</a:t>
            </a:r>
            <a:r>
              <a:rPr lang="en-US" sz="2170" b="1" dirty="0" smtClean="0">
                <a:solidFill>
                  <a:srgbClr val="FF0000"/>
                </a:solidFill>
              </a:rPr>
              <a:t>)          2SO</a:t>
            </a:r>
            <a:r>
              <a:rPr lang="en-US" sz="2170" b="1" baseline="-25000" dirty="0" smtClean="0">
                <a:solidFill>
                  <a:srgbClr val="FF0000"/>
                </a:solidFill>
              </a:rPr>
              <a:t>3 </a:t>
            </a:r>
            <a:r>
              <a:rPr lang="en-US" sz="2170" b="1" dirty="0" smtClean="0">
                <a:solidFill>
                  <a:srgbClr val="FF0000"/>
                </a:solidFill>
              </a:rPr>
              <a:t>(</a:t>
            </a:r>
            <a:r>
              <a:rPr lang="en-US" sz="2170" b="1" i="1" dirty="0" smtClean="0">
                <a:solidFill>
                  <a:srgbClr val="FF0000"/>
                </a:solidFill>
              </a:rPr>
              <a:t>g</a:t>
            </a:r>
            <a:r>
              <a:rPr lang="en-US" sz="2170" b="1" dirty="0" smtClean="0">
                <a:solidFill>
                  <a:srgbClr val="FF0000"/>
                </a:solidFill>
              </a:rPr>
              <a:t>)</a:t>
            </a:r>
            <a:r>
              <a:rPr lang="en-US" sz="2170" dirty="0" smtClean="0"/>
              <a:t/>
            </a:r>
            <a:br>
              <a:rPr lang="en-US" sz="2170" dirty="0" smtClean="0"/>
            </a:br>
            <a:r>
              <a:rPr lang="en-US" sz="2170" b="1" dirty="0" smtClean="0"/>
              <a:t>a</a:t>
            </a:r>
            <a:r>
              <a:rPr lang="en-US" sz="2170" b="1" dirty="0"/>
              <a:t>.</a:t>
            </a:r>
            <a:r>
              <a:rPr lang="en-US" sz="2170" dirty="0"/>
              <a:t> </a:t>
            </a:r>
            <a:r>
              <a:rPr lang="en-US" sz="2170" dirty="0" smtClean="0"/>
              <a:t>	What </a:t>
            </a:r>
            <a:r>
              <a:rPr lang="en-US" sz="2170" dirty="0"/>
              <a:t>is the purpose of the vanadium(V) oxide</a:t>
            </a:r>
            <a:r>
              <a:rPr lang="en-US" sz="2170" dirty="0" smtClean="0"/>
              <a:t>?	[1]</a:t>
            </a:r>
            <a:br>
              <a:rPr lang="en-US" sz="2170" dirty="0" smtClean="0"/>
            </a:br>
            <a:r>
              <a:rPr lang="en-US" sz="2170" b="1" dirty="0" smtClean="0"/>
              <a:t>b</a:t>
            </a:r>
            <a:r>
              <a:rPr lang="en-US" sz="2170" b="1" dirty="0"/>
              <a:t>.</a:t>
            </a:r>
            <a:r>
              <a:rPr lang="en-US" sz="2170" dirty="0"/>
              <a:t> </a:t>
            </a:r>
            <a:r>
              <a:rPr lang="en-US" sz="2170" dirty="0" smtClean="0"/>
              <a:t>The </a:t>
            </a:r>
            <a:r>
              <a:rPr lang="en-US" sz="2170" dirty="0"/>
              <a:t>graph below shows the percentage </a:t>
            </a:r>
            <a:r>
              <a:rPr lang="en-US" sz="2170" dirty="0" smtClean="0"/>
              <a:t/>
            </a:r>
            <a:br>
              <a:rPr lang="en-US" sz="2170" dirty="0" smtClean="0"/>
            </a:br>
            <a:r>
              <a:rPr lang="en-US" sz="2170" dirty="0" smtClean="0"/>
              <a:t>conversion of SO</a:t>
            </a:r>
            <a:r>
              <a:rPr lang="en-US" sz="2170" baseline="-25000" dirty="0" smtClean="0"/>
              <a:t>2</a:t>
            </a:r>
            <a:r>
              <a:rPr lang="en-US" sz="2170" dirty="0" smtClean="0"/>
              <a:t> </a:t>
            </a:r>
            <a:r>
              <a:rPr lang="en-US" sz="2170" dirty="0"/>
              <a:t>to </a:t>
            </a:r>
            <a:r>
              <a:rPr lang="en-US" sz="2170" dirty="0" smtClean="0"/>
              <a:t>SO</a:t>
            </a:r>
            <a:r>
              <a:rPr lang="en-US" sz="2170" baseline="-25000" dirty="0" smtClean="0"/>
              <a:t>3</a:t>
            </a:r>
            <a:r>
              <a:rPr lang="en-US" sz="2170" dirty="0" smtClean="0"/>
              <a:t> </a:t>
            </a:r>
            <a:r>
              <a:rPr lang="en-US" sz="2170" dirty="0"/>
              <a:t>at different </a:t>
            </a:r>
            <a:r>
              <a:rPr lang="en-IE" sz="2170" dirty="0" smtClean="0"/>
              <a:t/>
            </a:r>
            <a:br>
              <a:rPr lang="en-IE" sz="2170" dirty="0" smtClean="0"/>
            </a:br>
            <a:r>
              <a:rPr lang="en-US" sz="2170" dirty="0" smtClean="0"/>
              <a:t>temperatures</a:t>
            </a:r>
            <a:r>
              <a:rPr lang="en-US" sz="2170" dirty="0"/>
              <a:t>. The pressure was </a:t>
            </a:r>
            <a:r>
              <a:rPr lang="en-US" sz="2170" dirty="0" smtClean="0"/>
              <a:t>just </a:t>
            </a:r>
            <a:br>
              <a:rPr lang="en-US" sz="2170" dirty="0" smtClean="0"/>
            </a:br>
            <a:r>
              <a:rPr lang="en-US" sz="2170" dirty="0" smtClean="0"/>
              <a:t>above </a:t>
            </a:r>
            <a:r>
              <a:rPr lang="en-US" sz="2170" dirty="0"/>
              <a:t>atmospheric pressure.</a:t>
            </a:r>
            <a:br>
              <a:rPr lang="en-US" sz="2170" dirty="0"/>
            </a:br>
            <a:r>
              <a:rPr lang="en-US" sz="2170" dirty="0" err="1" smtClean="0"/>
              <a:t>i</a:t>
            </a:r>
            <a:r>
              <a:rPr lang="en-US" sz="2170" dirty="0"/>
              <a:t>. Describe in detail the effect of </a:t>
            </a:r>
            <a:r>
              <a:rPr lang="en-US" sz="2170" dirty="0" smtClean="0"/>
              <a:t/>
            </a:r>
            <a:br>
              <a:rPr lang="en-US" sz="2170" dirty="0" smtClean="0"/>
            </a:br>
            <a:r>
              <a:rPr lang="en-US" sz="2170" dirty="0" smtClean="0"/>
              <a:t>temperature </a:t>
            </a:r>
            <a:r>
              <a:rPr lang="en-US" sz="2170" dirty="0"/>
              <a:t>on the </a:t>
            </a:r>
            <a:r>
              <a:rPr lang="en-US" sz="2170" dirty="0" smtClean="0"/>
              <a:t>percentage </a:t>
            </a:r>
            <a:br>
              <a:rPr lang="en-US" sz="2170" dirty="0" smtClean="0"/>
            </a:br>
            <a:r>
              <a:rPr lang="en-US" sz="2170" dirty="0" smtClean="0"/>
              <a:t>conversion </a:t>
            </a:r>
            <a:r>
              <a:rPr lang="en-US" sz="2170" dirty="0"/>
              <a:t>of </a:t>
            </a:r>
            <a:r>
              <a:rPr lang="en-US" sz="2170" dirty="0" smtClean="0"/>
              <a:t>SO</a:t>
            </a:r>
            <a:r>
              <a:rPr lang="en-US" sz="2170" baseline="-25000" dirty="0" smtClean="0"/>
              <a:t>2</a:t>
            </a:r>
            <a:r>
              <a:rPr lang="en-US" sz="2170" dirty="0" smtClean="0"/>
              <a:t> </a:t>
            </a:r>
            <a:r>
              <a:rPr lang="en-US" sz="2170" dirty="0"/>
              <a:t>to </a:t>
            </a:r>
            <a:r>
              <a:rPr lang="en-US" sz="2170" dirty="0" smtClean="0"/>
              <a:t>SO</a:t>
            </a:r>
            <a:r>
              <a:rPr lang="en-US" sz="2170" baseline="-25000" dirty="0" smtClean="0"/>
              <a:t>3</a:t>
            </a:r>
            <a:r>
              <a:rPr lang="en-US" sz="2170" dirty="0" smtClean="0"/>
              <a:t>.</a:t>
            </a:r>
            <a:br>
              <a:rPr lang="en-US" sz="2170" dirty="0" smtClean="0"/>
            </a:br>
            <a:r>
              <a:rPr lang="en-US" sz="2170" dirty="0" smtClean="0"/>
              <a:t>_____________________________________________________________________________________________________	 </a:t>
            </a:r>
            <a:r>
              <a:rPr lang="en-US" sz="2170" dirty="0"/>
              <a:t>[2]</a:t>
            </a:r>
          </a:p>
          <a:p>
            <a:pPr lvl="1">
              <a:buClr>
                <a:srgbClr val="C00000"/>
              </a:buClr>
              <a:tabLst>
                <a:tab pos="809625" algn="l"/>
                <a:tab pos="2605088" algn="l"/>
                <a:tab pos="8523288" algn="r"/>
              </a:tabLst>
            </a:pPr>
            <a:r>
              <a:rPr lang="en-US" sz="2170" dirty="0" smtClean="0"/>
              <a:t>	ii</a:t>
            </a:r>
            <a:r>
              <a:rPr lang="en-US" sz="2170" dirty="0"/>
              <a:t>. Deduce the percentage conversion of </a:t>
            </a:r>
            <a:r>
              <a:rPr lang="en-US" sz="2170" dirty="0" smtClean="0"/>
              <a:t>SO</a:t>
            </a:r>
            <a:r>
              <a:rPr lang="en-US" sz="2170" baseline="-25000" dirty="0" smtClean="0"/>
              <a:t>2</a:t>
            </a:r>
            <a:r>
              <a:rPr lang="en-US" sz="2170" dirty="0" smtClean="0"/>
              <a:t> </a:t>
            </a:r>
            <a:r>
              <a:rPr lang="en-US" sz="2170" dirty="0"/>
              <a:t>to </a:t>
            </a:r>
            <a:r>
              <a:rPr lang="en-US" sz="2170" dirty="0" smtClean="0"/>
              <a:t>SO</a:t>
            </a:r>
            <a:r>
              <a:rPr lang="en-US" sz="2170" baseline="-25000" dirty="0" smtClean="0"/>
              <a:t>3</a:t>
            </a:r>
            <a:r>
              <a:rPr lang="en-US" sz="2170" dirty="0" smtClean="0"/>
              <a:t> </a:t>
            </a:r>
            <a:r>
              <a:rPr lang="en-US" sz="2170" dirty="0"/>
              <a:t>at </a:t>
            </a:r>
            <a:r>
              <a:rPr lang="en-US" sz="2170" dirty="0" smtClean="0"/>
              <a:t>500 </a:t>
            </a:r>
            <a:r>
              <a:rPr lang="en-US" sz="2170" dirty="0"/>
              <a:t>°C</a:t>
            </a:r>
            <a:r>
              <a:rPr lang="en-US" sz="2170" dirty="0" smtClean="0"/>
              <a:t>. __________________________________________________________________________________________________   </a:t>
            </a:r>
            <a:r>
              <a:rPr lang="en-US" sz="2170" dirty="0"/>
              <a:t>[2</a:t>
            </a:r>
            <a:r>
              <a:rPr lang="en-US" sz="2170" dirty="0" smtClean="0"/>
              <a:t>]</a:t>
            </a:r>
            <a:endParaRPr lang="en-US" sz="2170" dirty="0"/>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92</a:t>
            </a:r>
            <a:endParaRPr lang="en-GB" sz="960" b="1" dirty="0">
              <a:latin typeface="Arial" panose="020B0604020202020204" pitchFamily="34" charset="0"/>
              <a:cs typeface="Arial" panose="020B0604020202020204" pitchFamily="34" charset="0"/>
            </a:endParaRPr>
          </a:p>
        </p:txBody>
      </p:sp>
      <p:sp>
        <p:nvSpPr>
          <p:cNvPr id="2" name="Action Button: Back or Previous 1">
            <a:hlinkClick r:id="" action="ppaction://hlinkshowjump?jump=lastslideviewed" highlightClick="1"/>
          </p:cNvPr>
          <p:cNvSpPr/>
          <p:nvPr/>
        </p:nvSpPr>
        <p:spPr>
          <a:xfrm>
            <a:off x="8460432" y="6237312"/>
            <a:ext cx="432048"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Group 7"/>
          <p:cNvGrpSpPr/>
          <p:nvPr/>
        </p:nvGrpSpPr>
        <p:grpSpPr>
          <a:xfrm>
            <a:off x="2987824" y="1916832"/>
            <a:ext cx="432048" cy="216024"/>
            <a:chOff x="6804248" y="4869160"/>
            <a:chExt cx="1080120" cy="432048"/>
          </a:xfrm>
        </p:grpSpPr>
        <p:grpSp>
          <p:nvGrpSpPr>
            <p:cNvPr id="10" name="Group 9"/>
            <p:cNvGrpSpPr/>
            <p:nvPr/>
          </p:nvGrpSpPr>
          <p:grpSpPr>
            <a:xfrm>
              <a:off x="6804248" y="4869160"/>
              <a:ext cx="1080120" cy="144016"/>
              <a:chOff x="6804248" y="4869160"/>
              <a:chExt cx="1080120" cy="144016"/>
            </a:xfrm>
          </p:grpSpPr>
          <p:cxnSp>
            <p:nvCxnSpPr>
              <p:cNvPr id="14" name="Straight Connector 13"/>
              <p:cNvCxnSpPr/>
              <p:nvPr/>
            </p:nvCxnSpPr>
            <p:spPr>
              <a:xfrm>
                <a:off x="6804248" y="5013176"/>
                <a:ext cx="10801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668344" y="4869160"/>
                <a:ext cx="216024"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rot="10800000">
              <a:off x="6804248" y="5157192"/>
              <a:ext cx="1080120" cy="144016"/>
              <a:chOff x="6804248" y="4869160"/>
              <a:chExt cx="1080120" cy="144016"/>
            </a:xfrm>
          </p:grpSpPr>
          <p:cxnSp>
            <p:nvCxnSpPr>
              <p:cNvPr id="12" name="Straight Connector 11"/>
              <p:cNvCxnSpPr/>
              <p:nvPr/>
            </p:nvCxnSpPr>
            <p:spPr>
              <a:xfrm>
                <a:off x="6804248" y="5013176"/>
                <a:ext cx="10801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668344" y="4869160"/>
                <a:ext cx="216024"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pic>
        <p:nvPicPr>
          <p:cNvPr id="3" name="Picture 2"/>
          <p:cNvPicPr>
            <a:picLocks noChangeAspect="1"/>
          </p:cNvPicPr>
          <p:nvPr/>
        </p:nvPicPr>
        <p:blipFill>
          <a:blip r:embed="rId3"/>
          <a:stretch>
            <a:fillRect/>
          </a:stretch>
        </p:blipFill>
        <p:spPr>
          <a:xfrm>
            <a:off x="6084168" y="2528459"/>
            <a:ext cx="2736304" cy="2556726"/>
          </a:xfrm>
          <a:prstGeom prst="rect">
            <a:avLst/>
          </a:prstGeom>
        </p:spPr>
      </p:pic>
    </p:spTree>
    <p:extLst>
      <p:ext uri="{BB962C8B-B14F-4D97-AF65-F5344CB8AC3E}">
        <p14:creationId xmlns:p14="http://schemas.microsoft.com/office/powerpoint/2010/main" val="2447517725"/>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179512" y="1124744"/>
            <a:ext cx="8712968" cy="5755422"/>
          </a:xfrm>
          <a:prstGeom prst="rect">
            <a:avLst/>
          </a:prstGeom>
        </p:spPr>
        <p:txBody>
          <a:bodyPr wrap="square">
            <a:spAutoFit/>
          </a:bodyPr>
          <a:lstStyle/>
          <a:p>
            <a:pPr>
              <a:buClr>
                <a:srgbClr val="0070C0"/>
              </a:buClr>
            </a:pPr>
            <a:r>
              <a:rPr lang="en-US" sz="1560" b="1" dirty="0" smtClean="0"/>
              <a:t>AO2</a:t>
            </a:r>
            <a:r>
              <a:rPr lang="en-US" sz="1560" b="1" dirty="0"/>
              <a:t>: Handling information and problem solving</a:t>
            </a:r>
          </a:p>
          <a:p>
            <a:pPr marL="363538" indent="-363538">
              <a:buClr>
                <a:srgbClr val="0070C0"/>
              </a:buClr>
              <a:buFont typeface="Wingdings 3" panose="05040102010807070707" pitchFamily="18" charset="2"/>
              <a:buChar char=""/>
            </a:pPr>
            <a:r>
              <a:rPr lang="en-US" sz="1560" dirty="0"/>
              <a:t>Candidates should be able, in words or using other written forms of presentation (i.e. symbolic, </a:t>
            </a:r>
            <a:r>
              <a:rPr lang="en-US" sz="1560" dirty="0" smtClean="0"/>
              <a:t>graphical and </a:t>
            </a:r>
            <a:r>
              <a:rPr lang="en-US" sz="1560" dirty="0"/>
              <a:t>numerical), to:</a:t>
            </a:r>
          </a:p>
          <a:p>
            <a:pPr marL="712788" indent="-268288">
              <a:buClr>
                <a:srgbClr val="0070C0"/>
              </a:buClr>
              <a:buFont typeface="+mj-lt"/>
              <a:buAutoNum type="arabicPeriod"/>
            </a:pPr>
            <a:r>
              <a:rPr lang="en-US" sz="1560" dirty="0" smtClean="0"/>
              <a:t>locate</a:t>
            </a:r>
            <a:r>
              <a:rPr lang="en-US" sz="1560" dirty="0"/>
              <a:t>, select, organise and present information from a variety of sources</a:t>
            </a:r>
          </a:p>
          <a:p>
            <a:pPr marL="712788" indent="-268288">
              <a:buClr>
                <a:srgbClr val="0070C0"/>
              </a:buClr>
              <a:buFont typeface="+mj-lt"/>
              <a:buAutoNum type="arabicPeriod"/>
            </a:pPr>
            <a:r>
              <a:rPr lang="en-US" sz="1560" dirty="0" smtClean="0"/>
              <a:t>translate </a:t>
            </a:r>
            <a:r>
              <a:rPr lang="en-US" sz="1560" dirty="0"/>
              <a:t>information from one form to another</a:t>
            </a:r>
          </a:p>
          <a:p>
            <a:pPr marL="712788" indent="-268288">
              <a:buClr>
                <a:srgbClr val="0070C0"/>
              </a:buClr>
              <a:buFont typeface="+mj-lt"/>
              <a:buAutoNum type="arabicPeriod"/>
            </a:pPr>
            <a:r>
              <a:rPr lang="en-US" sz="1560" dirty="0" smtClean="0"/>
              <a:t>manipulate </a:t>
            </a:r>
            <a:r>
              <a:rPr lang="en-US" sz="1560" dirty="0"/>
              <a:t>numerical and other data</a:t>
            </a:r>
          </a:p>
          <a:p>
            <a:pPr marL="712788" indent="-268288">
              <a:buClr>
                <a:srgbClr val="0070C0"/>
              </a:buClr>
              <a:buFont typeface="+mj-lt"/>
              <a:buAutoNum type="arabicPeriod"/>
            </a:pPr>
            <a:r>
              <a:rPr lang="en-US" sz="1560" dirty="0" smtClean="0"/>
              <a:t>use </a:t>
            </a:r>
            <a:r>
              <a:rPr lang="en-US" sz="1560" dirty="0"/>
              <a:t>information to identify patterns, report trends and draw inferences</a:t>
            </a:r>
          </a:p>
          <a:p>
            <a:pPr marL="712788" indent="-268288">
              <a:buClr>
                <a:srgbClr val="0070C0"/>
              </a:buClr>
              <a:buFont typeface="+mj-lt"/>
              <a:buAutoNum type="arabicPeriod"/>
            </a:pPr>
            <a:r>
              <a:rPr lang="en-US" sz="1560" dirty="0" smtClean="0"/>
              <a:t>present </a:t>
            </a:r>
            <a:r>
              <a:rPr lang="en-US" sz="1560" dirty="0"/>
              <a:t>reasoned explanations for phenomena, patterns and relationships</a:t>
            </a:r>
          </a:p>
          <a:p>
            <a:pPr marL="712788" indent="-268288">
              <a:buClr>
                <a:srgbClr val="0070C0"/>
              </a:buClr>
              <a:buFont typeface="+mj-lt"/>
              <a:buAutoNum type="arabicPeriod"/>
            </a:pPr>
            <a:r>
              <a:rPr lang="en-US" sz="1560" dirty="0" smtClean="0"/>
              <a:t>make </a:t>
            </a:r>
            <a:r>
              <a:rPr lang="en-US" sz="1560" dirty="0"/>
              <a:t>predictions and hypotheses</a:t>
            </a:r>
          </a:p>
          <a:p>
            <a:pPr marL="712788" indent="-268288">
              <a:buClr>
                <a:srgbClr val="0070C0"/>
              </a:buClr>
              <a:buFont typeface="+mj-lt"/>
              <a:buAutoNum type="arabicPeriod"/>
            </a:pPr>
            <a:r>
              <a:rPr lang="en-US" sz="1560" dirty="0" smtClean="0"/>
              <a:t>solve </a:t>
            </a:r>
            <a:r>
              <a:rPr lang="en-US" sz="1560" dirty="0"/>
              <a:t>problems, including some of a quantitative nature.</a:t>
            </a:r>
          </a:p>
          <a:p>
            <a:pPr marL="363538" indent="-363538">
              <a:buClr>
                <a:srgbClr val="0070C0"/>
              </a:buClr>
              <a:buFont typeface="Wingdings 3" panose="05040102010807070707" pitchFamily="18" charset="2"/>
              <a:buChar char=""/>
            </a:pPr>
            <a:r>
              <a:rPr lang="en-US" sz="1560" dirty="0"/>
              <a:t>Questions testing these skills may be based on information that is unfamiliar to candidates, requiring </a:t>
            </a:r>
            <a:r>
              <a:rPr lang="en-US" sz="1560" dirty="0" smtClean="0"/>
              <a:t>them to </a:t>
            </a:r>
            <a:r>
              <a:rPr lang="en-US" sz="1560" dirty="0"/>
              <a:t>apply the principles and concepts from the syllabus to a new situation, in a logical, deductive way.</a:t>
            </a:r>
          </a:p>
          <a:p>
            <a:pPr marL="363538" indent="-363538">
              <a:buClr>
                <a:srgbClr val="0070C0"/>
              </a:buClr>
              <a:buFont typeface="Wingdings 3" panose="05040102010807070707" pitchFamily="18" charset="2"/>
              <a:buChar char=""/>
            </a:pPr>
            <a:r>
              <a:rPr lang="en-US" sz="1560" dirty="0"/>
              <a:t>Questions testing these skills will often begin with one of the following words: predict, suggest, calculate </a:t>
            </a:r>
            <a:r>
              <a:rPr lang="en-US" sz="1560" dirty="0" smtClean="0"/>
              <a:t>or determine </a:t>
            </a:r>
            <a:r>
              <a:rPr lang="en-US" sz="1560" dirty="0"/>
              <a:t>(see the Glossary of terms used in science papers</a:t>
            </a:r>
            <a:r>
              <a:rPr lang="en-US" sz="1560" dirty="0" smtClean="0"/>
              <a:t>).</a:t>
            </a:r>
          </a:p>
          <a:p>
            <a:pPr>
              <a:buClr>
                <a:srgbClr val="0070C0"/>
              </a:buClr>
            </a:pPr>
            <a:r>
              <a:rPr lang="en-US" sz="1560" b="1" dirty="0"/>
              <a:t>AO3: Experimental skills and investigations</a:t>
            </a:r>
          </a:p>
          <a:p>
            <a:pPr marL="363538" indent="-363538">
              <a:buClr>
                <a:srgbClr val="0070C0"/>
              </a:buClr>
              <a:buFont typeface="Wingdings 3" panose="05040102010807070707" pitchFamily="18" charset="2"/>
              <a:buChar char=""/>
            </a:pPr>
            <a:r>
              <a:rPr lang="en-US" sz="1560" dirty="0"/>
              <a:t>Candidates should be able to:</a:t>
            </a:r>
          </a:p>
          <a:p>
            <a:pPr marL="712788" indent="-268288">
              <a:buClr>
                <a:srgbClr val="0070C0"/>
              </a:buClr>
              <a:buFont typeface="+mj-lt"/>
              <a:buAutoNum type="arabicPeriod"/>
            </a:pPr>
            <a:r>
              <a:rPr lang="en-US" sz="1560" dirty="0"/>
              <a:t>demonstrate knowledge of how to safely use techniques, apparatus and materials (including following a sequence of instructions where appropriate)</a:t>
            </a:r>
          </a:p>
          <a:p>
            <a:pPr marL="712788" indent="-268288">
              <a:buClr>
                <a:srgbClr val="0070C0"/>
              </a:buClr>
              <a:buFont typeface="+mj-lt"/>
              <a:buAutoNum type="arabicPeriod"/>
            </a:pPr>
            <a:r>
              <a:rPr lang="en-US" sz="1560" dirty="0"/>
              <a:t>plan experiments and investigations</a:t>
            </a:r>
          </a:p>
          <a:p>
            <a:pPr marL="712788" indent="-268288">
              <a:buClr>
                <a:srgbClr val="0070C0"/>
              </a:buClr>
              <a:buFont typeface="+mj-lt"/>
              <a:buAutoNum type="arabicPeriod"/>
            </a:pPr>
            <a:r>
              <a:rPr lang="en-US" sz="1560" dirty="0"/>
              <a:t>make and record observations, measurements and estimates</a:t>
            </a:r>
          </a:p>
          <a:p>
            <a:pPr marL="712788" indent="-268288">
              <a:buClr>
                <a:srgbClr val="0070C0"/>
              </a:buClr>
              <a:buFont typeface="+mj-lt"/>
              <a:buAutoNum type="arabicPeriod"/>
            </a:pPr>
            <a:r>
              <a:rPr lang="en-US" sz="1560" dirty="0"/>
              <a:t>interpret and evaluate experimental observations and data</a:t>
            </a:r>
          </a:p>
          <a:p>
            <a:pPr marL="712788" indent="-268288">
              <a:buClr>
                <a:srgbClr val="0070C0"/>
              </a:buClr>
              <a:buFont typeface="+mj-lt"/>
              <a:buAutoNum type="arabicPeriod"/>
            </a:pPr>
            <a:r>
              <a:rPr lang="en-US" sz="1560" dirty="0"/>
              <a:t>evaluate methods and suggest possible improvements</a:t>
            </a:r>
            <a:r>
              <a:rPr lang="en-US" sz="1560" dirty="0" smtClean="0"/>
              <a:t>.</a:t>
            </a:r>
            <a:endParaRPr lang="en-US" sz="1560" dirty="0"/>
          </a:p>
        </p:txBody>
      </p:sp>
    </p:spTree>
    <p:extLst>
      <p:ext uri="{BB962C8B-B14F-4D97-AF65-F5344CB8AC3E}">
        <p14:creationId xmlns:p14="http://schemas.microsoft.com/office/powerpoint/2010/main" val="90653941"/>
      </p:ext>
    </p:extLst>
  </p:cSld>
  <p:clrMapOvr>
    <a:masterClrMapping/>
  </p:clrMapOvr>
  <p:transition advClick="0"/>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16.5 – Workbook Questions</a:t>
            </a:r>
            <a:endParaRPr lang="en-GB" b="1" dirty="0" smtClean="0"/>
          </a:p>
        </p:txBody>
      </p:sp>
      <p:sp>
        <p:nvSpPr>
          <p:cNvPr id="6" name="Rectangle 33"/>
          <p:cNvSpPr/>
          <p:nvPr/>
        </p:nvSpPr>
        <p:spPr>
          <a:xfrm>
            <a:off x="179512" y="1109057"/>
            <a:ext cx="8784976" cy="5493812"/>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rabicPeriod"/>
              <a:tabLst>
                <a:tab pos="977900" algn="l"/>
                <a:tab pos="2605088" algn="l"/>
                <a:tab pos="8523288" algn="r"/>
              </a:tabLst>
            </a:pPr>
            <a:r>
              <a:rPr lang="en-US" sz="2700" b="1" dirty="0" smtClean="0"/>
              <a:t>iii</a:t>
            </a:r>
            <a:r>
              <a:rPr lang="en-US" sz="2700" dirty="0" smtClean="0"/>
              <a:t>. 	How </a:t>
            </a:r>
            <a:r>
              <a:rPr lang="en-US" sz="2700" dirty="0"/>
              <a:t>does the data in the graph show that the </a:t>
            </a:r>
            <a:r>
              <a:rPr lang="en-US" sz="2700" dirty="0" smtClean="0"/>
              <a:t>	reaction is </a:t>
            </a:r>
            <a:r>
              <a:rPr lang="en-US" sz="2700" dirty="0"/>
              <a:t>exothermic</a:t>
            </a:r>
            <a:r>
              <a:rPr lang="en-US" sz="2700" dirty="0" smtClean="0"/>
              <a:t>?	 [1]</a:t>
            </a:r>
            <a:br>
              <a:rPr lang="en-US" sz="2700" dirty="0" smtClean="0"/>
            </a:br>
            <a:r>
              <a:rPr lang="en-US" sz="2700" b="1" dirty="0" smtClean="0"/>
              <a:t>c</a:t>
            </a:r>
            <a:r>
              <a:rPr lang="en-US" sz="2700" b="1" dirty="0"/>
              <a:t>. </a:t>
            </a:r>
            <a:r>
              <a:rPr lang="en-US" sz="2700" b="1" dirty="0" err="1"/>
              <a:t>i</a:t>
            </a:r>
            <a:r>
              <a:rPr lang="en-US" sz="2700" dirty="0"/>
              <a:t>. Predict the effect of increasing the pressure on </a:t>
            </a:r>
            <a:r>
              <a:rPr lang="en-US" sz="2700" dirty="0" smtClean="0"/>
              <a:t>	this reaction</a:t>
            </a:r>
            <a:r>
              <a:rPr lang="en-US" sz="2700" dirty="0"/>
              <a:t>. Explain your answer</a:t>
            </a:r>
            <a:r>
              <a:rPr lang="en-US" sz="2700" dirty="0" smtClean="0"/>
              <a:t>. 	[2]</a:t>
            </a:r>
            <a:br>
              <a:rPr lang="en-US" sz="2700" dirty="0" smtClean="0"/>
            </a:br>
            <a:r>
              <a:rPr lang="en-US" sz="2700" b="1" dirty="0" smtClean="0"/>
              <a:t>ii</a:t>
            </a:r>
            <a:r>
              <a:rPr lang="en-US" sz="2700" b="1" dirty="0"/>
              <a:t>.</a:t>
            </a:r>
            <a:r>
              <a:rPr lang="en-US" sz="2700" dirty="0"/>
              <a:t> </a:t>
            </a:r>
            <a:r>
              <a:rPr lang="en-US" sz="2700" dirty="0" smtClean="0"/>
              <a:t>	Explain </a:t>
            </a:r>
            <a:r>
              <a:rPr lang="en-US" sz="2700" dirty="0"/>
              <a:t>why the reaction does not need to be </a:t>
            </a:r>
            <a:r>
              <a:rPr lang="en-US" sz="2700" dirty="0" smtClean="0"/>
              <a:t>	carried out </a:t>
            </a:r>
            <a:r>
              <a:rPr lang="en-US" sz="2700" dirty="0"/>
              <a:t>at high pressure</a:t>
            </a:r>
            <a:r>
              <a:rPr lang="en-US" sz="2700" dirty="0" smtClean="0"/>
              <a:t>.	[</a:t>
            </a:r>
            <a:r>
              <a:rPr lang="en-US" sz="2700" dirty="0"/>
              <a:t>1</a:t>
            </a:r>
            <a:r>
              <a:rPr lang="en-US" sz="2700" dirty="0" smtClean="0"/>
              <a:t>]</a:t>
            </a:r>
          </a:p>
          <a:p>
            <a:pPr>
              <a:buClr>
                <a:srgbClr val="C00000"/>
              </a:buClr>
              <a:tabLst>
                <a:tab pos="809625" algn="l"/>
                <a:tab pos="2605088" algn="l"/>
                <a:tab pos="8523288" algn="r"/>
              </a:tabLst>
            </a:pPr>
            <a:r>
              <a:rPr lang="en-US" sz="2700" b="1" dirty="0" smtClean="0"/>
              <a:t>Extension</a:t>
            </a:r>
            <a:endParaRPr lang="en-US" sz="2700" b="1" dirty="0"/>
          </a:p>
          <a:p>
            <a:pPr marL="457200" indent="-457200">
              <a:buClr>
                <a:srgbClr val="C00000"/>
              </a:buClr>
              <a:buFont typeface="+mj-lt"/>
              <a:buAutoNum type="arabicPeriod" startAt="2"/>
              <a:tabLst>
                <a:tab pos="809625" algn="l"/>
                <a:tab pos="2605088" algn="l"/>
                <a:tab pos="8523288" algn="r"/>
              </a:tabLst>
            </a:pPr>
            <a:r>
              <a:rPr lang="en-US" sz="2700" b="1" dirty="0" smtClean="0"/>
              <a:t>a</a:t>
            </a:r>
            <a:r>
              <a:rPr lang="en-US" sz="2700" b="1" dirty="0"/>
              <a:t>.</a:t>
            </a:r>
            <a:r>
              <a:rPr lang="en-US" sz="2700" dirty="0"/>
              <a:t> Construct a balanced equation for the reaction of </a:t>
            </a:r>
            <a:r>
              <a:rPr lang="en-US" sz="2700" dirty="0" smtClean="0"/>
              <a:t>	concentrated </a:t>
            </a:r>
            <a:r>
              <a:rPr lang="en-US" sz="2700" dirty="0"/>
              <a:t>sulfuric acid with carbon to form </a:t>
            </a:r>
            <a:r>
              <a:rPr lang="en-US" sz="2700" dirty="0" smtClean="0"/>
              <a:t>	sulfur </a:t>
            </a:r>
            <a:r>
              <a:rPr lang="en-US" sz="2700" dirty="0"/>
              <a:t>dioxide, carbon dioxide, and </a:t>
            </a:r>
            <a:r>
              <a:rPr lang="en-US" sz="2700" dirty="0" smtClean="0"/>
              <a:t>water.	[2]</a:t>
            </a:r>
            <a:br>
              <a:rPr lang="en-US" sz="2700" dirty="0" smtClean="0"/>
            </a:br>
            <a:r>
              <a:rPr lang="en-US" sz="2700" b="1" dirty="0" smtClean="0"/>
              <a:t>b</a:t>
            </a:r>
            <a:r>
              <a:rPr lang="en-US" sz="2700" b="1" dirty="0"/>
              <a:t>.</a:t>
            </a:r>
            <a:r>
              <a:rPr lang="en-US" sz="2700" dirty="0"/>
              <a:t> Construct a balanced equation for the oxidation of </a:t>
            </a:r>
            <a:r>
              <a:rPr lang="en-US" sz="2700" dirty="0" smtClean="0"/>
              <a:t>	hydrogen </a:t>
            </a:r>
            <a:r>
              <a:rPr lang="en-US" sz="2700" dirty="0"/>
              <a:t>sulfide by concentrated sulfuric acid to </a:t>
            </a:r>
            <a:r>
              <a:rPr lang="en-US" sz="2700" dirty="0" smtClean="0"/>
              <a:t>	form sulfur </a:t>
            </a:r>
            <a:r>
              <a:rPr lang="en-US" sz="2700" dirty="0"/>
              <a:t>dioxide, sulfur, and water</a:t>
            </a:r>
            <a:r>
              <a:rPr lang="en-US" sz="2700" dirty="0" smtClean="0"/>
              <a:t>.             [2]</a:t>
            </a:r>
            <a:endParaRPr lang="en-US" sz="2700" dirty="0"/>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92</a:t>
            </a:r>
            <a:endParaRPr lang="en-GB" sz="960" b="1" dirty="0">
              <a:latin typeface="Arial" panose="020B0604020202020204" pitchFamily="34" charset="0"/>
              <a:cs typeface="Arial" panose="020B0604020202020204" pitchFamily="34" charset="0"/>
            </a:endParaRPr>
          </a:p>
        </p:txBody>
      </p:sp>
      <p:sp>
        <p:nvSpPr>
          <p:cNvPr id="2" name="Action Button: Back or Previous 1">
            <a:hlinkClick r:id="" action="ppaction://hlinkshowjump?jump=lastslideviewed" highlightClick="1"/>
          </p:cNvPr>
          <p:cNvSpPr/>
          <p:nvPr/>
        </p:nvSpPr>
        <p:spPr>
          <a:xfrm>
            <a:off x="8460432" y="6237312"/>
            <a:ext cx="432048"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7900186"/>
      </p:ext>
    </p:extLst>
  </p:cSld>
  <p:clrMapOvr>
    <a:masterClrMapping/>
  </p:clrMapOvr>
  <p:transition advClick="0"/>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16.6 – Workbook Questions</a:t>
            </a:r>
            <a:endParaRPr lang="en-GB" b="1" dirty="0" smtClean="0"/>
          </a:p>
        </p:txBody>
      </p:sp>
      <p:sp>
        <p:nvSpPr>
          <p:cNvPr id="6" name="Rectangle 33"/>
          <p:cNvSpPr/>
          <p:nvPr/>
        </p:nvSpPr>
        <p:spPr>
          <a:xfrm>
            <a:off x="179512" y="1109057"/>
            <a:ext cx="8784976" cy="5470728"/>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352425" indent="-352425">
              <a:buClr>
                <a:srgbClr val="C00000"/>
              </a:buClr>
              <a:buFont typeface="+mj-lt"/>
              <a:buAutoNum type="arabicPeriod"/>
              <a:tabLst>
                <a:tab pos="977900" algn="l"/>
                <a:tab pos="2605088" algn="l"/>
                <a:tab pos="8523288" algn="r"/>
              </a:tabLst>
            </a:pPr>
            <a:r>
              <a:rPr lang="en-US" sz="2330" dirty="0" smtClean="0"/>
              <a:t>The </a:t>
            </a:r>
            <a:r>
              <a:rPr lang="en-US" sz="2330" dirty="0"/>
              <a:t>diagram shows the </a:t>
            </a:r>
            <a:r>
              <a:rPr lang="en-US" sz="2330" dirty="0" smtClean="0"/>
              <a:t/>
            </a:r>
            <a:br>
              <a:rPr lang="en-US" sz="2330" dirty="0" smtClean="0"/>
            </a:br>
            <a:r>
              <a:rPr lang="en-US" sz="2330" dirty="0" smtClean="0"/>
              <a:t>carbon </a:t>
            </a:r>
            <a:r>
              <a:rPr lang="en-US" sz="2330" dirty="0"/>
              <a:t>cycle. The numbers </a:t>
            </a:r>
            <a:r>
              <a:rPr lang="en-US" sz="2330" dirty="0" smtClean="0"/>
              <a:t/>
            </a:r>
            <a:br>
              <a:rPr lang="en-US" sz="2330" dirty="0" smtClean="0"/>
            </a:br>
            <a:r>
              <a:rPr lang="en-US" sz="2330" dirty="0" smtClean="0"/>
              <a:t>are </a:t>
            </a:r>
            <a:r>
              <a:rPr lang="en-US" sz="2330" dirty="0"/>
              <a:t>the relative amounts of </a:t>
            </a:r>
            <a:r>
              <a:rPr lang="en-US" sz="2330" dirty="0" smtClean="0"/>
              <a:t/>
            </a:r>
            <a:br>
              <a:rPr lang="en-US" sz="2330" dirty="0" smtClean="0"/>
            </a:br>
            <a:r>
              <a:rPr lang="en-US" sz="2330" dirty="0" smtClean="0"/>
              <a:t>carbon </a:t>
            </a:r>
            <a:r>
              <a:rPr lang="en-US" sz="2330" dirty="0"/>
              <a:t>transferred per year</a:t>
            </a:r>
            <a:r>
              <a:rPr lang="en-US" sz="2330" dirty="0" smtClean="0"/>
              <a:t>.</a:t>
            </a:r>
          </a:p>
          <a:p>
            <a:pPr marL="352425" indent="-352425">
              <a:buClr>
                <a:srgbClr val="C00000"/>
              </a:buClr>
              <a:buFont typeface="+mj-lt"/>
              <a:buAutoNum type="alphaLcPeriod"/>
              <a:tabLst>
                <a:tab pos="977900" algn="l"/>
                <a:tab pos="2605088" algn="l"/>
                <a:tab pos="8523288" algn="r"/>
              </a:tabLst>
            </a:pPr>
            <a:r>
              <a:rPr lang="en-US" sz="2330" dirty="0" smtClean="0"/>
              <a:t>What </a:t>
            </a:r>
            <a:r>
              <a:rPr lang="en-US" sz="2330" dirty="0"/>
              <a:t>are the two main </a:t>
            </a:r>
            <a:r>
              <a:rPr lang="en-US" sz="2330" dirty="0" smtClean="0"/>
              <a:t/>
            </a:r>
            <a:br>
              <a:rPr lang="en-US" sz="2330" dirty="0" smtClean="0"/>
            </a:br>
            <a:r>
              <a:rPr lang="en-US" sz="2330" dirty="0" smtClean="0"/>
              <a:t>processes </a:t>
            </a:r>
            <a:r>
              <a:rPr lang="en-US" sz="2330" dirty="0"/>
              <a:t>releasing carbon </a:t>
            </a:r>
            <a:r>
              <a:rPr lang="en-IE" sz="2330" dirty="0" smtClean="0"/>
              <a:t/>
            </a:r>
            <a:br>
              <a:rPr lang="en-IE" sz="2330" dirty="0" smtClean="0"/>
            </a:br>
            <a:r>
              <a:rPr lang="en-US" sz="2330" dirty="0" smtClean="0"/>
              <a:t>dioxide </a:t>
            </a:r>
            <a:r>
              <a:rPr lang="en-US" sz="2330" dirty="0"/>
              <a:t>into the atmosphere</a:t>
            </a:r>
            <a:r>
              <a:rPr lang="en-US" sz="2330" dirty="0" smtClean="0"/>
              <a:t>?	[</a:t>
            </a:r>
            <a:r>
              <a:rPr lang="en-US" sz="2330" dirty="0"/>
              <a:t>1]</a:t>
            </a:r>
          </a:p>
          <a:p>
            <a:pPr marL="352425" indent="-352425">
              <a:buClr>
                <a:srgbClr val="C00000"/>
              </a:buClr>
              <a:buFont typeface="+mj-lt"/>
              <a:buAutoNum type="alphaLcPeriod"/>
              <a:tabLst>
                <a:tab pos="977900" algn="l"/>
                <a:tab pos="2605088" algn="l"/>
                <a:tab pos="8523288" algn="r"/>
              </a:tabLst>
            </a:pPr>
            <a:r>
              <a:rPr lang="en-US" sz="2330" dirty="0" smtClean="0"/>
              <a:t>What </a:t>
            </a:r>
            <a:r>
              <a:rPr lang="en-US" sz="2330" dirty="0"/>
              <a:t>are the two main processes removing carbon dioxide from the atmosphere</a:t>
            </a:r>
            <a:r>
              <a:rPr lang="en-US" sz="2330" dirty="0" smtClean="0"/>
              <a:t>?	[</a:t>
            </a:r>
            <a:r>
              <a:rPr lang="en-US" sz="2330" dirty="0"/>
              <a:t>1]</a:t>
            </a:r>
          </a:p>
          <a:p>
            <a:pPr marL="352425" indent="-352425">
              <a:buClr>
                <a:srgbClr val="C00000"/>
              </a:buClr>
              <a:buFont typeface="+mj-lt"/>
              <a:buAutoNum type="alphaLcPeriod"/>
              <a:tabLst>
                <a:tab pos="977900" algn="l"/>
                <a:tab pos="2605088" algn="l"/>
                <a:tab pos="8523288" algn="r"/>
              </a:tabLst>
            </a:pPr>
            <a:r>
              <a:rPr lang="en-US" sz="2330" dirty="0" smtClean="0"/>
              <a:t>Comment </a:t>
            </a:r>
            <a:r>
              <a:rPr lang="en-US" sz="2330" dirty="0"/>
              <a:t>on the balance between these processes</a:t>
            </a:r>
            <a:r>
              <a:rPr lang="en-US" sz="2330" dirty="0" smtClean="0"/>
              <a:t>.	[</a:t>
            </a:r>
            <a:r>
              <a:rPr lang="en-US" sz="2330" dirty="0"/>
              <a:t>2]</a:t>
            </a:r>
          </a:p>
          <a:p>
            <a:pPr marL="352425" indent="-352425">
              <a:buClr>
                <a:srgbClr val="C00000"/>
              </a:buClr>
              <a:buFont typeface="+mj-lt"/>
              <a:buAutoNum type="alphaLcPeriod"/>
              <a:tabLst>
                <a:tab pos="977900" algn="l"/>
                <a:tab pos="2605088" algn="l"/>
                <a:tab pos="8523288" algn="r"/>
              </a:tabLst>
            </a:pPr>
            <a:r>
              <a:rPr lang="en-US" sz="2330" dirty="0" smtClean="0"/>
              <a:t>Gases </a:t>
            </a:r>
            <a:r>
              <a:rPr lang="en-US" sz="2330" dirty="0"/>
              <a:t>dissolve better in cold water than hot </a:t>
            </a:r>
            <a:r>
              <a:rPr lang="en-US" sz="2330" dirty="0" smtClean="0"/>
              <a:t>water. If </a:t>
            </a:r>
            <a:r>
              <a:rPr lang="en-US" sz="2330" dirty="0"/>
              <a:t>the oceans get warmer, explain the effect this might have on the carbon cycle</a:t>
            </a:r>
            <a:r>
              <a:rPr lang="en-US" sz="2330" dirty="0" smtClean="0"/>
              <a:t>. 	                                                                  [</a:t>
            </a:r>
            <a:r>
              <a:rPr lang="en-US" sz="2330" dirty="0"/>
              <a:t>2]</a:t>
            </a:r>
          </a:p>
          <a:p>
            <a:pPr marL="352425" indent="-352425">
              <a:buClr>
                <a:srgbClr val="C00000"/>
              </a:buClr>
              <a:buFont typeface="+mj-lt"/>
              <a:buAutoNum type="alphaLcPeriod"/>
              <a:tabLst>
                <a:tab pos="977900" algn="l"/>
                <a:tab pos="2605088" algn="l"/>
                <a:tab pos="8523288" algn="r"/>
              </a:tabLst>
            </a:pPr>
            <a:r>
              <a:rPr lang="en-US" sz="2330" dirty="0" smtClean="0"/>
              <a:t>Describe </a:t>
            </a:r>
            <a:r>
              <a:rPr lang="en-US" sz="2330" dirty="0"/>
              <a:t>two other factors that might upset the balance of the carbon cycle</a:t>
            </a:r>
            <a:r>
              <a:rPr lang="en-US" sz="2330" dirty="0" smtClean="0"/>
              <a:t>.	                                                              [2]</a:t>
            </a:r>
            <a:endParaRPr lang="en-US" sz="2330" dirty="0"/>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93</a:t>
            </a:r>
            <a:endParaRPr lang="en-GB" sz="960" b="1" dirty="0">
              <a:latin typeface="Arial" panose="020B0604020202020204" pitchFamily="34" charset="0"/>
              <a:cs typeface="Arial" panose="020B0604020202020204" pitchFamily="34" charset="0"/>
            </a:endParaRPr>
          </a:p>
        </p:txBody>
      </p:sp>
      <p:sp>
        <p:nvSpPr>
          <p:cNvPr id="2" name="Action Button: Back or Previous 1">
            <a:hlinkClick r:id="" action="ppaction://hlinkshowjump?jump=lastslideviewed" highlightClick="1"/>
          </p:cNvPr>
          <p:cNvSpPr/>
          <p:nvPr/>
        </p:nvSpPr>
        <p:spPr>
          <a:xfrm>
            <a:off x="8460432" y="6237312"/>
            <a:ext cx="432048"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399529" y="1196751"/>
            <a:ext cx="4464496" cy="2088233"/>
          </a:xfrm>
          <a:prstGeom prst="rect">
            <a:avLst/>
          </a:prstGeom>
        </p:spPr>
      </p:pic>
    </p:spTree>
    <p:extLst>
      <p:ext uri="{BB962C8B-B14F-4D97-AF65-F5344CB8AC3E}">
        <p14:creationId xmlns:p14="http://schemas.microsoft.com/office/powerpoint/2010/main" val="1625931333"/>
      </p:ext>
    </p:extLst>
  </p:cSld>
  <p:clrMapOvr>
    <a:masterClrMapping/>
  </p:clrMapOvr>
  <p:transition advClick="0"/>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16.6 – Workbook Questions</a:t>
            </a:r>
            <a:endParaRPr lang="en-GB" b="1" dirty="0" smtClean="0"/>
          </a:p>
        </p:txBody>
      </p:sp>
      <p:sp>
        <p:nvSpPr>
          <p:cNvPr id="6" name="Rectangle 33"/>
          <p:cNvSpPr/>
          <p:nvPr/>
        </p:nvSpPr>
        <p:spPr>
          <a:xfrm>
            <a:off x="179512" y="1109057"/>
            <a:ext cx="8784976" cy="5470728"/>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rabicPeriod" startAt="2"/>
              <a:tabLst>
                <a:tab pos="977900" algn="l"/>
                <a:tab pos="2605088" algn="l"/>
                <a:tab pos="8523288" algn="r"/>
              </a:tabLst>
            </a:pPr>
            <a:r>
              <a:rPr lang="en-US" sz="2330" dirty="0" smtClean="0"/>
              <a:t>Write </a:t>
            </a:r>
            <a:r>
              <a:rPr lang="en-US" sz="2330" dirty="0"/>
              <a:t>the word equation for photosynthesis and give the essential </a:t>
            </a:r>
            <a:r>
              <a:rPr lang="en-US" sz="2330" dirty="0" smtClean="0"/>
              <a:t>conditions.</a:t>
            </a:r>
            <a:br>
              <a:rPr lang="en-US" sz="2330" dirty="0" smtClean="0"/>
            </a:br>
            <a:r>
              <a:rPr lang="en-US" sz="2330" dirty="0" smtClean="0"/>
              <a:t>Equation _______________________________________	[1]</a:t>
            </a:r>
            <a:br>
              <a:rPr lang="en-US" sz="2330" dirty="0" smtClean="0"/>
            </a:br>
            <a:r>
              <a:rPr lang="en-US" sz="2330" dirty="0" smtClean="0"/>
              <a:t>Conditions ________________________________________</a:t>
            </a:r>
            <a:br>
              <a:rPr lang="en-US" sz="2330" dirty="0" smtClean="0"/>
            </a:br>
            <a:r>
              <a:rPr lang="en-US" sz="2330" dirty="0" smtClean="0"/>
              <a:t>_______________________________________________________________________________________________	[</a:t>
            </a:r>
            <a:r>
              <a:rPr lang="en-US" sz="2330" dirty="0"/>
              <a:t>2</a:t>
            </a:r>
            <a:r>
              <a:rPr lang="en-US" sz="2330" dirty="0" smtClean="0"/>
              <a:t>]</a:t>
            </a:r>
          </a:p>
          <a:p>
            <a:pPr>
              <a:buClr>
                <a:srgbClr val="C00000"/>
              </a:buClr>
              <a:tabLst>
                <a:tab pos="977900" algn="l"/>
                <a:tab pos="2605088" algn="l"/>
                <a:tab pos="8523288" algn="r"/>
              </a:tabLst>
            </a:pPr>
            <a:r>
              <a:rPr lang="en-US" sz="2330" b="1" dirty="0" smtClean="0"/>
              <a:t>Extension</a:t>
            </a:r>
            <a:endParaRPr lang="en-US" sz="2330" b="1" dirty="0"/>
          </a:p>
          <a:p>
            <a:pPr marL="352425" indent="-352425">
              <a:buClr>
                <a:srgbClr val="C00000"/>
              </a:buClr>
              <a:buFont typeface="+mj-lt"/>
              <a:buAutoNum type="arabicPeriod" startAt="2"/>
              <a:tabLst>
                <a:tab pos="977900" algn="l"/>
                <a:tab pos="2605088" algn="l"/>
                <a:tab pos="8523288" algn="r"/>
              </a:tabLst>
            </a:pPr>
            <a:r>
              <a:rPr lang="en-US" sz="2330" dirty="0" smtClean="0"/>
              <a:t>Use </a:t>
            </a:r>
            <a:r>
              <a:rPr lang="en-US" sz="2330" dirty="0"/>
              <a:t>books or the internet to explain how the calcium carbonate shells of sea creatures are formed using dissolved carbon dioxide as a source</a:t>
            </a:r>
            <a:r>
              <a:rPr lang="en-US" sz="2330" dirty="0" smtClean="0"/>
              <a:t>. </a:t>
            </a:r>
            <a:br>
              <a:rPr lang="en-US" sz="2330" dirty="0" smtClean="0"/>
            </a:br>
            <a:r>
              <a:rPr lang="en-US" sz="2330" dirty="0" smtClean="0"/>
              <a:t>______________________________________________________________________________________________________________________________________________________________________________________________________________________________________________</a:t>
            </a:r>
            <a:r>
              <a:rPr lang="en-IE" sz="2330" dirty="0" smtClean="0"/>
              <a:t>__  </a:t>
            </a:r>
            <a:r>
              <a:rPr lang="en-US" sz="2330" dirty="0" smtClean="0"/>
              <a:t>[</a:t>
            </a:r>
            <a:r>
              <a:rPr lang="en-US" sz="2330" dirty="0"/>
              <a:t>4</a:t>
            </a:r>
            <a:r>
              <a:rPr lang="en-US" sz="2330" dirty="0" smtClean="0"/>
              <a:t>]</a:t>
            </a:r>
            <a:endParaRPr lang="en-US" sz="2330" dirty="0"/>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93</a:t>
            </a:r>
            <a:endParaRPr lang="en-GB" sz="960" b="1" dirty="0">
              <a:latin typeface="Arial" panose="020B0604020202020204" pitchFamily="34" charset="0"/>
              <a:cs typeface="Arial" panose="020B0604020202020204" pitchFamily="34" charset="0"/>
            </a:endParaRPr>
          </a:p>
        </p:txBody>
      </p:sp>
      <p:sp>
        <p:nvSpPr>
          <p:cNvPr id="2" name="Action Button: Back or Previous 1">
            <a:hlinkClick r:id="" action="ppaction://hlinkshowjump?jump=lastslideviewed" highlightClick="1"/>
          </p:cNvPr>
          <p:cNvSpPr/>
          <p:nvPr/>
        </p:nvSpPr>
        <p:spPr>
          <a:xfrm>
            <a:off x="8460432" y="6237312"/>
            <a:ext cx="432048"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51558236"/>
      </p:ext>
    </p:extLst>
  </p:cSld>
  <p:clrMapOvr>
    <a:masterClrMapping/>
  </p:clrMapOvr>
  <p:transition advClick="0"/>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16.7 – Workbook Questions</a:t>
            </a:r>
            <a:endParaRPr lang="en-GB" b="1" dirty="0" smtClean="0"/>
          </a:p>
        </p:txBody>
      </p:sp>
      <p:sp>
        <p:nvSpPr>
          <p:cNvPr id="6" name="Rectangle 33"/>
          <p:cNvSpPr/>
          <p:nvPr/>
        </p:nvSpPr>
        <p:spPr>
          <a:xfrm>
            <a:off x="179512" y="1109057"/>
            <a:ext cx="8784976" cy="5470728"/>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rabicPeriod"/>
              <a:tabLst>
                <a:tab pos="977900" algn="l"/>
                <a:tab pos="2605088" algn="l"/>
                <a:tab pos="8523288" algn="r"/>
              </a:tabLst>
            </a:pPr>
            <a:r>
              <a:rPr lang="en-US" sz="2330" dirty="0" smtClean="0"/>
              <a:t>a</a:t>
            </a:r>
            <a:r>
              <a:rPr lang="en-US" sz="2330" dirty="0"/>
              <a:t>. Link the carbon compounds A to E on the left with their descriptions 1 to 5 on the right</a:t>
            </a:r>
            <a:r>
              <a:rPr lang="en-US" sz="2330" dirty="0" smtClean="0"/>
              <a:t>.</a:t>
            </a:r>
            <a:br>
              <a:rPr lang="en-US" sz="2330" dirty="0" smtClean="0"/>
            </a:br>
            <a:r>
              <a:rPr lang="en-US" sz="2330" dirty="0" smtClean="0"/>
              <a:t/>
            </a:r>
            <a:br>
              <a:rPr lang="en-US" sz="2330" dirty="0" smtClean="0"/>
            </a:br>
            <a:r>
              <a:rPr lang="en-US" sz="2330" dirty="0" smtClean="0"/>
              <a:t/>
            </a:r>
            <a:br>
              <a:rPr lang="en-US" sz="2330" dirty="0" smtClean="0"/>
            </a:br>
            <a:r>
              <a:rPr lang="en-US" sz="2330" dirty="0" smtClean="0"/>
              <a:t/>
            </a:r>
            <a:br>
              <a:rPr lang="en-US" sz="2330" dirty="0" smtClean="0"/>
            </a:br>
            <a:r>
              <a:rPr lang="en-US" sz="2330" dirty="0" smtClean="0"/>
              <a:t/>
            </a:r>
            <a:br>
              <a:rPr lang="en-US" sz="2330" dirty="0" smtClean="0"/>
            </a:br>
            <a:r>
              <a:rPr lang="en-US" sz="2330" dirty="0" smtClean="0"/>
              <a:t/>
            </a:r>
            <a:br>
              <a:rPr lang="en-US" sz="2330" dirty="0" smtClean="0"/>
            </a:br>
            <a:r>
              <a:rPr lang="en-US" sz="2330" dirty="0" smtClean="0"/>
              <a:t/>
            </a:r>
            <a:br>
              <a:rPr lang="en-US" sz="2330" dirty="0" smtClean="0"/>
            </a:br>
            <a:r>
              <a:rPr lang="en-US" sz="2330" dirty="0" smtClean="0"/>
              <a:t/>
            </a:r>
            <a:br>
              <a:rPr lang="en-US" sz="2330" dirty="0" smtClean="0"/>
            </a:br>
            <a:r>
              <a:rPr lang="en-US" sz="2330" dirty="0" smtClean="0"/>
              <a:t/>
            </a:r>
            <a:br>
              <a:rPr lang="en-US" sz="2330" dirty="0" smtClean="0"/>
            </a:br>
            <a:r>
              <a:rPr lang="en-US" sz="2330" dirty="0" smtClean="0"/>
              <a:t/>
            </a:r>
            <a:br>
              <a:rPr lang="en-US" sz="2330" dirty="0" smtClean="0"/>
            </a:br>
            <a:r>
              <a:rPr lang="en-US" sz="2330" dirty="0" smtClean="0"/>
              <a:t/>
            </a:r>
            <a:br>
              <a:rPr lang="en-US" sz="2330" dirty="0" smtClean="0"/>
            </a:br>
            <a:r>
              <a:rPr lang="en-US" sz="2330" dirty="0" smtClean="0"/>
              <a:t/>
            </a:r>
            <a:br>
              <a:rPr lang="en-US" sz="2330" dirty="0" smtClean="0"/>
            </a:br>
            <a:r>
              <a:rPr lang="en-US" sz="2330" dirty="0" smtClean="0"/>
              <a:t/>
            </a:r>
            <a:br>
              <a:rPr lang="en-US" sz="2330" dirty="0" smtClean="0"/>
            </a:br>
            <a:endParaRPr lang="en-US" sz="2330" dirty="0"/>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94</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391689" y="2060848"/>
            <a:ext cx="3024336" cy="576064"/>
          </a:xfrm>
          <a:prstGeom prst="rect">
            <a:avLst/>
          </a:prstGeom>
          <a:solidFill>
            <a:srgbClr val="F5FC9A"/>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r>
              <a:rPr lang="en-IE" sz="2000" b="1" dirty="0" smtClean="0">
                <a:solidFill>
                  <a:schemeClr val="tx1"/>
                </a:solidFill>
                <a:latin typeface="Arial" panose="020B0604020202020204" pitchFamily="34" charset="0"/>
                <a:cs typeface="Arial" panose="020B0604020202020204" pitchFamily="34" charset="0"/>
              </a:rPr>
              <a:t>A:</a:t>
            </a:r>
            <a:r>
              <a:rPr lang="en-IE" sz="2000" dirty="0" smtClean="0">
                <a:solidFill>
                  <a:schemeClr val="tx1"/>
                </a:solidFill>
                <a:latin typeface="Arial" panose="020B0604020202020204" pitchFamily="34" charset="0"/>
                <a:cs typeface="Arial" panose="020B0604020202020204" pitchFamily="34" charset="0"/>
              </a:rPr>
              <a:t> Carbonite</a:t>
            </a:r>
            <a:endParaRPr lang="en-GB" sz="2000" dirty="0">
              <a:solidFill>
                <a:schemeClr val="tx1"/>
              </a:solidFill>
              <a:latin typeface="Arial" panose="020B0604020202020204" pitchFamily="34" charset="0"/>
              <a:cs typeface="Arial" panose="020B0604020202020204" pitchFamily="34" charset="0"/>
            </a:endParaRPr>
          </a:p>
        </p:txBody>
      </p:sp>
      <p:sp>
        <p:nvSpPr>
          <p:cNvPr id="8" name="Rectangle 7"/>
          <p:cNvSpPr/>
          <p:nvPr/>
        </p:nvSpPr>
        <p:spPr>
          <a:xfrm>
            <a:off x="391689" y="2993608"/>
            <a:ext cx="3024336" cy="576064"/>
          </a:xfrm>
          <a:prstGeom prst="rect">
            <a:avLst/>
          </a:prstGeom>
          <a:solidFill>
            <a:srgbClr val="F5FC9A"/>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r>
              <a:rPr lang="en-IE" sz="2000" b="1" dirty="0" smtClean="0">
                <a:solidFill>
                  <a:schemeClr val="tx1"/>
                </a:solidFill>
                <a:latin typeface="Arial" panose="020B0604020202020204" pitchFamily="34" charset="0"/>
                <a:cs typeface="Arial" panose="020B0604020202020204" pitchFamily="34" charset="0"/>
              </a:rPr>
              <a:t>B: </a:t>
            </a:r>
            <a:r>
              <a:rPr lang="en-IE" sz="2000" dirty="0" smtClean="0">
                <a:solidFill>
                  <a:schemeClr val="tx1"/>
                </a:solidFill>
                <a:latin typeface="Arial" panose="020B0604020202020204" pitchFamily="34" charset="0"/>
                <a:cs typeface="Arial" panose="020B0604020202020204" pitchFamily="34" charset="0"/>
              </a:rPr>
              <a:t>Carbon Dioxide</a:t>
            </a:r>
            <a:endParaRPr lang="en-GB" sz="2000" dirty="0">
              <a:solidFill>
                <a:schemeClr val="tx1"/>
              </a:solidFill>
              <a:latin typeface="Arial" panose="020B0604020202020204" pitchFamily="34" charset="0"/>
              <a:cs typeface="Arial" panose="020B0604020202020204" pitchFamily="34" charset="0"/>
            </a:endParaRPr>
          </a:p>
        </p:txBody>
      </p:sp>
      <p:sp>
        <p:nvSpPr>
          <p:cNvPr id="10" name="Rectangle 9"/>
          <p:cNvSpPr/>
          <p:nvPr/>
        </p:nvSpPr>
        <p:spPr>
          <a:xfrm>
            <a:off x="391689" y="3926368"/>
            <a:ext cx="3024336" cy="576064"/>
          </a:xfrm>
          <a:prstGeom prst="rect">
            <a:avLst/>
          </a:prstGeom>
          <a:solidFill>
            <a:srgbClr val="F5FC9A"/>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r>
              <a:rPr lang="en-IE" sz="2000" b="1" dirty="0" smtClean="0">
                <a:solidFill>
                  <a:schemeClr val="tx1"/>
                </a:solidFill>
                <a:latin typeface="Arial" panose="020B0604020202020204" pitchFamily="34" charset="0"/>
                <a:cs typeface="Arial" panose="020B0604020202020204" pitchFamily="34" charset="0"/>
              </a:rPr>
              <a:t>C: </a:t>
            </a:r>
            <a:r>
              <a:rPr lang="en-IE" sz="2000" dirty="0" smtClean="0">
                <a:solidFill>
                  <a:schemeClr val="tx1"/>
                </a:solidFill>
                <a:latin typeface="Arial" panose="020B0604020202020204" pitchFamily="34" charset="0"/>
                <a:cs typeface="Arial" panose="020B0604020202020204" pitchFamily="34" charset="0"/>
              </a:rPr>
              <a:t>Carbon Monoxide</a:t>
            </a:r>
            <a:endParaRPr lang="en-GB" sz="2000" dirty="0">
              <a:solidFill>
                <a:schemeClr val="tx1"/>
              </a:solidFill>
              <a:latin typeface="Arial" panose="020B0604020202020204" pitchFamily="34" charset="0"/>
              <a:cs typeface="Arial" panose="020B0604020202020204" pitchFamily="34" charset="0"/>
            </a:endParaRPr>
          </a:p>
        </p:txBody>
      </p:sp>
      <p:sp>
        <p:nvSpPr>
          <p:cNvPr id="11" name="Rectangle 10"/>
          <p:cNvSpPr/>
          <p:nvPr/>
        </p:nvSpPr>
        <p:spPr>
          <a:xfrm>
            <a:off x="391689" y="4859128"/>
            <a:ext cx="3024336" cy="576064"/>
          </a:xfrm>
          <a:prstGeom prst="rect">
            <a:avLst/>
          </a:prstGeom>
          <a:solidFill>
            <a:srgbClr val="F5FC9A"/>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r>
              <a:rPr lang="en-IE" sz="2000" b="1" dirty="0" smtClean="0">
                <a:solidFill>
                  <a:schemeClr val="tx1"/>
                </a:solidFill>
                <a:latin typeface="Arial" panose="020B0604020202020204" pitchFamily="34" charset="0"/>
                <a:cs typeface="Arial" panose="020B0604020202020204" pitchFamily="34" charset="0"/>
              </a:rPr>
              <a:t>D:</a:t>
            </a:r>
            <a:r>
              <a:rPr lang="en-IE" sz="2000" dirty="0" smtClean="0">
                <a:solidFill>
                  <a:schemeClr val="tx1"/>
                </a:solidFill>
                <a:latin typeface="Arial" panose="020B0604020202020204" pitchFamily="34" charset="0"/>
                <a:cs typeface="Arial" panose="020B0604020202020204" pitchFamily="34" charset="0"/>
              </a:rPr>
              <a:t> </a:t>
            </a:r>
            <a:r>
              <a:rPr lang="en-IE" sz="2000" dirty="0">
                <a:solidFill>
                  <a:schemeClr val="tx1"/>
                </a:solidFill>
                <a:latin typeface="Arial" panose="020B0604020202020204" pitchFamily="34" charset="0"/>
                <a:cs typeface="Arial" panose="020B0604020202020204" pitchFamily="34" charset="0"/>
              </a:rPr>
              <a:t>Hydrogencarbonate</a:t>
            </a:r>
            <a:endParaRPr lang="en-GB" sz="2000" dirty="0">
              <a:solidFill>
                <a:schemeClr val="tx1"/>
              </a:solidFill>
              <a:latin typeface="Arial" panose="020B0604020202020204" pitchFamily="34" charset="0"/>
              <a:cs typeface="Arial" panose="020B0604020202020204" pitchFamily="34" charset="0"/>
            </a:endParaRPr>
          </a:p>
        </p:txBody>
      </p:sp>
      <p:sp>
        <p:nvSpPr>
          <p:cNvPr id="12" name="Rectangle 11"/>
          <p:cNvSpPr/>
          <p:nvPr/>
        </p:nvSpPr>
        <p:spPr>
          <a:xfrm>
            <a:off x="391689" y="5791889"/>
            <a:ext cx="3024336" cy="576064"/>
          </a:xfrm>
          <a:prstGeom prst="rect">
            <a:avLst/>
          </a:prstGeom>
          <a:solidFill>
            <a:srgbClr val="F5FC9A"/>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r>
              <a:rPr lang="en-IE" sz="2000" b="1" dirty="0" smtClean="0">
                <a:solidFill>
                  <a:schemeClr val="tx1"/>
                </a:solidFill>
                <a:latin typeface="Arial" panose="020B0604020202020204" pitchFamily="34" charset="0"/>
                <a:cs typeface="Arial" panose="020B0604020202020204" pitchFamily="34" charset="0"/>
              </a:rPr>
              <a:t>E: </a:t>
            </a:r>
            <a:r>
              <a:rPr lang="en-IE" sz="2000" dirty="0" smtClean="0">
                <a:solidFill>
                  <a:schemeClr val="tx1"/>
                </a:solidFill>
                <a:latin typeface="Arial" panose="020B0604020202020204" pitchFamily="34" charset="0"/>
                <a:cs typeface="Arial" panose="020B0604020202020204" pitchFamily="34" charset="0"/>
              </a:rPr>
              <a:t>Methane</a:t>
            </a:r>
            <a:endParaRPr lang="en-GB" sz="2000" dirty="0">
              <a:solidFill>
                <a:schemeClr val="tx1"/>
              </a:solidFill>
              <a:latin typeface="Arial" panose="020B0604020202020204" pitchFamily="34" charset="0"/>
              <a:cs typeface="Arial" panose="020B0604020202020204" pitchFamily="34" charset="0"/>
            </a:endParaRPr>
          </a:p>
        </p:txBody>
      </p:sp>
      <p:sp>
        <p:nvSpPr>
          <p:cNvPr id="13" name="Rectangle 12"/>
          <p:cNvSpPr/>
          <p:nvPr/>
        </p:nvSpPr>
        <p:spPr>
          <a:xfrm>
            <a:off x="4139952" y="2060848"/>
            <a:ext cx="4608512" cy="576064"/>
          </a:xfrm>
          <a:prstGeom prst="rect">
            <a:avLst/>
          </a:prstGeom>
          <a:solidFill>
            <a:srgbClr val="F5FC9A"/>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r>
              <a:rPr lang="en-IE" sz="2000" b="1" dirty="0" smtClean="0">
                <a:solidFill>
                  <a:schemeClr val="tx1"/>
                </a:solidFill>
                <a:latin typeface="Arial" panose="020B0604020202020204" pitchFamily="34" charset="0"/>
                <a:cs typeface="Arial" panose="020B0604020202020204" pitchFamily="34" charset="0"/>
              </a:rPr>
              <a:t>1:</a:t>
            </a:r>
            <a:r>
              <a:rPr lang="en-IE" sz="2000" dirty="0" smtClean="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Colourless</a:t>
            </a:r>
            <a:r>
              <a:rPr lang="en-US" sz="2000" dirty="0">
                <a:solidFill>
                  <a:schemeClr val="tx1"/>
                </a:solidFill>
                <a:latin typeface="Arial" panose="020B0604020202020204" pitchFamily="34" charset="0"/>
                <a:cs typeface="Arial" panose="020B0604020202020204" pitchFamily="34" charset="0"/>
              </a:rPr>
              <a:t>, poisonous gas that is lighter than air.</a:t>
            </a:r>
            <a:endParaRPr lang="en-GB" sz="2000" dirty="0">
              <a:solidFill>
                <a:schemeClr val="tx1"/>
              </a:solidFill>
              <a:latin typeface="Arial" panose="020B0604020202020204" pitchFamily="34" charset="0"/>
              <a:cs typeface="Arial" panose="020B0604020202020204" pitchFamily="34" charset="0"/>
            </a:endParaRPr>
          </a:p>
        </p:txBody>
      </p:sp>
      <p:sp>
        <p:nvSpPr>
          <p:cNvPr id="14" name="Rectangle 13"/>
          <p:cNvSpPr/>
          <p:nvPr/>
        </p:nvSpPr>
        <p:spPr>
          <a:xfrm>
            <a:off x="4139952" y="2993608"/>
            <a:ext cx="4608512" cy="576064"/>
          </a:xfrm>
          <a:prstGeom prst="rect">
            <a:avLst/>
          </a:prstGeom>
          <a:solidFill>
            <a:srgbClr val="F5FC9A"/>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r>
              <a:rPr lang="en-IE" sz="2000" b="1" dirty="0" smtClean="0">
                <a:solidFill>
                  <a:schemeClr val="tx1"/>
                </a:solidFill>
                <a:latin typeface="Arial" panose="020B0604020202020204" pitchFamily="34" charset="0"/>
                <a:cs typeface="Arial" panose="020B0604020202020204" pitchFamily="34" charset="0"/>
              </a:rPr>
              <a:t>2: </a:t>
            </a:r>
            <a:r>
              <a:rPr lang="en-US" sz="2000" dirty="0" err="1">
                <a:solidFill>
                  <a:schemeClr val="tx1"/>
                </a:solidFill>
                <a:latin typeface="Arial" panose="020B0604020202020204" pitchFamily="34" charset="0"/>
                <a:cs typeface="Arial" panose="020B0604020202020204" pitchFamily="34" charset="0"/>
              </a:rPr>
              <a:t>Colourless</a:t>
            </a:r>
            <a:r>
              <a:rPr lang="en-US" sz="2000" dirty="0">
                <a:solidFill>
                  <a:schemeClr val="tx1"/>
                </a:solidFill>
                <a:latin typeface="Arial" panose="020B0604020202020204" pitchFamily="34" charset="0"/>
                <a:cs typeface="Arial" panose="020B0604020202020204" pitchFamily="34" charset="0"/>
              </a:rPr>
              <a:t>, slightly acidic gas that is heavier than air.</a:t>
            </a:r>
            <a:endParaRPr lang="en-GB" sz="2000" dirty="0">
              <a:solidFill>
                <a:schemeClr val="tx1"/>
              </a:solidFill>
              <a:latin typeface="Arial" panose="020B0604020202020204" pitchFamily="34" charset="0"/>
              <a:cs typeface="Arial" panose="020B0604020202020204" pitchFamily="34" charset="0"/>
            </a:endParaRPr>
          </a:p>
        </p:txBody>
      </p:sp>
      <p:sp>
        <p:nvSpPr>
          <p:cNvPr id="15" name="Rectangle 14"/>
          <p:cNvSpPr/>
          <p:nvPr/>
        </p:nvSpPr>
        <p:spPr>
          <a:xfrm>
            <a:off x="4139952" y="3926368"/>
            <a:ext cx="4608512" cy="576064"/>
          </a:xfrm>
          <a:prstGeom prst="rect">
            <a:avLst/>
          </a:prstGeom>
          <a:solidFill>
            <a:srgbClr val="F5FC9A"/>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r>
              <a:rPr lang="en-IE" sz="2000" b="1" dirty="0" smtClean="0">
                <a:solidFill>
                  <a:schemeClr val="tx1"/>
                </a:solidFill>
                <a:latin typeface="Arial" panose="020B0604020202020204" pitchFamily="34" charset="0"/>
                <a:cs typeface="Arial" panose="020B0604020202020204" pitchFamily="34" charset="0"/>
              </a:rPr>
              <a:t>3: </a:t>
            </a:r>
            <a:r>
              <a:rPr lang="en-US" sz="2000" dirty="0">
                <a:solidFill>
                  <a:schemeClr val="tx1"/>
                </a:solidFill>
                <a:latin typeface="Arial" panose="020B0604020202020204" pitchFamily="34" charset="0"/>
                <a:cs typeface="Arial" panose="020B0604020202020204" pitchFamily="34" charset="0"/>
              </a:rPr>
              <a:t>Gas lighter than air that has a relative molecular mass of 16.</a:t>
            </a:r>
            <a:endParaRPr lang="en-GB" sz="2000" dirty="0">
              <a:solidFill>
                <a:schemeClr val="tx1"/>
              </a:solidFill>
              <a:latin typeface="Arial" panose="020B0604020202020204" pitchFamily="34" charset="0"/>
              <a:cs typeface="Arial" panose="020B0604020202020204" pitchFamily="34" charset="0"/>
            </a:endParaRPr>
          </a:p>
        </p:txBody>
      </p:sp>
      <p:sp>
        <p:nvSpPr>
          <p:cNvPr id="16" name="Rectangle 15"/>
          <p:cNvSpPr/>
          <p:nvPr/>
        </p:nvSpPr>
        <p:spPr>
          <a:xfrm>
            <a:off x="4139952" y="4859128"/>
            <a:ext cx="4608512" cy="576064"/>
          </a:xfrm>
          <a:prstGeom prst="rect">
            <a:avLst/>
          </a:prstGeom>
          <a:solidFill>
            <a:srgbClr val="F5FC9A"/>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r>
              <a:rPr lang="en-IE" sz="2000" b="1" dirty="0" smtClean="0">
                <a:solidFill>
                  <a:schemeClr val="tx1"/>
                </a:solidFill>
                <a:latin typeface="Arial" panose="020B0604020202020204" pitchFamily="34" charset="0"/>
                <a:cs typeface="Arial" panose="020B0604020202020204" pitchFamily="34" charset="0"/>
              </a:rPr>
              <a:t>4:</a:t>
            </a:r>
            <a:r>
              <a:rPr lang="en-IE" sz="2000" dirty="0" smtClean="0">
                <a:solidFill>
                  <a:schemeClr val="tx1"/>
                </a:solidFill>
                <a:latin typeface="Arial" panose="020B0604020202020204" pitchFamily="34" charset="0"/>
                <a:cs typeface="Arial" panose="020B0604020202020204" pitchFamily="34" charset="0"/>
              </a:rPr>
              <a:t> </a:t>
            </a:r>
            <a:r>
              <a:rPr lang="en-US" sz="2000" dirty="0">
                <a:solidFill>
                  <a:schemeClr val="tx1"/>
                </a:solidFill>
                <a:latin typeface="Arial" panose="020B0604020202020204" pitchFamily="34" charset="0"/>
                <a:cs typeface="Arial" panose="020B0604020202020204" pitchFamily="34" charset="0"/>
              </a:rPr>
              <a:t>A double charged anion found in chalk.</a:t>
            </a:r>
            <a:endParaRPr lang="en-GB" sz="2000" dirty="0">
              <a:solidFill>
                <a:schemeClr val="tx1"/>
              </a:solidFill>
              <a:latin typeface="Arial" panose="020B0604020202020204" pitchFamily="34" charset="0"/>
              <a:cs typeface="Arial" panose="020B0604020202020204" pitchFamily="34" charset="0"/>
            </a:endParaRPr>
          </a:p>
        </p:txBody>
      </p:sp>
      <p:sp>
        <p:nvSpPr>
          <p:cNvPr id="17" name="Rectangle 16"/>
          <p:cNvSpPr/>
          <p:nvPr/>
        </p:nvSpPr>
        <p:spPr>
          <a:xfrm>
            <a:off x="4139952" y="5791889"/>
            <a:ext cx="4608512" cy="576064"/>
          </a:xfrm>
          <a:prstGeom prst="rect">
            <a:avLst/>
          </a:prstGeom>
          <a:solidFill>
            <a:srgbClr val="F5FC9A"/>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r>
              <a:rPr lang="en-IE" sz="2000" b="1" dirty="0" smtClean="0">
                <a:solidFill>
                  <a:schemeClr val="tx1"/>
                </a:solidFill>
                <a:latin typeface="Arial" panose="020B0604020202020204" pitchFamily="34" charset="0"/>
                <a:cs typeface="Arial" panose="020B0604020202020204" pitchFamily="34" charset="0"/>
              </a:rPr>
              <a:t>5: </a:t>
            </a:r>
            <a:r>
              <a:rPr lang="en-US" sz="2000" dirty="0">
                <a:solidFill>
                  <a:schemeClr val="tx1"/>
                </a:solidFill>
                <a:latin typeface="Arial" panose="020B0604020202020204" pitchFamily="34" charset="0"/>
                <a:cs typeface="Arial" panose="020B0604020202020204" pitchFamily="34" charset="0"/>
              </a:rPr>
              <a:t>An ion with a single negative charge formed when C02 dissolves in water.</a:t>
            </a:r>
            <a:endParaRPr lang="en-GB" sz="2000" dirty="0">
              <a:solidFill>
                <a:schemeClr val="tx1"/>
              </a:solidFill>
              <a:latin typeface="Arial" panose="020B0604020202020204" pitchFamily="34" charset="0"/>
              <a:cs typeface="Arial" panose="020B0604020202020204" pitchFamily="34" charset="0"/>
            </a:endParaRPr>
          </a:p>
        </p:txBody>
      </p:sp>
      <p:sp>
        <p:nvSpPr>
          <p:cNvPr id="2" name="Action Button: Back or Previous 1">
            <a:hlinkClick r:id="" action="ppaction://hlinkshowjump?jump=lastslideviewed" highlightClick="1"/>
          </p:cNvPr>
          <p:cNvSpPr/>
          <p:nvPr/>
        </p:nvSpPr>
        <p:spPr>
          <a:xfrm>
            <a:off x="8460432" y="6237312"/>
            <a:ext cx="432048"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82368545"/>
      </p:ext>
    </p:extLst>
  </p:cSld>
  <p:clrMapOvr>
    <a:masterClrMapping/>
  </p:clrMapOvr>
  <p:transition advClick="0"/>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16.7 – Workbook Questions</a:t>
            </a:r>
            <a:endParaRPr lang="en-GB" b="1" dirty="0" smtClean="0"/>
          </a:p>
        </p:txBody>
      </p:sp>
      <p:sp>
        <p:nvSpPr>
          <p:cNvPr id="6" name="Rectangle 33"/>
          <p:cNvSpPr/>
          <p:nvPr/>
        </p:nvSpPr>
        <p:spPr>
          <a:xfrm>
            <a:off x="179512" y="1109057"/>
            <a:ext cx="8784976" cy="5470728"/>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rabicPeriod" startAt="2"/>
              <a:tabLst>
                <a:tab pos="898525" algn="l"/>
                <a:tab pos="2605088" algn="l"/>
                <a:tab pos="8523288" algn="r"/>
              </a:tabLst>
            </a:pPr>
            <a:r>
              <a:rPr lang="en-US" sz="2330" dirty="0" smtClean="0"/>
              <a:t>a</a:t>
            </a:r>
            <a:r>
              <a:rPr lang="en-US" sz="2330" dirty="0"/>
              <a:t>. </a:t>
            </a:r>
            <a:r>
              <a:rPr lang="en-US" sz="2330" dirty="0" smtClean="0"/>
              <a:t>	Finish </a:t>
            </a:r>
            <a:r>
              <a:rPr lang="en-US" sz="2330" dirty="0"/>
              <a:t>these symbol equations for the complete </a:t>
            </a:r>
            <a:r>
              <a:rPr lang="en-US" sz="2330" dirty="0" smtClean="0"/>
              <a:t>	combustion </a:t>
            </a:r>
            <a:r>
              <a:rPr lang="en-US" sz="2330" dirty="0"/>
              <a:t>of methane and </a:t>
            </a:r>
            <a:r>
              <a:rPr lang="en-US" sz="2330" dirty="0" smtClean="0"/>
              <a:t>propane.</a:t>
            </a:r>
            <a:br>
              <a:rPr lang="en-US" sz="2330" dirty="0" smtClean="0"/>
            </a:br>
            <a:r>
              <a:rPr lang="en-US" sz="2330" dirty="0" err="1" smtClean="0"/>
              <a:t>i</a:t>
            </a:r>
            <a:r>
              <a:rPr lang="en-US" sz="2330" dirty="0"/>
              <a:t>. </a:t>
            </a:r>
            <a:r>
              <a:rPr lang="en-US" sz="2330" dirty="0" smtClean="0"/>
              <a:t>	CH</a:t>
            </a:r>
            <a:r>
              <a:rPr lang="en-US" sz="2330" baseline="-25000" dirty="0" smtClean="0"/>
              <a:t>4</a:t>
            </a:r>
            <a:r>
              <a:rPr lang="en-US" sz="2330" dirty="0" smtClean="0"/>
              <a:t> + __________ O</a:t>
            </a:r>
            <a:r>
              <a:rPr lang="en-US" sz="2330" baseline="-25000" dirty="0" smtClean="0"/>
              <a:t>2</a:t>
            </a:r>
            <a:r>
              <a:rPr lang="en-US" sz="2330" dirty="0" smtClean="0"/>
              <a:t> → ___________ + ____________</a:t>
            </a:r>
            <a:br>
              <a:rPr lang="en-US" sz="2330" dirty="0" smtClean="0"/>
            </a:br>
            <a:r>
              <a:rPr lang="en-US" sz="2330" dirty="0" smtClean="0"/>
              <a:t>ii 	C</a:t>
            </a:r>
            <a:r>
              <a:rPr lang="en-US" sz="2330" baseline="-25000" dirty="0" smtClean="0"/>
              <a:t>3</a:t>
            </a:r>
            <a:r>
              <a:rPr lang="en-US" sz="2330" dirty="0" smtClean="0"/>
              <a:t>H</a:t>
            </a:r>
            <a:r>
              <a:rPr lang="en-US" sz="2330" baseline="-25000" dirty="0" smtClean="0"/>
              <a:t>8</a:t>
            </a:r>
            <a:r>
              <a:rPr lang="en-US" sz="2330" dirty="0" smtClean="0"/>
              <a:t> + ____________</a:t>
            </a:r>
            <a:r>
              <a:rPr lang="en-US" sz="2330" dirty="0"/>
              <a:t> → ___________ + </a:t>
            </a:r>
            <a:r>
              <a:rPr lang="en-US" sz="2330" dirty="0" smtClean="0"/>
              <a:t>____________</a:t>
            </a:r>
            <a:br>
              <a:rPr lang="en-US" sz="2330" dirty="0" smtClean="0"/>
            </a:br>
            <a:r>
              <a:rPr lang="en-US" sz="2330" b="1" dirty="0" smtClean="0"/>
              <a:t>b</a:t>
            </a:r>
            <a:r>
              <a:rPr lang="en-US" sz="2330" dirty="0"/>
              <a:t>. </a:t>
            </a:r>
            <a:r>
              <a:rPr lang="en-US" sz="2330" dirty="0" smtClean="0"/>
              <a:t>	Write </a:t>
            </a:r>
            <a:r>
              <a:rPr lang="en-US" sz="2330" dirty="0"/>
              <a:t>symbol equations for the incomplete combustion of </a:t>
            </a:r>
            <a:r>
              <a:rPr lang="en-US" sz="2330" dirty="0" smtClean="0"/>
              <a:t>	methane </a:t>
            </a:r>
            <a:r>
              <a:rPr lang="en-US" sz="2330" dirty="0"/>
              <a:t>and propane to form carbon monoxide and </a:t>
            </a:r>
            <a:r>
              <a:rPr lang="en-US" sz="2330" dirty="0" smtClean="0"/>
              <a:t>	water.</a:t>
            </a:r>
            <a:br>
              <a:rPr lang="en-US" sz="2330" dirty="0" smtClean="0"/>
            </a:br>
            <a:r>
              <a:rPr lang="en-US" sz="2330" dirty="0" err="1" smtClean="0"/>
              <a:t>i</a:t>
            </a:r>
            <a:r>
              <a:rPr lang="en-US" sz="2330" dirty="0" smtClean="0"/>
              <a:t>.	___________________________________________	[2]</a:t>
            </a:r>
            <a:br>
              <a:rPr lang="en-US" sz="2330" dirty="0" smtClean="0"/>
            </a:br>
            <a:r>
              <a:rPr lang="en-US" sz="2330" dirty="0" smtClean="0"/>
              <a:t>ii.	</a:t>
            </a:r>
            <a:r>
              <a:rPr lang="en-US" sz="2330" dirty="0"/>
              <a:t> ___________________________________________	[</a:t>
            </a:r>
            <a:r>
              <a:rPr lang="en-US" sz="2330" dirty="0" smtClean="0"/>
              <a:t>2]</a:t>
            </a:r>
            <a:br>
              <a:rPr lang="en-US" sz="2330" dirty="0" smtClean="0"/>
            </a:br>
            <a:r>
              <a:rPr lang="en-US" sz="2330" dirty="0" smtClean="0"/>
              <a:t>c</a:t>
            </a:r>
            <a:r>
              <a:rPr lang="en-US" sz="2330" dirty="0"/>
              <a:t>. </a:t>
            </a:r>
            <a:r>
              <a:rPr lang="en-US" sz="2330" dirty="0" smtClean="0"/>
              <a:t>	What </a:t>
            </a:r>
            <a:r>
              <a:rPr lang="en-US" sz="2330" dirty="0"/>
              <a:t>other substance may be formed when propane </a:t>
            </a:r>
            <a:r>
              <a:rPr lang="en-US" sz="2330" dirty="0" smtClean="0"/>
              <a:t>	undergoes </a:t>
            </a:r>
            <a:r>
              <a:rPr lang="en-US" sz="2330" dirty="0"/>
              <a:t>incomplete combustion</a:t>
            </a:r>
            <a:r>
              <a:rPr lang="en-US" sz="2330" dirty="0" smtClean="0"/>
              <a:t>?	[1]</a:t>
            </a:r>
            <a:endParaRPr lang="en-US" sz="2330" dirty="0"/>
          </a:p>
          <a:p>
            <a:pPr marL="457200" indent="-457200">
              <a:buClr>
                <a:srgbClr val="C00000"/>
              </a:buClr>
              <a:buFont typeface="+mj-lt"/>
              <a:buAutoNum type="arabicPeriod" startAt="2"/>
              <a:tabLst>
                <a:tab pos="898525" algn="l"/>
                <a:tab pos="2605088" algn="l"/>
                <a:tab pos="8523288" algn="r"/>
              </a:tabLst>
            </a:pPr>
            <a:r>
              <a:rPr lang="en-US" sz="2330" dirty="0" smtClean="0"/>
              <a:t>When </a:t>
            </a:r>
            <a:r>
              <a:rPr lang="en-US" sz="2330" dirty="0"/>
              <a:t>citric acid reacts with sodium </a:t>
            </a:r>
            <a:r>
              <a:rPr lang="en-US" sz="2330" dirty="0" err="1"/>
              <a:t>hydrogencarbonate</a:t>
            </a:r>
            <a:r>
              <a:rPr lang="en-US" sz="2330" dirty="0"/>
              <a:t>, the temperature falls and a citrate is </a:t>
            </a:r>
            <a:r>
              <a:rPr lang="en-US" sz="2330" dirty="0" smtClean="0"/>
              <a:t>formed.</a:t>
            </a:r>
            <a:br>
              <a:rPr lang="en-US" sz="2330" dirty="0" smtClean="0"/>
            </a:br>
            <a:r>
              <a:rPr lang="en-US" sz="2330" dirty="0" err="1" smtClean="0"/>
              <a:t>i</a:t>
            </a:r>
            <a:r>
              <a:rPr lang="en-US" sz="2330" dirty="0"/>
              <a:t>. </a:t>
            </a:r>
            <a:r>
              <a:rPr lang="en-US" sz="2330" dirty="0" smtClean="0"/>
              <a:t>	Write </a:t>
            </a:r>
            <a:r>
              <a:rPr lang="en-US" sz="2330" dirty="0"/>
              <a:t>a word equation for this </a:t>
            </a:r>
            <a:r>
              <a:rPr lang="en-US" sz="2330" dirty="0" smtClean="0"/>
              <a:t>reaction.                         [1]</a:t>
            </a:r>
            <a:br>
              <a:rPr lang="en-US" sz="2330" dirty="0" smtClean="0"/>
            </a:br>
            <a:r>
              <a:rPr lang="en-US" sz="2330" dirty="0" smtClean="0"/>
              <a:t>ii</a:t>
            </a:r>
            <a:r>
              <a:rPr lang="en-US" sz="2330" dirty="0"/>
              <a:t>. </a:t>
            </a:r>
            <a:r>
              <a:rPr lang="en-US" sz="2330" dirty="0" smtClean="0"/>
              <a:t>	What </a:t>
            </a:r>
            <a:r>
              <a:rPr lang="en-US" sz="2330" dirty="0"/>
              <a:t>type of energy change is occurring</a:t>
            </a:r>
            <a:r>
              <a:rPr lang="en-US" sz="2330" dirty="0" smtClean="0"/>
              <a:t>?                  [1]</a:t>
            </a:r>
            <a:endParaRPr lang="en-US" sz="2330" dirty="0"/>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94</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920200"/>
      </p:ext>
    </p:extLst>
  </p:cSld>
  <p:clrMapOvr>
    <a:masterClrMapping/>
  </p:clrMapOvr>
  <p:transition advClick="0"/>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16.7 – Workbook Questions</a:t>
            </a:r>
            <a:endParaRPr lang="en-GB" b="1" dirty="0" smtClean="0"/>
          </a:p>
        </p:txBody>
      </p:sp>
      <p:sp>
        <p:nvSpPr>
          <p:cNvPr id="6" name="Rectangle 33"/>
          <p:cNvSpPr/>
          <p:nvPr/>
        </p:nvSpPr>
        <p:spPr>
          <a:xfrm>
            <a:off x="179512" y="1109057"/>
            <a:ext cx="8784976" cy="5470728"/>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rabicPeriod" startAt="2"/>
              <a:tabLst>
                <a:tab pos="898525" algn="l"/>
                <a:tab pos="2605088" algn="l"/>
                <a:tab pos="8523288" algn="r"/>
              </a:tabLst>
            </a:pPr>
            <a:r>
              <a:rPr lang="en-US" sz="2330" dirty="0" smtClean="0"/>
              <a:t>a</a:t>
            </a:r>
            <a:r>
              <a:rPr lang="en-US" sz="2330" dirty="0"/>
              <a:t>. </a:t>
            </a:r>
            <a:r>
              <a:rPr lang="en-US" sz="2330" dirty="0" smtClean="0"/>
              <a:t>	Finish </a:t>
            </a:r>
            <a:r>
              <a:rPr lang="en-US" sz="2330" dirty="0"/>
              <a:t>these symbol equations for the complete </a:t>
            </a:r>
            <a:r>
              <a:rPr lang="en-US" sz="2330" dirty="0" smtClean="0"/>
              <a:t>	combustion </a:t>
            </a:r>
            <a:r>
              <a:rPr lang="en-US" sz="2330" dirty="0"/>
              <a:t>of methane and </a:t>
            </a:r>
            <a:r>
              <a:rPr lang="en-US" sz="2330" dirty="0" smtClean="0"/>
              <a:t>propane.</a:t>
            </a:r>
            <a:br>
              <a:rPr lang="en-US" sz="2330" dirty="0" smtClean="0"/>
            </a:br>
            <a:r>
              <a:rPr lang="en-US" sz="2330" b="1" dirty="0" err="1" smtClean="0"/>
              <a:t>i</a:t>
            </a:r>
            <a:r>
              <a:rPr lang="en-US" sz="2330" b="1" dirty="0" smtClean="0"/>
              <a:t>.</a:t>
            </a:r>
            <a:r>
              <a:rPr lang="en-US" sz="2330" dirty="0" smtClean="0"/>
              <a:t> 	CH</a:t>
            </a:r>
            <a:r>
              <a:rPr lang="en-US" sz="2330" baseline="-25000" dirty="0" smtClean="0"/>
              <a:t>4</a:t>
            </a:r>
            <a:r>
              <a:rPr lang="en-US" sz="2330" dirty="0" smtClean="0"/>
              <a:t> + __________ O</a:t>
            </a:r>
            <a:r>
              <a:rPr lang="en-US" sz="2330" baseline="-25000" dirty="0" smtClean="0"/>
              <a:t>2</a:t>
            </a:r>
            <a:r>
              <a:rPr lang="en-US" sz="2330" dirty="0" smtClean="0"/>
              <a:t> → ___________ + ____________</a:t>
            </a:r>
            <a:br>
              <a:rPr lang="en-US" sz="2330" dirty="0" smtClean="0"/>
            </a:br>
            <a:r>
              <a:rPr lang="en-US" sz="2330" b="1" dirty="0" smtClean="0"/>
              <a:t>ii.</a:t>
            </a:r>
            <a:r>
              <a:rPr lang="en-US" sz="2330" dirty="0" smtClean="0"/>
              <a:t> 	C</a:t>
            </a:r>
            <a:r>
              <a:rPr lang="en-US" sz="2330" baseline="-25000" dirty="0" smtClean="0"/>
              <a:t>3</a:t>
            </a:r>
            <a:r>
              <a:rPr lang="en-US" sz="2330" dirty="0" smtClean="0"/>
              <a:t>H</a:t>
            </a:r>
            <a:r>
              <a:rPr lang="en-US" sz="2330" baseline="-25000" dirty="0" smtClean="0"/>
              <a:t>8</a:t>
            </a:r>
            <a:r>
              <a:rPr lang="en-US" sz="2330" dirty="0" smtClean="0"/>
              <a:t> + ____________</a:t>
            </a:r>
            <a:r>
              <a:rPr lang="en-US" sz="2330" dirty="0"/>
              <a:t> → ___________ + </a:t>
            </a:r>
            <a:r>
              <a:rPr lang="en-US" sz="2330" dirty="0" smtClean="0"/>
              <a:t>____________</a:t>
            </a:r>
            <a:br>
              <a:rPr lang="en-US" sz="2330" dirty="0" smtClean="0"/>
            </a:br>
            <a:r>
              <a:rPr lang="en-US" sz="2330" b="1" dirty="0" smtClean="0"/>
              <a:t>b</a:t>
            </a:r>
            <a:r>
              <a:rPr lang="en-US" sz="2330" dirty="0"/>
              <a:t>. </a:t>
            </a:r>
            <a:r>
              <a:rPr lang="en-US" sz="2330" dirty="0" smtClean="0"/>
              <a:t>	Write </a:t>
            </a:r>
            <a:r>
              <a:rPr lang="en-US" sz="2330" dirty="0"/>
              <a:t>symbol equations for the incomplete combustion of </a:t>
            </a:r>
            <a:r>
              <a:rPr lang="en-US" sz="2330" dirty="0" smtClean="0"/>
              <a:t>	methane </a:t>
            </a:r>
            <a:r>
              <a:rPr lang="en-US" sz="2330" dirty="0"/>
              <a:t>and propane to form carbon monoxide and </a:t>
            </a:r>
            <a:r>
              <a:rPr lang="en-US" sz="2330" dirty="0" smtClean="0"/>
              <a:t>	water.</a:t>
            </a:r>
            <a:br>
              <a:rPr lang="en-US" sz="2330" dirty="0" smtClean="0"/>
            </a:br>
            <a:r>
              <a:rPr lang="en-US" sz="2330" b="1" dirty="0" err="1" smtClean="0"/>
              <a:t>i</a:t>
            </a:r>
            <a:r>
              <a:rPr lang="en-US" sz="2330" b="1" dirty="0" smtClean="0"/>
              <a:t>.</a:t>
            </a:r>
            <a:r>
              <a:rPr lang="en-US" sz="2330" dirty="0" smtClean="0"/>
              <a:t>	___________________________________________	[2]</a:t>
            </a:r>
            <a:br>
              <a:rPr lang="en-US" sz="2330" dirty="0" smtClean="0"/>
            </a:br>
            <a:r>
              <a:rPr lang="en-US" sz="2330" b="1" dirty="0" smtClean="0"/>
              <a:t>ii.</a:t>
            </a:r>
            <a:r>
              <a:rPr lang="en-US" sz="2330" dirty="0" smtClean="0"/>
              <a:t>	</a:t>
            </a:r>
            <a:r>
              <a:rPr lang="en-US" sz="2330" dirty="0"/>
              <a:t> ___________________________________________	[</a:t>
            </a:r>
            <a:r>
              <a:rPr lang="en-US" sz="2330" dirty="0" smtClean="0"/>
              <a:t>2]</a:t>
            </a:r>
            <a:br>
              <a:rPr lang="en-US" sz="2330" dirty="0" smtClean="0"/>
            </a:br>
            <a:r>
              <a:rPr lang="en-US" sz="2330" b="1" dirty="0" smtClean="0"/>
              <a:t>c</a:t>
            </a:r>
            <a:r>
              <a:rPr lang="en-US" sz="2330" b="1" dirty="0"/>
              <a:t>.</a:t>
            </a:r>
            <a:r>
              <a:rPr lang="en-US" sz="2330" dirty="0"/>
              <a:t> </a:t>
            </a:r>
            <a:r>
              <a:rPr lang="en-US" sz="2330" dirty="0" smtClean="0"/>
              <a:t>	What </a:t>
            </a:r>
            <a:r>
              <a:rPr lang="en-US" sz="2330" dirty="0"/>
              <a:t>other substance may be formed when propane </a:t>
            </a:r>
            <a:r>
              <a:rPr lang="en-US" sz="2330" dirty="0" smtClean="0"/>
              <a:t>	undergoes </a:t>
            </a:r>
            <a:r>
              <a:rPr lang="en-US" sz="2330" dirty="0"/>
              <a:t>incomplete combustion</a:t>
            </a:r>
            <a:r>
              <a:rPr lang="en-US" sz="2330" dirty="0" smtClean="0"/>
              <a:t>?	[1]</a:t>
            </a:r>
            <a:endParaRPr lang="en-US" sz="2330" dirty="0"/>
          </a:p>
          <a:p>
            <a:pPr marL="457200" indent="-457200">
              <a:buClr>
                <a:srgbClr val="C00000"/>
              </a:buClr>
              <a:buFont typeface="+mj-lt"/>
              <a:buAutoNum type="arabicPeriod" startAt="2"/>
              <a:tabLst>
                <a:tab pos="898525" algn="l"/>
                <a:tab pos="2605088" algn="l"/>
                <a:tab pos="8523288" algn="r"/>
              </a:tabLst>
            </a:pPr>
            <a:r>
              <a:rPr lang="en-US" sz="2330" dirty="0" smtClean="0"/>
              <a:t>When </a:t>
            </a:r>
            <a:r>
              <a:rPr lang="en-US" sz="2330" dirty="0"/>
              <a:t>citric acid reacts with sodium </a:t>
            </a:r>
            <a:r>
              <a:rPr lang="en-US" sz="2330" dirty="0" err="1"/>
              <a:t>hydrogencarbonate</a:t>
            </a:r>
            <a:r>
              <a:rPr lang="en-US" sz="2330" dirty="0"/>
              <a:t>, the temperature falls and a citrate is </a:t>
            </a:r>
            <a:r>
              <a:rPr lang="en-US" sz="2330" dirty="0" smtClean="0"/>
              <a:t>formed.</a:t>
            </a:r>
            <a:br>
              <a:rPr lang="en-US" sz="2330" dirty="0" smtClean="0"/>
            </a:br>
            <a:r>
              <a:rPr lang="en-US" sz="2330" b="1" dirty="0" err="1" smtClean="0"/>
              <a:t>i</a:t>
            </a:r>
            <a:r>
              <a:rPr lang="en-US" sz="2330" b="1" dirty="0"/>
              <a:t>.</a:t>
            </a:r>
            <a:r>
              <a:rPr lang="en-US" sz="2330" dirty="0"/>
              <a:t> </a:t>
            </a:r>
            <a:r>
              <a:rPr lang="en-US" sz="2330" dirty="0" smtClean="0"/>
              <a:t>	Write </a:t>
            </a:r>
            <a:r>
              <a:rPr lang="en-US" sz="2330" dirty="0"/>
              <a:t>a word equation for this </a:t>
            </a:r>
            <a:r>
              <a:rPr lang="en-US" sz="2330" dirty="0" smtClean="0"/>
              <a:t>reaction.                         [1]</a:t>
            </a:r>
            <a:br>
              <a:rPr lang="en-US" sz="2330" dirty="0" smtClean="0"/>
            </a:br>
            <a:r>
              <a:rPr lang="en-US" sz="2330" b="1" dirty="0" smtClean="0"/>
              <a:t>ii</a:t>
            </a:r>
            <a:r>
              <a:rPr lang="en-US" sz="2330" b="1" dirty="0"/>
              <a:t>.</a:t>
            </a:r>
            <a:r>
              <a:rPr lang="en-US" sz="2330" dirty="0"/>
              <a:t> </a:t>
            </a:r>
            <a:r>
              <a:rPr lang="en-US" sz="2330" dirty="0" smtClean="0"/>
              <a:t>	What </a:t>
            </a:r>
            <a:r>
              <a:rPr lang="en-US" sz="2330" dirty="0"/>
              <a:t>type of energy change is occurring</a:t>
            </a:r>
            <a:r>
              <a:rPr lang="en-US" sz="2330" dirty="0" smtClean="0"/>
              <a:t>?                 [1]</a:t>
            </a:r>
            <a:endParaRPr lang="en-US" sz="2330" dirty="0"/>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94</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88331705"/>
      </p:ext>
    </p:extLst>
  </p:cSld>
  <p:clrMapOvr>
    <a:masterClrMapping/>
  </p:clrMapOvr>
  <p:transition advClick="0"/>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16.7 – Workbook Questions</a:t>
            </a:r>
            <a:endParaRPr lang="en-GB" b="1" dirty="0" smtClean="0"/>
          </a:p>
        </p:txBody>
      </p:sp>
      <p:sp>
        <p:nvSpPr>
          <p:cNvPr id="6" name="Rectangle 33"/>
          <p:cNvSpPr/>
          <p:nvPr/>
        </p:nvSpPr>
        <p:spPr>
          <a:xfrm>
            <a:off x="179512" y="1109057"/>
            <a:ext cx="8784976" cy="5693866"/>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rabicPeriod" startAt="4"/>
              <a:tabLst>
                <a:tab pos="898525" algn="l"/>
                <a:tab pos="2605088" algn="l"/>
                <a:tab pos="8523288" algn="r"/>
              </a:tabLst>
            </a:pPr>
            <a:r>
              <a:rPr lang="en-US" sz="2800" dirty="0" smtClean="0"/>
              <a:t>Calcium </a:t>
            </a:r>
            <a:r>
              <a:rPr lang="en-US" sz="2800" dirty="0"/>
              <a:t>carbonate decomposes when heated. Write a symbol equation for this reaction</a:t>
            </a:r>
            <a:r>
              <a:rPr lang="en-US" sz="2800" dirty="0" smtClean="0"/>
              <a:t>.</a:t>
            </a:r>
            <a:br>
              <a:rPr lang="en-US" sz="2800" dirty="0" smtClean="0"/>
            </a:br>
            <a:r>
              <a:rPr lang="en-US" sz="2800" dirty="0" smtClean="0"/>
              <a:t>__________________________________________________________________________________</a:t>
            </a:r>
          </a:p>
          <a:p>
            <a:pPr>
              <a:buClr>
                <a:srgbClr val="C00000"/>
              </a:buClr>
              <a:tabLst>
                <a:tab pos="898525" algn="l"/>
                <a:tab pos="2605088" algn="l"/>
                <a:tab pos="8523288" algn="r"/>
              </a:tabLst>
            </a:pPr>
            <a:r>
              <a:rPr lang="en-US" sz="2800" b="1" dirty="0" smtClean="0"/>
              <a:t>Extension</a:t>
            </a:r>
            <a:endParaRPr lang="en-US" sz="2800" b="1" dirty="0"/>
          </a:p>
          <a:p>
            <a:pPr marL="457200" indent="-457200">
              <a:buClr>
                <a:srgbClr val="C00000"/>
              </a:buClr>
              <a:buFont typeface="+mj-lt"/>
              <a:buAutoNum type="arabicPeriod" startAt="5"/>
              <a:tabLst>
                <a:tab pos="898525" algn="l"/>
                <a:tab pos="2605088" algn="l"/>
                <a:tab pos="8523288" algn="r"/>
              </a:tabLst>
            </a:pPr>
            <a:r>
              <a:rPr lang="en-US" sz="2800" dirty="0" smtClean="0"/>
              <a:t>Construct </a:t>
            </a:r>
            <a:r>
              <a:rPr lang="en-US" sz="2800" dirty="0"/>
              <a:t>equations for the complete combustion of ethanol, C</a:t>
            </a:r>
            <a:r>
              <a:rPr lang="en-US" sz="2800" baseline="-25000" dirty="0"/>
              <a:t>2</a:t>
            </a:r>
            <a:r>
              <a:rPr lang="en-US" sz="2800" dirty="0"/>
              <a:t>H</a:t>
            </a:r>
            <a:r>
              <a:rPr lang="en-US" sz="2800" baseline="-25000" dirty="0"/>
              <a:t>5</a:t>
            </a:r>
            <a:r>
              <a:rPr lang="en-US" sz="2800" dirty="0"/>
              <a:t>OH, and the complete </a:t>
            </a:r>
            <a:r>
              <a:rPr lang="en-US" sz="2800" dirty="0" smtClean="0"/>
              <a:t>combustion of </a:t>
            </a:r>
            <a:r>
              <a:rPr lang="en-US" sz="2800" dirty="0"/>
              <a:t>glucose, </a:t>
            </a:r>
            <a:r>
              <a:rPr lang="en-US" sz="2800" dirty="0" smtClean="0"/>
              <a:t>C</a:t>
            </a:r>
            <a:r>
              <a:rPr lang="en-US" sz="2800" baseline="-25000" dirty="0" smtClean="0"/>
              <a:t>6</a:t>
            </a:r>
            <a:r>
              <a:rPr lang="en-US" sz="2800" dirty="0" smtClean="0"/>
              <a:t>H</a:t>
            </a:r>
            <a:r>
              <a:rPr lang="en-US" sz="2800" baseline="-25000" dirty="0" smtClean="0"/>
              <a:t>12</a:t>
            </a:r>
            <a:r>
              <a:rPr lang="en-US" sz="2800" dirty="0" smtClean="0"/>
              <a:t>O</a:t>
            </a:r>
            <a:r>
              <a:rPr lang="en-US" sz="2800" baseline="-25000" dirty="0" smtClean="0"/>
              <a:t>6</a:t>
            </a:r>
            <a:r>
              <a:rPr lang="en-US" sz="2800" dirty="0" smtClean="0"/>
              <a:t>.</a:t>
            </a:r>
            <a:br>
              <a:rPr lang="en-US" sz="2800" dirty="0" smtClean="0"/>
            </a:br>
            <a:r>
              <a:rPr lang="en-US" sz="2800" dirty="0" smtClean="0"/>
              <a:t>__________________________________________________________________________________</a:t>
            </a:r>
            <a:br>
              <a:rPr lang="en-US" sz="2800" dirty="0" smtClean="0"/>
            </a:br>
            <a:r>
              <a:rPr lang="en-US" sz="2800" dirty="0" smtClean="0"/>
              <a:t>________________________________________</a:t>
            </a:r>
            <a:br>
              <a:rPr lang="en-US" sz="2800" dirty="0" smtClean="0"/>
            </a:br>
            <a:r>
              <a:rPr lang="en-US" sz="2800" dirty="0" smtClean="0"/>
              <a:t>_______________________________________</a:t>
            </a:r>
            <a:br>
              <a:rPr lang="en-US" sz="2800" dirty="0" smtClean="0"/>
            </a:br>
            <a:r>
              <a:rPr lang="en-US" sz="2800" dirty="0" smtClean="0"/>
              <a:t>____________________________________ [4]</a:t>
            </a:r>
            <a:endParaRPr lang="en-US" sz="2800" dirty="0"/>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94</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29917830"/>
      </p:ext>
    </p:extLst>
  </p:cSld>
  <p:clrMapOvr>
    <a:masterClrMapping/>
  </p:clrMapOvr>
  <p:transition advClick="0"/>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16.8 – Workbook Questions</a:t>
            </a:r>
            <a:endParaRPr lang="en-GB" b="1" dirty="0" smtClean="0"/>
          </a:p>
        </p:txBody>
      </p:sp>
      <p:sp>
        <p:nvSpPr>
          <p:cNvPr id="6" name="Rectangle 33"/>
          <p:cNvSpPr/>
          <p:nvPr/>
        </p:nvSpPr>
        <p:spPr>
          <a:xfrm>
            <a:off x="179512" y="1109057"/>
            <a:ext cx="8784976" cy="563231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514350" indent="-514350">
              <a:buClr>
                <a:srgbClr val="C00000"/>
              </a:buClr>
              <a:buFont typeface="+mj-lt"/>
              <a:buAutoNum type="arabicPeriod"/>
              <a:tabLst>
                <a:tab pos="898525" algn="l"/>
                <a:tab pos="2605088" algn="l"/>
                <a:tab pos="8523288" algn="r"/>
              </a:tabLst>
            </a:pPr>
            <a:r>
              <a:rPr lang="en-US" sz="2000" dirty="0" smtClean="0"/>
              <a:t>The graphs show the concentration of carbon dioxide in the atmosphere and the estimated global mean temperature over a period of 120 years.</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endParaRPr lang="en-US" sz="2000" dirty="0" smtClean="0"/>
          </a:p>
          <a:p>
            <a:pPr marL="457200" indent="-457200">
              <a:buClr>
                <a:srgbClr val="C00000"/>
              </a:buClr>
              <a:buFont typeface="+mj-lt"/>
              <a:buAutoNum type="alphaLcPeriod"/>
              <a:tabLst>
                <a:tab pos="898525" algn="l"/>
                <a:tab pos="2605088" algn="l"/>
                <a:tab pos="8523288" algn="r"/>
              </a:tabLst>
            </a:pPr>
            <a:r>
              <a:rPr lang="en-US" sz="2000" dirty="0" smtClean="0"/>
              <a:t>Carbon </a:t>
            </a:r>
            <a:r>
              <a:rPr lang="en-US" sz="2000" dirty="0"/>
              <a:t>dioxide is a greenhouse gas. What is the meaning of the term greenhouse </a:t>
            </a:r>
            <a:r>
              <a:rPr lang="en-US" sz="2000" dirty="0" smtClean="0"/>
              <a:t>gas!		[2]</a:t>
            </a:r>
          </a:p>
          <a:p>
            <a:pPr marL="457200" indent="-457200">
              <a:buClr>
                <a:srgbClr val="C00000"/>
              </a:buClr>
              <a:buFont typeface="+mj-lt"/>
              <a:buAutoNum type="alphaLcPeriod"/>
              <a:tabLst>
                <a:tab pos="898525" algn="l"/>
                <a:tab pos="2605088" algn="l"/>
                <a:tab pos="8523288" algn="r"/>
              </a:tabLst>
            </a:pPr>
            <a:r>
              <a:rPr lang="en-US" sz="2000" dirty="0" smtClean="0"/>
              <a:t>How </a:t>
            </a:r>
            <a:r>
              <a:rPr lang="en-US" sz="2000" dirty="0"/>
              <a:t>does the information from the graphs support the idea that carbon dioxide is a greenhouse gas</a:t>
            </a:r>
            <a:r>
              <a:rPr lang="en-US" sz="2000" dirty="0" smtClean="0"/>
              <a:t>?	[2]</a:t>
            </a:r>
            <a:endParaRPr lang="en-US" sz="2000" dirty="0"/>
          </a:p>
          <a:p>
            <a:pPr marL="457200" indent="-457200">
              <a:buClr>
                <a:srgbClr val="C00000"/>
              </a:buClr>
              <a:buFont typeface="+mj-lt"/>
              <a:buAutoNum type="alphaLcPeriod"/>
              <a:tabLst>
                <a:tab pos="898525" algn="l"/>
                <a:tab pos="2605088" algn="l"/>
                <a:tab pos="8523288" algn="r"/>
              </a:tabLst>
            </a:pPr>
            <a:r>
              <a:rPr lang="en-US" sz="2000" dirty="0" smtClean="0"/>
              <a:t>What </a:t>
            </a:r>
            <a:r>
              <a:rPr lang="en-US" sz="2000" dirty="0"/>
              <a:t>evidence is there from these graphs that global warming might not be related to the concentration of carbon dioxide in the </a:t>
            </a:r>
            <a:r>
              <a:rPr lang="en-US" sz="2000" dirty="0" smtClean="0"/>
              <a:t>atmosphere?</a:t>
            </a:r>
            <a:br>
              <a:rPr lang="en-US" sz="2000" dirty="0" smtClean="0"/>
            </a:br>
            <a:r>
              <a:rPr lang="en-US" sz="2000" b="1" dirty="0" err="1" smtClean="0"/>
              <a:t>i</a:t>
            </a:r>
            <a:r>
              <a:rPr lang="en-US" sz="2000" b="1" dirty="0"/>
              <a:t>.</a:t>
            </a:r>
            <a:r>
              <a:rPr lang="en-US" sz="2000" dirty="0"/>
              <a:t> </a:t>
            </a:r>
            <a:r>
              <a:rPr lang="en-US" sz="2000" dirty="0" smtClean="0"/>
              <a:t>	Give </a:t>
            </a:r>
            <a:r>
              <a:rPr lang="en-US" sz="2000" dirty="0"/>
              <a:t>the name of the second most abundant greenhouse gas in the atmosphere</a:t>
            </a:r>
            <a:r>
              <a:rPr lang="en-US" sz="2000" dirty="0" smtClean="0"/>
              <a:t>.                                                                                       [2]</a:t>
            </a:r>
            <a:br>
              <a:rPr lang="en-US" sz="2000" dirty="0" smtClean="0"/>
            </a:br>
            <a:r>
              <a:rPr lang="en-US" sz="2000" b="1" dirty="0" smtClean="0"/>
              <a:t>ii</a:t>
            </a:r>
            <a:r>
              <a:rPr lang="en-US" sz="2000" b="1" dirty="0"/>
              <a:t>.</a:t>
            </a:r>
            <a:r>
              <a:rPr lang="en-US" sz="2000" dirty="0"/>
              <a:t> Give two sources of this gas</a:t>
            </a:r>
            <a:r>
              <a:rPr lang="en-US" sz="2000" dirty="0" smtClean="0"/>
              <a:t>.                                                      [</a:t>
            </a:r>
            <a:r>
              <a:rPr lang="en-US" sz="2000" dirty="0"/>
              <a:t>2]</a:t>
            </a:r>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95</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27584" y="1772816"/>
            <a:ext cx="7992888" cy="2142425"/>
          </a:xfrm>
          <a:prstGeom prst="rect">
            <a:avLst/>
          </a:prstGeom>
        </p:spPr>
      </p:pic>
    </p:spTree>
    <p:extLst>
      <p:ext uri="{BB962C8B-B14F-4D97-AF65-F5344CB8AC3E}">
        <p14:creationId xmlns:p14="http://schemas.microsoft.com/office/powerpoint/2010/main" val="961286851"/>
      </p:ext>
    </p:extLst>
  </p:cSld>
  <p:clrMapOvr>
    <a:masterClrMapping/>
  </p:clrMapOvr>
  <p:transition advClick="0"/>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16.8 – Workbook Questions</a:t>
            </a:r>
            <a:endParaRPr lang="en-GB" b="1" dirty="0" smtClean="0"/>
          </a:p>
        </p:txBody>
      </p:sp>
      <p:sp>
        <p:nvSpPr>
          <p:cNvPr id="6" name="Rectangle 33"/>
          <p:cNvSpPr/>
          <p:nvPr/>
        </p:nvSpPr>
        <p:spPr>
          <a:xfrm>
            <a:off x="179512" y="1109057"/>
            <a:ext cx="8784976" cy="5693866"/>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49263">
              <a:buClr>
                <a:srgbClr val="C00000"/>
              </a:buClr>
              <a:tabLst>
                <a:tab pos="898525" algn="l"/>
                <a:tab pos="2605088" algn="l"/>
                <a:tab pos="8523288" algn="r"/>
              </a:tabLst>
            </a:pPr>
            <a:r>
              <a:rPr lang="en-US" sz="2800" b="1" dirty="0"/>
              <a:t>d. </a:t>
            </a:r>
            <a:r>
              <a:rPr lang="en-US" sz="2800" b="1" dirty="0" err="1"/>
              <a:t>i</a:t>
            </a:r>
            <a:r>
              <a:rPr lang="en-US" sz="2800" b="1" dirty="0"/>
              <a:t>.</a:t>
            </a:r>
            <a:r>
              <a:rPr lang="en-US" sz="2800" dirty="0"/>
              <a:t> Give the name of the second most abundant greenhouse gas in the </a:t>
            </a:r>
            <a:r>
              <a:rPr lang="en-US" sz="2800" dirty="0" smtClean="0"/>
              <a:t>atmosphere.</a:t>
            </a:r>
            <a:r>
              <a:rPr lang="en-US" sz="2800" dirty="0"/>
              <a:t>	</a:t>
            </a:r>
            <a:r>
              <a:rPr lang="en-US" sz="2800" dirty="0" smtClean="0"/>
              <a:t>[2]</a:t>
            </a:r>
            <a:br>
              <a:rPr lang="en-US" sz="2800" dirty="0" smtClean="0"/>
            </a:br>
            <a:r>
              <a:rPr lang="en-US" sz="2800" b="1" dirty="0" smtClean="0"/>
              <a:t>ii</a:t>
            </a:r>
            <a:r>
              <a:rPr lang="en-US" sz="2800" b="1" dirty="0"/>
              <a:t>.</a:t>
            </a:r>
            <a:r>
              <a:rPr lang="en-US" sz="2800" dirty="0"/>
              <a:t> Give two sources of this gas</a:t>
            </a:r>
            <a:r>
              <a:rPr lang="en-US" sz="2800" dirty="0" smtClean="0"/>
              <a:t>.	[</a:t>
            </a:r>
            <a:r>
              <a:rPr lang="en-US" sz="2800" dirty="0"/>
              <a:t>2]</a:t>
            </a:r>
          </a:p>
          <a:p>
            <a:pPr marL="449263" indent="-449263">
              <a:buClr>
                <a:srgbClr val="C00000"/>
              </a:buClr>
              <a:buFont typeface="+mj-lt"/>
              <a:buAutoNum type="arabicPeriod" startAt="2"/>
              <a:tabLst>
                <a:tab pos="898525" algn="l"/>
                <a:tab pos="2605088" algn="l"/>
                <a:tab pos="8523288" algn="r"/>
              </a:tabLst>
            </a:pPr>
            <a:r>
              <a:rPr lang="en-US" sz="2800" dirty="0" smtClean="0"/>
              <a:t>The </a:t>
            </a:r>
            <a:r>
              <a:rPr lang="en-US" sz="2800" dirty="0"/>
              <a:t>absorption of energy by greenhouse gases may lead to global warming. Give three effects of global warming</a:t>
            </a:r>
            <a:r>
              <a:rPr lang="en-US" sz="2800" dirty="0" smtClean="0"/>
              <a:t>. 	[</a:t>
            </a:r>
            <a:r>
              <a:rPr lang="en-US" sz="2800" dirty="0"/>
              <a:t>3</a:t>
            </a:r>
            <a:r>
              <a:rPr lang="en-US" sz="2800" dirty="0" smtClean="0"/>
              <a:t>]</a:t>
            </a:r>
          </a:p>
          <a:p>
            <a:pPr>
              <a:buClr>
                <a:srgbClr val="C00000"/>
              </a:buClr>
              <a:tabLst>
                <a:tab pos="898525" algn="l"/>
                <a:tab pos="2605088" algn="l"/>
                <a:tab pos="8523288" algn="r"/>
              </a:tabLst>
            </a:pPr>
            <a:r>
              <a:rPr lang="en-US" sz="2800" b="1" dirty="0" smtClean="0"/>
              <a:t>Extension</a:t>
            </a:r>
            <a:endParaRPr lang="en-US" sz="2800" b="1" dirty="0"/>
          </a:p>
          <a:p>
            <a:pPr marL="514350" indent="-514350">
              <a:buClr>
                <a:srgbClr val="C00000"/>
              </a:buClr>
              <a:buFont typeface="+mj-lt"/>
              <a:buAutoNum type="arabicPeriod" startAt="3"/>
              <a:tabLst>
                <a:tab pos="898525" algn="l"/>
                <a:tab pos="2605088" algn="l"/>
                <a:tab pos="8523288" algn="r"/>
              </a:tabLst>
            </a:pPr>
            <a:r>
              <a:rPr lang="en-US" sz="2800" dirty="0" smtClean="0"/>
              <a:t>One </a:t>
            </a:r>
            <a:r>
              <a:rPr lang="en-US" sz="2800" dirty="0"/>
              <a:t>suggestion for 'capturing' the carbon dioxide given off by industry is to use the </a:t>
            </a:r>
            <a:r>
              <a:rPr lang="en-US" sz="2800" dirty="0" smtClean="0"/>
              <a:t>reaction:</a:t>
            </a:r>
            <a:br>
              <a:rPr lang="en-US" sz="2800" dirty="0" smtClean="0"/>
            </a:br>
            <a:r>
              <a:rPr lang="en-US" sz="2800" b="1" dirty="0" smtClean="0">
                <a:solidFill>
                  <a:srgbClr val="F53939"/>
                </a:solidFill>
              </a:rPr>
              <a:t>K</a:t>
            </a:r>
            <a:r>
              <a:rPr lang="en-US" sz="2800" b="1" baseline="-25000" dirty="0" smtClean="0">
                <a:solidFill>
                  <a:srgbClr val="F53939"/>
                </a:solidFill>
              </a:rPr>
              <a:t>2</a:t>
            </a:r>
            <a:r>
              <a:rPr lang="en-US" sz="2800" b="1" dirty="0" smtClean="0">
                <a:solidFill>
                  <a:srgbClr val="F53939"/>
                </a:solidFill>
              </a:rPr>
              <a:t>CO</a:t>
            </a:r>
            <a:r>
              <a:rPr lang="en-US" sz="2800" b="1" baseline="-25000" dirty="0" smtClean="0">
                <a:solidFill>
                  <a:srgbClr val="F53939"/>
                </a:solidFill>
              </a:rPr>
              <a:t>3</a:t>
            </a:r>
            <a:r>
              <a:rPr lang="en-US" sz="2800" b="1" dirty="0" smtClean="0">
                <a:solidFill>
                  <a:srgbClr val="F53939"/>
                </a:solidFill>
              </a:rPr>
              <a:t> (</a:t>
            </a:r>
            <a:r>
              <a:rPr lang="en-US" sz="2800" b="1" i="1" dirty="0" err="1" smtClean="0">
                <a:solidFill>
                  <a:srgbClr val="F53939"/>
                </a:solidFill>
              </a:rPr>
              <a:t>aq</a:t>
            </a:r>
            <a:r>
              <a:rPr lang="en-US" sz="2800" b="1" dirty="0">
                <a:solidFill>
                  <a:srgbClr val="F53939"/>
                </a:solidFill>
              </a:rPr>
              <a:t>) + </a:t>
            </a:r>
            <a:r>
              <a:rPr lang="en-US" sz="2800" b="1" dirty="0" smtClean="0">
                <a:solidFill>
                  <a:srgbClr val="F53939"/>
                </a:solidFill>
              </a:rPr>
              <a:t>H</a:t>
            </a:r>
            <a:r>
              <a:rPr lang="en-US" sz="2800" b="1" baseline="-25000" dirty="0" smtClean="0">
                <a:solidFill>
                  <a:srgbClr val="F53939"/>
                </a:solidFill>
              </a:rPr>
              <a:t>2</a:t>
            </a:r>
            <a:r>
              <a:rPr lang="en-US" sz="2800" b="1" dirty="0" smtClean="0">
                <a:solidFill>
                  <a:srgbClr val="F53939"/>
                </a:solidFill>
              </a:rPr>
              <a:t>O (</a:t>
            </a:r>
            <a:r>
              <a:rPr lang="en-US" sz="2800" b="1" i="1" dirty="0" smtClean="0">
                <a:solidFill>
                  <a:srgbClr val="F53939"/>
                </a:solidFill>
              </a:rPr>
              <a:t>l</a:t>
            </a:r>
            <a:r>
              <a:rPr lang="en-US" sz="2800" b="1" dirty="0">
                <a:solidFill>
                  <a:srgbClr val="F53939"/>
                </a:solidFill>
              </a:rPr>
              <a:t>) + </a:t>
            </a:r>
            <a:r>
              <a:rPr lang="en-US" sz="2800" b="1" dirty="0" smtClean="0">
                <a:solidFill>
                  <a:srgbClr val="F53939"/>
                </a:solidFill>
              </a:rPr>
              <a:t>CO</a:t>
            </a:r>
            <a:r>
              <a:rPr lang="en-US" sz="2800" b="1" baseline="-25000" dirty="0" smtClean="0">
                <a:solidFill>
                  <a:srgbClr val="F53939"/>
                </a:solidFill>
              </a:rPr>
              <a:t>2</a:t>
            </a:r>
            <a:r>
              <a:rPr lang="en-US" sz="2800" b="1" dirty="0" smtClean="0">
                <a:solidFill>
                  <a:srgbClr val="F53939"/>
                </a:solidFill>
              </a:rPr>
              <a:t> (</a:t>
            </a:r>
            <a:r>
              <a:rPr lang="en-US" sz="2800" b="1" i="1" dirty="0" smtClean="0">
                <a:solidFill>
                  <a:srgbClr val="F53939"/>
                </a:solidFill>
              </a:rPr>
              <a:t>g</a:t>
            </a:r>
            <a:r>
              <a:rPr lang="en-US" sz="2800" b="1" dirty="0" smtClean="0">
                <a:solidFill>
                  <a:srgbClr val="F53939"/>
                </a:solidFill>
              </a:rPr>
              <a:t>)        2KHCO</a:t>
            </a:r>
            <a:r>
              <a:rPr lang="en-US" sz="2800" b="1" baseline="-25000" dirty="0" smtClean="0">
                <a:solidFill>
                  <a:srgbClr val="F53939"/>
                </a:solidFill>
              </a:rPr>
              <a:t>3 </a:t>
            </a:r>
            <a:r>
              <a:rPr lang="en-US" sz="2800" b="1" dirty="0" smtClean="0">
                <a:solidFill>
                  <a:srgbClr val="F53939"/>
                </a:solidFill>
              </a:rPr>
              <a:t>(</a:t>
            </a:r>
            <a:r>
              <a:rPr lang="en-US" sz="2800" b="1" i="1" dirty="0" err="1" smtClean="0">
                <a:solidFill>
                  <a:srgbClr val="F53939"/>
                </a:solidFill>
              </a:rPr>
              <a:t>aq</a:t>
            </a:r>
            <a:r>
              <a:rPr lang="en-US" sz="2800" b="1" dirty="0" smtClean="0">
                <a:solidFill>
                  <a:srgbClr val="F53939"/>
                </a:solidFill>
              </a:rPr>
              <a:t>)</a:t>
            </a:r>
            <a:br>
              <a:rPr lang="en-US" sz="2800" b="1" dirty="0" smtClean="0">
                <a:solidFill>
                  <a:srgbClr val="F53939"/>
                </a:solidFill>
              </a:rPr>
            </a:br>
            <a:r>
              <a:rPr lang="en-US" sz="2800" dirty="0" smtClean="0"/>
              <a:t>Suggest </a:t>
            </a:r>
            <a:r>
              <a:rPr lang="en-US" sz="2800" dirty="0"/>
              <a:t>how this might work to remove carbon dioxide and store the carbon so that it does </a:t>
            </a:r>
            <a:r>
              <a:rPr lang="en-US" sz="2800" dirty="0" smtClean="0"/>
              <a:t>not escape </a:t>
            </a:r>
            <a:r>
              <a:rPr lang="en-US" sz="2800" dirty="0"/>
              <a:t>into the atmosphere. </a:t>
            </a:r>
            <a:r>
              <a:rPr lang="en-US" sz="2800" dirty="0" smtClean="0"/>
              <a:t>                          [</a:t>
            </a:r>
            <a:r>
              <a:rPr lang="en-US" sz="2800" dirty="0"/>
              <a:t>4]</a:t>
            </a:r>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95</a:t>
            </a:r>
            <a:endParaRPr lang="en-GB" sz="960" b="1" dirty="0">
              <a:latin typeface="Arial" panose="020B0604020202020204" pitchFamily="34" charset="0"/>
              <a:cs typeface="Arial" panose="020B0604020202020204" pitchFamily="34" charset="0"/>
            </a:endParaRPr>
          </a:p>
        </p:txBody>
      </p:sp>
      <p:grpSp>
        <p:nvGrpSpPr>
          <p:cNvPr id="8" name="Group 7"/>
          <p:cNvGrpSpPr/>
          <p:nvPr/>
        </p:nvGrpSpPr>
        <p:grpSpPr>
          <a:xfrm>
            <a:off x="5940152" y="5085184"/>
            <a:ext cx="432048" cy="288032"/>
            <a:chOff x="6804248" y="4869160"/>
            <a:chExt cx="1080120" cy="432048"/>
          </a:xfrm>
        </p:grpSpPr>
        <p:grpSp>
          <p:nvGrpSpPr>
            <p:cNvPr id="10" name="Group 9"/>
            <p:cNvGrpSpPr/>
            <p:nvPr/>
          </p:nvGrpSpPr>
          <p:grpSpPr>
            <a:xfrm>
              <a:off x="6804248" y="4869160"/>
              <a:ext cx="1080120" cy="144016"/>
              <a:chOff x="6804248" y="4869160"/>
              <a:chExt cx="1080120" cy="144016"/>
            </a:xfrm>
          </p:grpSpPr>
          <p:cxnSp>
            <p:nvCxnSpPr>
              <p:cNvPr id="14" name="Straight Connector 13"/>
              <p:cNvCxnSpPr/>
              <p:nvPr/>
            </p:nvCxnSpPr>
            <p:spPr>
              <a:xfrm>
                <a:off x="6804248" y="5013176"/>
                <a:ext cx="10801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668344" y="4869160"/>
                <a:ext cx="216024"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rot="10800000">
              <a:off x="6804248" y="5157192"/>
              <a:ext cx="1080120" cy="144016"/>
              <a:chOff x="6804248" y="4869160"/>
              <a:chExt cx="1080120" cy="144016"/>
            </a:xfrm>
          </p:grpSpPr>
          <p:cxnSp>
            <p:nvCxnSpPr>
              <p:cNvPr id="12" name="Straight Connector 11"/>
              <p:cNvCxnSpPr/>
              <p:nvPr/>
            </p:nvCxnSpPr>
            <p:spPr>
              <a:xfrm>
                <a:off x="6804248" y="5013176"/>
                <a:ext cx="10801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668344" y="4869160"/>
                <a:ext cx="216024"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709545480"/>
      </p:ext>
    </p:extLst>
  </p:cSld>
  <p:clrMapOvr>
    <a:masterClrMapping/>
  </p:clrMapOvr>
  <p:transition advClick="0"/>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16.9 – Workbook Questions</a:t>
            </a:r>
            <a:endParaRPr lang="en-GB" b="1" dirty="0" smtClean="0"/>
          </a:p>
        </p:txBody>
      </p:sp>
      <p:sp>
        <p:nvSpPr>
          <p:cNvPr id="6" name="Rectangle 33"/>
          <p:cNvSpPr/>
          <p:nvPr/>
        </p:nvSpPr>
        <p:spPr>
          <a:xfrm>
            <a:off x="179512" y="1109057"/>
            <a:ext cx="8784976"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49263" indent="-449263">
              <a:buClr>
                <a:srgbClr val="C00000"/>
              </a:buClr>
              <a:buFont typeface="+mj-lt"/>
              <a:buAutoNum type="arabicPeriod"/>
              <a:tabLst>
                <a:tab pos="898525" algn="l"/>
                <a:tab pos="2605088" algn="l"/>
                <a:tab pos="8523288" algn="r"/>
              </a:tabLst>
            </a:pPr>
            <a:r>
              <a:rPr lang="en-US" sz="2200" dirty="0" smtClean="0"/>
              <a:t>The </a:t>
            </a:r>
            <a:r>
              <a:rPr lang="en-US" sz="2200" dirty="0"/>
              <a:t>diagram shows an old-fashioned </a:t>
            </a:r>
            <a:r>
              <a:rPr lang="en-US" sz="2200" dirty="0" smtClean="0"/>
              <a:t/>
            </a:r>
            <a:br>
              <a:rPr lang="en-US" sz="2200" dirty="0" smtClean="0"/>
            </a:br>
            <a:r>
              <a:rPr lang="en-US" sz="2200" dirty="0" smtClean="0"/>
              <a:t>kiln </a:t>
            </a:r>
            <a:r>
              <a:rPr lang="en-US" sz="2200" dirty="0"/>
              <a:t>for making calcium oxide from </a:t>
            </a:r>
            <a:r>
              <a:rPr lang="en-US" sz="2200" dirty="0" smtClean="0"/>
              <a:t/>
            </a:r>
            <a:br>
              <a:rPr lang="en-US" sz="2200" dirty="0" smtClean="0"/>
            </a:br>
            <a:r>
              <a:rPr lang="en-US" sz="2200" dirty="0" smtClean="0"/>
              <a:t>calcium carbonate.</a:t>
            </a:r>
            <a:br>
              <a:rPr lang="en-US" sz="2200" dirty="0" smtClean="0"/>
            </a:br>
            <a:r>
              <a:rPr lang="en-US" sz="2200" b="1" dirty="0" smtClean="0"/>
              <a:t>a</a:t>
            </a:r>
            <a:r>
              <a:rPr lang="en-US" sz="2200" b="1" dirty="0"/>
              <a:t>.</a:t>
            </a:r>
            <a:r>
              <a:rPr lang="en-US" sz="2200" dirty="0"/>
              <a:t> </a:t>
            </a:r>
            <a:r>
              <a:rPr lang="en-US" sz="2200" dirty="0" smtClean="0"/>
              <a:t>	Put </a:t>
            </a:r>
            <a:r>
              <a:rPr lang="en-US" sz="2200" dirty="0"/>
              <a:t>the following labels on </a:t>
            </a:r>
            <a:br>
              <a:rPr lang="en-US" sz="2200" dirty="0"/>
            </a:br>
            <a:r>
              <a:rPr lang="en-US" sz="2200" dirty="0" smtClean="0"/>
              <a:t>	the diagram:</a:t>
            </a:r>
            <a:br>
              <a:rPr lang="en-US" sz="2200" dirty="0" smtClean="0"/>
            </a:br>
            <a:r>
              <a:rPr lang="en-US" sz="2200" dirty="0" smtClean="0"/>
              <a:t>	T </a:t>
            </a:r>
            <a:r>
              <a:rPr lang="en-US" sz="2200" dirty="0"/>
              <a:t>to show where the limestone </a:t>
            </a:r>
            <a:r>
              <a:rPr lang="en-US" sz="2200" dirty="0" smtClean="0"/>
              <a:t/>
            </a:r>
            <a:br>
              <a:rPr lang="en-US" sz="2200" dirty="0" smtClean="0"/>
            </a:br>
            <a:r>
              <a:rPr lang="en-US" sz="2200" dirty="0" smtClean="0"/>
              <a:t>	is </a:t>
            </a:r>
            <a:r>
              <a:rPr lang="en-US" sz="2200" dirty="0"/>
              <a:t>tipped into the </a:t>
            </a:r>
            <a:r>
              <a:rPr lang="en-US" sz="2200" dirty="0" smtClean="0"/>
              <a:t>kiln.</a:t>
            </a:r>
            <a:br>
              <a:rPr lang="en-US" sz="2200" dirty="0" smtClean="0"/>
            </a:br>
            <a:r>
              <a:rPr lang="en-US" sz="2200" dirty="0" smtClean="0"/>
              <a:t> 	F </a:t>
            </a:r>
            <a:r>
              <a:rPr lang="en-US" sz="2200" dirty="0"/>
              <a:t>to show where the fuel (coal) </a:t>
            </a:r>
            <a:r>
              <a:rPr lang="en-US" sz="2200" dirty="0" smtClean="0"/>
              <a:t/>
            </a:r>
            <a:br>
              <a:rPr lang="en-US" sz="2200" dirty="0" smtClean="0"/>
            </a:br>
            <a:r>
              <a:rPr lang="en-US" sz="2200" dirty="0" smtClean="0"/>
              <a:t>	is </a:t>
            </a:r>
            <a:r>
              <a:rPr lang="en-US" sz="2200" dirty="0"/>
              <a:t>being burnt. [</a:t>
            </a:r>
            <a:r>
              <a:rPr lang="en-US" sz="2200" dirty="0" smtClean="0"/>
              <a:t>2]</a:t>
            </a:r>
            <a:br>
              <a:rPr lang="en-US" sz="2200" dirty="0" smtClean="0"/>
            </a:br>
            <a:r>
              <a:rPr lang="en-US" sz="2200" b="1" dirty="0" smtClean="0"/>
              <a:t>b</a:t>
            </a:r>
            <a:r>
              <a:rPr lang="en-US" sz="2200" b="1" dirty="0"/>
              <a:t>.</a:t>
            </a:r>
            <a:r>
              <a:rPr lang="en-US" sz="2200" dirty="0"/>
              <a:t> </a:t>
            </a:r>
            <a:r>
              <a:rPr lang="en-US" sz="2200" dirty="0" smtClean="0"/>
              <a:t> 	How </a:t>
            </a:r>
            <a:r>
              <a:rPr lang="en-US" sz="2200" dirty="0"/>
              <a:t>does air get into the kiln and why is it needed</a:t>
            </a:r>
            <a:r>
              <a:rPr lang="en-US" sz="2200" dirty="0" smtClean="0"/>
              <a:t>?	 </a:t>
            </a:r>
            <a:r>
              <a:rPr lang="en-US" sz="2200" dirty="0"/>
              <a:t>[3</a:t>
            </a:r>
            <a:r>
              <a:rPr lang="en-US" sz="2200" dirty="0" smtClean="0"/>
              <a:t>]</a:t>
            </a:r>
            <a:br>
              <a:rPr lang="en-US" sz="2200" dirty="0" smtClean="0"/>
            </a:br>
            <a:r>
              <a:rPr lang="en-US" sz="2200" dirty="0" smtClean="0"/>
              <a:t>____________________________________________________________________________________________________________________________________________________________</a:t>
            </a:r>
            <a:br>
              <a:rPr lang="en-US" sz="2200" dirty="0" smtClean="0"/>
            </a:br>
            <a:r>
              <a:rPr lang="en-US" sz="2200" b="1" dirty="0" smtClean="0"/>
              <a:t>c</a:t>
            </a:r>
            <a:r>
              <a:rPr lang="en-US" sz="2200" b="1" dirty="0"/>
              <a:t>.</a:t>
            </a:r>
            <a:r>
              <a:rPr lang="en-US" sz="2200" dirty="0"/>
              <a:t> The walls of the kiln are made of granite. Granite is mainly a mixture of silicon dioxide and </a:t>
            </a:r>
            <a:r>
              <a:rPr lang="en-US" sz="2200" dirty="0" err="1"/>
              <a:t>aluminium</a:t>
            </a:r>
            <a:r>
              <a:rPr lang="en-US" sz="2200" dirty="0"/>
              <a:t> oxide. Why are the walls made of granite and not of limestone?</a:t>
            </a:r>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96</a:t>
            </a:r>
            <a:endParaRPr lang="en-GB" sz="96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lum contrast="11000"/>
          </a:blip>
          <a:stretch>
            <a:fillRect/>
          </a:stretch>
        </p:blipFill>
        <p:spPr>
          <a:xfrm>
            <a:off x="5364088" y="1149604"/>
            <a:ext cx="3534138" cy="2914850"/>
          </a:xfrm>
          <a:prstGeom prst="rect">
            <a:avLst/>
          </a:prstGeom>
        </p:spPr>
      </p:pic>
    </p:spTree>
    <p:extLst>
      <p:ext uri="{BB962C8B-B14F-4D97-AF65-F5344CB8AC3E}">
        <p14:creationId xmlns:p14="http://schemas.microsoft.com/office/powerpoint/2010/main" val="215217210"/>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6 - Some Non-Metals and their Compounds"/>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hemistry">
      <a:dk1>
        <a:sysClr val="windowText" lastClr="000000"/>
      </a:dk1>
      <a:lt1>
        <a:sysClr val="window" lastClr="FFFFFF"/>
      </a:lt1>
      <a:dk2>
        <a:srgbClr val="00B050"/>
      </a:dk2>
      <a:lt2>
        <a:srgbClr val="EEECE1"/>
      </a:lt2>
      <a:accent1>
        <a:srgbClr val="92D050"/>
      </a:accent1>
      <a:accent2>
        <a:srgbClr val="C0504D"/>
      </a:accent2>
      <a:accent3>
        <a:srgbClr val="9BBB59"/>
      </a:accent3>
      <a:accent4>
        <a:srgbClr val="8064A2"/>
      </a:accent4>
      <a:accent5>
        <a:srgbClr val="92D050"/>
      </a:accent5>
      <a:accent6>
        <a:srgbClr val="F79646"/>
      </a:accent6>
      <a:hlink>
        <a:srgbClr val="0D0476"/>
      </a:hlink>
      <a:folHlink>
        <a:srgbClr val="FF000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49692</TotalTime>
  <Words>7787</Words>
  <Application>Microsoft Office PowerPoint</Application>
  <PresentationFormat>On-screen Show (4:3)</PresentationFormat>
  <Paragraphs>1120</Paragraphs>
  <Slides>100</Slides>
  <Notes>100</Notes>
  <HiddenSlides>0</HiddenSlides>
  <MMClips>6</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100</vt:i4>
      </vt:variant>
    </vt:vector>
  </HeadingPairs>
  <TitlesOfParts>
    <vt:vector size="113" baseType="lpstr">
      <vt:lpstr>Arial</vt:lpstr>
      <vt:lpstr>Calibri</vt:lpstr>
      <vt:lpstr>Courier New</vt:lpstr>
      <vt:lpstr>FrutigerLTStd-Bold</vt:lpstr>
      <vt:lpstr>FrutigerLTStd-Light</vt:lpstr>
      <vt:lpstr>Lucida Sans Unicode</vt:lpstr>
      <vt:lpstr>NewAsterLTStd</vt:lpstr>
      <vt:lpstr>NewAsterLTStd-Bold</vt:lpstr>
      <vt:lpstr>Verdana</vt:lpstr>
      <vt:lpstr>Wingdings</vt:lpstr>
      <vt:lpstr>Wingdings 2</vt:lpstr>
      <vt:lpstr>Wingdings 3</vt:lpstr>
      <vt:lpstr>Enderoth</vt:lpstr>
      <vt:lpstr>PowerPoint Presentation</vt:lpstr>
      <vt:lpstr>1 – Assessment Objectives</vt:lpstr>
      <vt:lpstr>1 – Assessment Structure</vt:lpstr>
      <vt:lpstr>1 – Assessment Structure</vt:lpstr>
      <vt:lpstr>2 – Grade Descriptors – Grade A</vt:lpstr>
      <vt:lpstr>2 – Grade Descriptors – Grade C</vt:lpstr>
      <vt:lpstr>2 – Grade Descriptors – Grade F</vt:lpstr>
      <vt:lpstr>3 - Assessment Objectives</vt:lpstr>
      <vt:lpstr>3 - Assessment Objectives</vt:lpstr>
      <vt:lpstr>3 - Assessment Objectives</vt:lpstr>
      <vt:lpstr>16.1 – Hydrogen, Nitrogen, and Ammonia</vt:lpstr>
      <vt:lpstr>16.1 – Hydrogen, Nitrogen, and Ammonia</vt:lpstr>
      <vt:lpstr>16.1 – Hydrogen, Nitrogen, and Ammonia</vt:lpstr>
      <vt:lpstr>16.1 – Hydrogen, Nitrogen, and Ammonia</vt:lpstr>
      <vt:lpstr>16.1 – Hydrogen, Nitrogen, and Ammonia</vt:lpstr>
      <vt:lpstr>16.1 – Hydrogen, Nitrogen, and Ammonia</vt:lpstr>
      <vt:lpstr>16.1 – Hydrogen, Nitrogen, and Ammonia</vt:lpstr>
      <vt:lpstr>16.2 – Making Ammonia in Industry</vt:lpstr>
      <vt:lpstr>16.2 – Making Ammonia in Industry</vt:lpstr>
      <vt:lpstr>16.2 – Making Ammonia in Industry</vt:lpstr>
      <vt:lpstr>16.2 – Making Ammonia in Industry</vt:lpstr>
      <vt:lpstr>16.2 – Making Ammonia in Industry</vt:lpstr>
      <vt:lpstr>16.2 – Making Ammonia in Industry</vt:lpstr>
      <vt:lpstr>16.3 – Fertilisers</vt:lpstr>
      <vt:lpstr>16.3 – Fertilisers</vt:lpstr>
      <vt:lpstr>16.3 – Fertilisers</vt:lpstr>
      <vt:lpstr>16.3 – Fertilisers</vt:lpstr>
      <vt:lpstr>16.3 – Fertilisers</vt:lpstr>
      <vt:lpstr>16.3 – Fertilisers</vt:lpstr>
      <vt:lpstr>16.4 - Sulfur and Sulfur Dioxide</vt:lpstr>
      <vt:lpstr>16.4 - Sulfur and Sulfur Dioxide</vt:lpstr>
      <vt:lpstr>16.4 - Sulfur and Sulfur Dioxide</vt:lpstr>
      <vt:lpstr>16.4 - Sulfur and Sulfur Dioxide</vt:lpstr>
      <vt:lpstr>16.4 - Sulfur and Sulfur Dioxide</vt:lpstr>
      <vt:lpstr>16.4 - Sulfur and Sulfur Dioxide</vt:lpstr>
      <vt:lpstr>16.4 - Sulfur and Sulfur Dioxide</vt:lpstr>
      <vt:lpstr>16.5 – Sulfuric Acid</vt:lpstr>
      <vt:lpstr>16.5 – Sulfuric Acid</vt:lpstr>
      <vt:lpstr>16.5 – Sulfuric Acid</vt:lpstr>
      <vt:lpstr>16.5 – Sulfuric Acid</vt:lpstr>
      <vt:lpstr>16.5 – Sulfuric Acid</vt:lpstr>
      <vt:lpstr>16.5 – Sulfuric Acid</vt:lpstr>
      <vt:lpstr>16.5 – Sulfuric Acid</vt:lpstr>
      <vt:lpstr>16.6 – Carbon and the Carbon Cycle</vt:lpstr>
      <vt:lpstr>16.6 – Carbon and the Carbon Cycle</vt:lpstr>
      <vt:lpstr>16.6 – Carbon and the Carbon Cycle</vt:lpstr>
      <vt:lpstr>16.6 – Carbon and the Carbon Cycle</vt:lpstr>
      <vt:lpstr>16.6 – Carbon and the Carbon Cycle</vt:lpstr>
      <vt:lpstr>16.6 – Carbon and the Carbon Cycle</vt:lpstr>
      <vt:lpstr>16.6 – Carbon and the Carbon Cycle</vt:lpstr>
      <vt:lpstr>16.7 – Some Carbon Compounds</vt:lpstr>
      <vt:lpstr>16.7 – Some Carbon Compounds</vt:lpstr>
      <vt:lpstr>16.7 – Some Carbon Compounds</vt:lpstr>
      <vt:lpstr>16.7 – Some Carbon Compounds</vt:lpstr>
      <vt:lpstr>16.7 – Some Carbon Compounds</vt:lpstr>
      <vt:lpstr>16.7 – Some Carbon Compounds</vt:lpstr>
      <vt:lpstr>16.7 – Some Carbon Compounds</vt:lpstr>
      <vt:lpstr>16.8 – Greenhouse Gases, and Global Warming</vt:lpstr>
      <vt:lpstr>16.8 – Greenhouse Gases, and Global Warming</vt:lpstr>
      <vt:lpstr>16.8 – Greenhouse Gases, and Global Warming</vt:lpstr>
      <vt:lpstr>16.8 – Greenhouse Gases, and Global Warming</vt:lpstr>
      <vt:lpstr>16.8 – Greenhouse Gases, and Global Warming</vt:lpstr>
      <vt:lpstr>16.8 – Greenhouse Gases, and Global Warming</vt:lpstr>
      <vt:lpstr>16.9 – Limestone</vt:lpstr>
      <vt:lpstr>16.9 – Limestone</vt:lpstr>
      <vt:lpstr>16.9 – Limestone</vt:lpstr>
      <vt:lpstr>16.9 – Limestone</vt:lpstr>
      <vt:lpstr>16.9 – Limestone</vt:lpstr>
      <vt:lpstr>16.9 – Limestone</vt:lpstr>
      <vt:lpstr>16 – Revision Checklist - Core</vt:lpstr>
      <vt:lpstr>16 – Revision Checklist - Extended</vt:lpstr>
      <vt:lpstr>16 – Revision Questions – Core Curriculum</vt:lpstr>
      <vt:lpstr>16 – Revision Questions – Core Curriculum</vt:lpstr>
      <vt:lpstr>16 – Revision Questions – Core Curriculum</vt:lpstr>
      <vt:lpstr>16 – Revision Questions – Core Curriculum</vt:lpstr>
      <vt:lpstr>16 – Revision Questions – Extended Curriculum</vt:lpstr>
      <vt:lpstr>16 – Revision Questions – Extended Curriculum</vt:lpstr>
      <vt:lpstr>16 – Revision Questions – Extended Curriculum</vt:lpstr>
      <vt:lpstr>16 – Revision Questions – Extended Curriculum</vt:lpstr>
      <vt:lpstr>16.1 – Workbook Questions</vt:lpstr>
      <vt:lpstr>16.1 – Workbook Questions</vt:lpstr>
      <vt:lpstr>16.2 – Workbook Questions</vt:lpstr>
      <vt:lpstr>16.2 – Workbook Questions</vt:lpstr>
      <vt:lpstr>16.3 – Workbook Questions</vt:lpstr>
      <vt:lpstr>16.3 – Workbook Questions</vt:lpstr>
      <vt:lpstr>16.3 – Workbook Questions</vt:lpstr>
      <vt:lpstr>16.4 – Workbook Questions</vt:lpstr>
      <vt:lpstr>16.4 – Workbook Questions</vt:lpstr>
      <vt:lpstr>16.5 – Workbook Questions</vt:lpstr>
      <vt:lpstr>16.5 – Workbook Questions</vt:lpstr>
      <vt:lpstr>16.6 – Workbook Questions</vt:lpstr>
      <vt:lpstr>16.6 – Workbook Questions</vt:lpstr>
      <vt:lpstr>16.7 – Workbook Questions</vt:lpstr>
      <vt:lpstr>16.7 – Workbook Questions</vt:lpstr>
      <vt:lpstr>16.7 – Workbook Questions</vt:lpstr>
      <vt:lpstr>16.7 – Workbook Questions</vt:lpstr>
      <vt:lpstr>16.8 – Workbook Questions</vt:lpstr>
      <vt:lpstr>16.8 – Workbook Questions</vt:lpstr>
      <vt:lpstr>16.9 – Workbook Questions</vt:lpstr>
      <vt:lpstr>16.9 – Workbook Questions</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16 - Some Non-Metals and their Compounds</dc:title>
  <dc:subject>Travel and Tourism</dc:subject>
  <dc:creator>Enderoth</dc:creator>
  <cp:lastModifiedBy>Stephen Rafferty</cp:lastModifiedBy>
  <cp:revision>1708</cp:revision>
  <cp:lastPrinted>2014-01-22T18:25:48Z</cp:lastPrinted>
  <dcterms:created xsi:type="dcterms:W3CDTF">2008-03-12T11:01:44Z</dcterms:created>
  <dcterms:modified xsi:type="dcterms:W3CDTF">2018-08-01T14:54:49Z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